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66" r:id="rId5"/>
    <p:sldId id="272" r:id="rId6"/>
    <p:sldId id="273" r:id="rId7"/>
    <p:sldId id="271" r:id="rId8"/>
    <p:sldId id="274" r:id="rId9"/>
    <p:sldId id="275" r:id="rId10"/>
    <p:sldId id="276" r:id="rId11"/>
    <p:sldId id="277" r:id="rId12"/>
    <p:sldId id="278" r:id="rId13"/>
    <p:sldId id="284" r:id="rId14"/>
    <p:sldId id="285" r:id="rId15"/>
    <p:sldId id="279" r:id="rId16"/>
    <p:sldId id="280" r:id="rId17"/>
    <p:sldId id="281" r:id="rId18"/>
    <p:sldId id="282" r:id="rId19"/>
    <p:sldId id="286" r:id="rId20"/>
    <p:sldId id="283" r:id="rId21"/>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CC"/>
    <a:srgbClr val="3D3D3D"/>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8" autoAdjust="0"/>
    <p:restoredTop sz="94660"/>
  </p:normalViewPr>
  <p:slideViewPr>
    <p:cSldViewPr>
      <p:cViewPr>
        <p:scale>
          <a:sx n="100" d="100"/>
          <a:sy n="100" d="100"/>
        </p:scale>
        <p:origin x="330" y="1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
        <p:nvSpPr>
          <p:cNvPr id="3" name="Retângulo 2"/>
          <p:cNvSpPr/>
          <p:nvPr userDrawn="1"/>
        </p:nvSpPr>
        <p:spPr>
          <a:xfrm>
            <a:off x="0" y="2500313"/>
            <a:ext cx="9144000" cy="4357687"/>
          </a:xfrm>
          <a:prstGeom prst="rect">
            <a:avLst/>
          </a:prstGeom>
          <a:solidFill>
            <a:schemeClr val="tx2">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pt-BR"/>
          </a:p>
        </p:txBody>
      </p:sp>
      <p:sp>
        <p:nvSpPr>
          <p:cNvPr id="4" name="Retângulo 3"/>
          <p:cNvSpPr/>
          <p:nvPr userDrawn="1"/>
        </p:nvSpPr>
        <p:spPr>
          <a:xfrm>
            <a:off x="1000125" y="1000125"/>
            <a:ext cx="7286625"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pic>
        <p:nvPicPr>
          <p:cNvPr id="5" name="Imagem 3" descr="Logo_CTFis.jpg"/>
          <p:cNvPicPr>
            <a:picLocks noChangeAspect="1" noChangeArrowheads="1"/>
          </p:cNvPicPr>
          <p:nvPr userDrawn="1"/>
        </p:nvPicPr>
        <p:blipFill>
          <a:blip r:embed="rId2" cstate="print"/>
          <a:srcRect/>
          <a:stretch>
            <a:fillRect/>
          </a:stretch>
        </p:blipFill>
        <p:spPr bwMode="auto">
          <a:xfrm>
            <a:off x="2714625" y="4857750"/>
            <a:ext cx="1376363" cy="966788"/>
          </a:xfrm>
          <a:prstGeom prst="rect">
            <a:avLst/>
          </a:prstGeom>
          <a:noFill/>
          <a:ln w="9525">
            <a:noFill/>
            <a:miter lim="800000"/>
            <a:headEnd/>
            <a:tailEnd/>
          </a:ln>
        </p:spPr>
      </p:pic>
      <p:pic>
        <p:nvPicPr>
          <p:cNvPr id="6" name="Imagem 4" descr="Logo cofen jpg.jpg"/>
          <p:cNvPicPr>
            <a:picLocks noChangeAspect="1" noChangeArrowheads="1"/>
          </p:cNvPicPr>
          <p:nvPr userDrawn="1"/>
        </p:nvPicPr>
        <p:blipFill>
          <a:blip r:embed="rId3" cstate="print"/>
          <a:srcRect/>
          <a:stretch>
            <a:fillRect/>
          </a:stretch>
        </p:blipFill>
        <p:spPr bwMode="auto">
          <a:xfrm>
            <a:off x="4786313" y="5072063"/>
            <a:ext cx="2000250" cy="571500"/>
          </a:xfrm>
          <a:prstGeom prst="rect">
            <a:avLst/>
          </a:prstGeom>
          <a:noFill/>
          <a:ln w="9525">
            <a:noFill/>
            <a:miter lim="800000"/>
            <a:headEnd/>
            <a:tailEnd/>
          </a:ln>
        </p:spPr>
      </p:pic>
      <p:pic>
        <p:nvPicPr>
          <p:cNvPr id="7" name="Imagem 10" descr="LOGO SENAFIS NOVOA.jpg"/>
          <p:cNvPicPr>
            <a:picLocks noChangeAspect="1"/>
          </p:cNvPicPr>
          <p:nvPr userDrawn="1"/>
        </p:nvPicPr>
        <p:blipFill>
          <a:blip r:embed="rId4" cstate="print"/>
          <a:srcRect/>
          <a:stretch>
            <a:fillRect/>
          </a:stretch>
        </p:blipFill>
        <p:spPr bwMode="auto">
          <a:xfrm>
            <a:off x="2786063" y="214313"/>
            <a:ext cx="3289300" cy="2274887"/>
          </a:xfrm>
          <a:prstGeom prst="rect">
            <a:avLst/>
          </a:prstGeom>
          <a:noFill/>
          <a:ln w="9525">
            <a:noFill/>
            <a:miter lim="800000"/>
            <a:headEnd/>
            <a:tailEnd/>
          </a:ln>
        </p:spPr>
      </p:pic>
      <p:sp>
        <p:nvSpPr>
          <p:cNvPr id="2" name="Título 1"/>
          <p:cNvSpPr>
            <a:spLocks noGrp="1"/>
          </p:cNvSpPr>
          <p:nvPr>
            <p:ph type="ctrTitle"/>
          </p:nvPr>
        </p:nvSpPr>
        <p:spPr>
          <a:xfrm>
            <a:off x="1357290" y="2714620"/>
            <a:ext cx="6715172" cy="1470025"/>
          </a:xfrm>
        </p:spPr>
        <p:txBody>
          <a:bodyPr>
            <a:normAutofit/>
          </a:bodyPr>
          <a:lstStyle>
            <a:lvl1pPr>
              <a:defRPr sz="3600">
                <a:solidFill>
                  <a:schemeClr val="tx1">
                    <a:lumMod val="50000"/>
                    <a:lumOff val="50000"/>
                  </a:schemeClr>
                </a:solidFill>
              </a:defRPr>
            </a:lvl1pPr>
          </a:lstStyle>
          <a:p>
            <a:r>
              <a:rPr lang="pt-BR" dirty="0" smtClean="0"/>
              <a:t>Clique para editar o estilo do título mestre</a:t>
            </a:r>
            <a:endParaRPr lang="pt-B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7D9774A6-62A9-439C-A5EE-B804B6D63BCF}" type="datetimeFigureOut">
              <a:rPr lang="pt-BR"/>
              <a:pPr>
                <a:defRPr/>
              </a:pPr>
              <a:t>17/11/2015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AA4DCD78-DBDC-47A0-9AE4-FA4CAF39F493}"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CDA4194F-1E5E-4AEA-942C-86D9F0B49717}" type="datetimeFigureOut">
              <a:rPr lang="pt-BR"/>
              <a:pPr>
                <a:defRPr/>
              </a:pPr>
              <a:t>17/11/2015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1979C514-5351-4009-83B5-E9321ACAD8B3}"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4" name="Retângulo 3"/>
          <p:cNvSpPr/>
          <p:nvPr userDrawn="1"/>
        </p:nvSpPr>
        <p:spPr>
          <a:xfrm>
            <a:off x="0" y="0"/>
            <a:ext cx="9144000" cy="6858000"/>
          </a:xfrm>
          <a:prstGeom prst="rect">
            <a:avLst/>
          </a:prstGeom>
          <a:solidFill>
            <a:schemeClr val="tx2">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pt-BR"/>
          </a:p>
        </p:txBody>
      </p:sp>
      <p:sp>
        <p:nvSpPr>
          <p:cNvPr id="5" name="Retângulo 4"/>
          <p:cNvSpPr/>
          <p:nvPr userDrawn="1"/>
        </p:nvSpPr>
        <p:spPr>
          <a:xfrm>
            <a:off x="428625" y="357188"/>
            <a:ext cx="8286750" cy="6143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pic>
        <p:nvPicPr>
          <p:cNvPr id="6" name="Imagem 8" descr="LOGO SENAFIS NOVOA.jpg"/>
          <p:cNvPicPr>
            <a:picLocks noChangeAspect="1"/>
          </p:cNvPicPr>
          <p:nvPr userDrawn="1"/>
        </p:nvPicPr>
        <p:blipFill>
          <a:blip r:embed="rId2" cstate="print"/>
          <a:srcRect l="47784" b="59184"/>
          <a:stretch>
            <a:fillRect/>
          </a:stretch>
        </p:blipFill>
        <p:spPr bwMode="auto">
          <a:xfrm>
            <a:off x="1928813" y="2286000"/>
            <a:ext cx="4624387" cy="2500313"/>
          </a:xfrm>
          <a:prstGeom prst="rect">
            <a:avLst/>
          </a:prstGeom>
          <a:noFill/>
          <a:ln w="9525">
            <a:noFill/>
            <a:miter lim="800000"/>
            <a:headEnd/>
            <a:tailEnd/>
          </a:ln>
        </p:spPr>
      </p:pic>
      <p:sp>
        <p:nvSpPr>
          <p:cNvPr id="7" name="Retângulo 6"/>
          <p:cNvSpPr/>
          <p:nvPr userDrawn="1"/>
        </p:nvSpPr>
        <p:spPr>
          <a:xfrm>
            <a:off x="1785938" y="2143125"/>
            <a:ext cx="5000625" cy="28575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8" name="Imagem 10" descr="LOGO SENAFIS NOVOA.jpg"/>
          <p:cNvPicPr>
            <a:picLocks noChangeAspect="1"/>
          </p:cNvPicPr>
          <p:nvPr userDrawn="1"/>
        </p:nvPicPr>
        <p:blipFill>
          <a:blip r:embed="rId3" cstate="print"/>
          <a:srcRect t="40398" b="9367"/>
          <a:stretch>
            <a:fillRect/>
          </a:stretch>
        </p:blipFill>
        <p:spPr bwMode="auto">
          <a:xfrm>
            <a:off x="7429500" y="6000750"/>
            <a:ext cx="1233488" cy="428625"/>
          </a:xfrm>
          <a:prstGeom prst="rect">
            <a:avLst/>
          </a:prstGeom>
          <a:noFill/>
          <a:ln w="9525">
            <a:noFill/>
            <a:miter lim="800000"/>
            <a:headEnd/>
            <a:tailEnd/>
          </a:ln>
        </p:spPr>
      </p:pic>
      <p:sp>
        <p:nvSpPr>
          <p:cNvPr id="24" name="Título 1"/>
          <p:cNvSpPr>
            <a:spLocks noGrp="1"/>
          </p:cNvSpPr>
          <p:nvPr>
            <p:ph type="ctrTitle"/>
          </p:nvPr>
        </p:nvSpPr>
        <p:spPr>
          <a:xfrm>
            <a:off x="642910" y="500042"/>
            <a:ext cx="7929618" cy="1470025"/>
          </a:xfrm>
        </p:spPr>
        <p:txBody>
          <a:bodyPr>
            <a:normAutofit/>
          </a:bodyPr>
          <a:lstStyle>
            <a:lvl1pPr>
              <a:defRPr sz="3200">
                <a:solidFill>
                  <a:schemeClr val="tx1">
                    <a:lumMod val="50000"/>
                    <a:lumOff val="50000"/>
                  </a:schemeClr>
                </a:solidFill>
              </a:defRPr>
            </a:lvl1pPr>
          </a:lstStyle>
          <a:p>
            <a:r>
              <a:rPr lang="pt-BR" dirty="0" smtClean="0"/>
              <a:t>Clique para editar o estilo do título mestre</a:t>
            </a:r>
            <a:endParaRPr lang="pt-BR" dirty="0"/>
          </a:p>
        </p:txBody>
      </p:sp>
      <p:sp>
        <p:nvSpPr>
          <p:cNvPr id="25" name="Espaço Reservado para Conteúdo 2"/>
          <p:cNvSpPr>
            <a:spLocks noGrp="1"/>
          </p:cNvSpPr>
          <p:nvPr>
            <p:ph sz="half" idx="1"/>
          </p:nvPr>
        </p:nvSpPr>
        <p:spPr>
          <a:xfrm>
            <a:off x="642910" y="2143117"/>
            <a:ext cx="7786742" cy="4000528"/>
          </a:xfrm>
          <a:noFill/>
        </p:spPr>
        <p:txBody>
          <a:bodyPr/>
          <a:lstStyle>
            <a:lvl1pPr>
              <a:defRPr sz="2800">
                <a:solidFill>
                  <a:schemeClr val="tx1">
                    <a:lumMod val="50000"/>
                    <a:lumOff val="50000"/>
                  </a:schemeClr>
                </a:solidFill>
              </a:defRPr>
            </a:lvl1pPr>
            <a:lvl2pPr>
              <a:defRPr sz="2400">
                <a:solidFill>
                  <a:schemeClr val="tx1">
                    <a:lumMod val="50000"/>
                    <a:lumOff val="50000"/>
                  </a:schemeClr>
                </a:solidFill>
              </a:defRPr>
            </a:lvl2pPr>
            <a:lvl3pPr>
              <a:defRPr sz="2000">
                <a:solidFill>
                  <a:schemeClr val="tx1">
                    <a:lumMod val="50000"/>
                    <a:lumOff val="50000"/>
                  </a:schemeClr>
                </a:solidFill>
              </a:defRPr>
            </a:lvl3pPr>
            <a:lvl4pPr>
              <a:defRPr sz="1800">
                <a:solidFill>
                  <a:schemeClr val="tx1">
                    <a:lumMod val="50000"/>
                    <a:lumOff val="50000"/>
                  </a:schemeClr>
                </a:solidFill>
              </a:defRPr>
            </a:lvl4pPr>
            <a:lvl5pPr>
              <a:defRPr sz="1800">
                <a:solidFill>
                  <a:schemeClr val="tx1">
                    <a:lumMod val="50000"/>
                    <a:lumOff val="50000"/>
                  </a:schemeClr>
                </a:solidFill>
              </a:defRPr>
            </a:lvl5pPr>
            <a:lvl6pPr>
              <a:defRPr sz="1800"/>
            </a:lvl6pPr>
            <a:lvl7pPr>
              <a:defRPr sz="1800"/>
            </a:lvl7pPr>
            <a:lvl8pPr>
              <a:defRPr sz="1800"/>
            </a:lvl8pPr>
            <a:lvl9pPr>
              <a:defRPr sz="1800"/>
            </a:lvl9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fld id="{C7BADAF3-A909-47EC-98E8-07B3D8C5EC77}" type="datetimeFigureOut">
              <a:rPr lang="pt-BR"/>
              <a:pPr>
                <a:defRPr/>
              </a:pPr>
              <a:t>17/11/2015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3967E227-B9EF-4545-A5A7-78635C15A9DC}"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92D7346B-1D5C-41D7-B3DE-366E9AD104DF}" type="datetimeFigureOut">
              <a:rPr lang="pt-BR"/>
              <a:pPr>
                <a:defRPr/>
              </a:pPr>
              <a:t>17/11/2015</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F3AAF086-55C4-4FA9-8C84-5C2E591FF16B}"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669A8FB5-E526-4100-88CB-B87AC44E7774}" type="datetimeFigureOut">
              <a:rPr lang="pt-BR"/>
              <a:pPr>
                <a:defRPr/>
              </a:pPr>
              <a:t>17/11/2015</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B98D3E9F-0625-4616-A226-2E893BC67BC8}"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51577789-50E8-408E-A3CD-7F25FE4D14C4}" type="datetimeFigureOut">
              <a:rPr lang="pt-BR"/>
              <a:pPr>
                <a:defRPr/>
              </a:pPr>
              <a:t>17/11/2015</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2255DBC0-07DF-4973-8793-9DAC1BBF0059}"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E3E71CC2-4BCB-40D8-A3D3-1E16AC9B2490}" type="datetimeFigureOut">
              <a:rPr lang="pt-BR"/>
              <a:pPr>
                <a:defRPr/>
              </a:pPr>
              <a:t>17/11/2015</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28ED5679-F4B8-45D6-9FE5-D293DFBB369C}"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D9BAE1A6-2F28-4434-97F3-6C7A4F53D2EC}" type="datetimeFigureOut">
              <a:rPr lang="pt-BR"/>
              <a:pPr>
                <a:defRPr/>
              </a:pPr>
              <a:t>17/11/2015</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4D9685B7-1512-4E25-ADD2-873A84C1EA51}"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DC253EA2-256D-45A5-900E-043E1B572F19}" type="datetimeFigureOut">
              <a:rPr lang="pt-BR"/>
              <a:pPr>
                <a:defRPr/>
              </a:pPr>
              <a:t>17/11/2015</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CD8A24A0-F896-4820-B251-83A895D87B16}"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095FB12-F237-4854-BE6A-C5FEA5AA992F}" type="datetimeFigureOut">
              <a:rPr lang="pt-BR"/>
              <a:pPr>
                <a:defRPr/>
              </a:pPr>
              <a:t>17/11/2015</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F74436A-62C4-44F7-BC37-8A32BF08E788}"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3" r:id="rId3"/>
    <p:sldLayoutId id="2147483682" r:id="rId4"/>
    <p:sldLayoutId id="2147483681" r:id="rId5"/>
    <p:sldLayoutId id="2147483680" r:id="rId6"/>
    <p:sldLayoutId id="2147483679" r:id="rId7"/>
    <p:sldLayoutId id="2147483678" r:id="rId8"/>
    <p:sldLayoutId id="2147483677" r:id="rId9"/>
    <p:sldLayoutId id="2147483676" r:id="rId10"/>
    <p:sldLayoutId id="214748367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odelo%20Relat&#243;rio%20de%20Inspe&#231;&#227;o.doc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85875" y="3000375"/>
            <a:ext cx="6500813" cy="1470025"/>
          </a:xfrm>
        </p:spPr>
        <p:txBody>
          <a:bodyPr rtlCol="0">
            <a:noAutofit/>
          </a:bodyPr>
          <a:lstStyle/>
          <a:p>
            <a:pPr eaLnBrk="1" fontAlgn="auto" hangingPunct="1">
              <a:spcAft>
                <a:spcPts val="0"/>
              </a:spcAft>
              <a:defRPr/>
            </a:pPr>
            <a:r>
              <a:rPr lang="pt-BR" sz="4000" dirty="0" smtClean="0">
                <a:solidFill>
                  <a:srgbClr val="3D3D3D"/>
                </a:solidFill>
                <a:latin typeface="Arial Black" pitchFamily="34" charset="0"/>
              </a:rPr>
              <a:t>IMPLANTAÇÃO DO </a:t>
            </a:r>
            <a:br>
              <a:rPr lang="pt-BR" sz="4000" dirty="0" smtClean="0">
                <a:solidFill>
                  <a:srgbClr val="3D3D3D"/>
                </a:solidFill>
                <a:latin typeface="Arial Black" pitchFamily="34" charset="0"/>
              </a:rPr>
            </a:br>
            <a:r>
              <a:rPr lang="pt-BR" sz="4000" dirty="0" smtClean="0">
                <a:solidFill>
                  <a:srgbClr val="3D3D3D"/>
                </a:solidFill>
                <a:latin typeface="Arial Black" pitchFamily="34" charset="0"/>
              </a:rPr>
              <a:t>RELATÓRIO DE INSPEÇÃO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539552" y="689447"/>
            <a:ext cx="8136904" cy="16158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00113" algn="just" defTabSz="914400" rtl="0" eaLnBrk="1" fontAlgn="base" latinLnBrk="0" hangingPunct="1">
              <a:lnSpc>
                <a:spcPct val="100000"/>
              </a:lnSpc>
              <a:spcBef>
                <a:spcPct val="0"/>
              </a:spcBef>
              <a:spcAft>
                <a:spcPct val="0"/>
              </a:spcAft>
              <a:buClrTx/>
              <a:buSzTx/>
              <a:buFontTx/>
              <a:buNone/>
              <a:tabLst>
                <a:tab pos="3162300" algn="l"/>
              </a:tabLst>
            </a:pPr>
            <a:r>
              <a:rPr kumimoji="0" lang="pt-BR"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III – RELATÓRIO DA FISCALIZAÇÃO</a:t>
            </a:r>
            <a:endParaRPr kumimoji="0" lang="pt-B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900113" algn="just" defTabSz="914400" rtl="0" eaLnBrk="0" fontAlgn="base" latinLnBrk="0" hangingPunct="0">
              <a:lnSpc>
                <a:spcPct val="150000"/>
              </a:lnSpc>
              <a:spcBef>
                <a:spcPct val="0"/>
              </a:spcBef>
              <a:spcAft>
                <a:spcPct val="0"/>
              </a:spcAft>
              <a:buClrTx/>
              <a:buSzTx/>
              <a:buFontTx/>
              <a:buNone/>
              <a:tabLst>
                <a:tab pos="3162300" algn="l"/>
              </a:tabLst>
            </a:pPr>
            <a:r>
              <a:rPr kumimoji="0" lang="pt-B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inspeção foi realizada aos </a:t>
            </a:r>
            <a:r>
              <a:rPr kumimoji="0" lang="pt-BR" sz="1800" b="0" i="0"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treze dias do mês de outubro do ano de dois mil e </a:t>
            </a:r>
            <a:r>
              <a:rPr kumimoji="0" lang="pt-BR" sz="1800" b="0" i="0"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2015</a:t>
            </a:r>
            <a:r>
              <a:rPr kumimoji="0" lang="pt-B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 foi acompanhada pela enfermeira Dra. </a:t>
            </a:r>
            <a:r>
              <a:rPr kumimoji="0" lang="pt-BR" sz="1800" b="0" i="0"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Maria da Luz</a:t>
            </a:r>
            <a:r>
              <a:rPr kumimoji="0" lang="pt-B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1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Coren-PA</a:t>
            </a:r>
            <a:r>
              <a:rPr kumimoji="0" lang="pt-B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1800" b="0" i="0"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32.543</a:t>
            </a:r>
            <a:r>
              <a:rPr kumimoji="0" lang="pt-B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69" name="Rectangle 1"/>
          <p:cNvSpPr>
            <a:spLocks noChangeArrowheads="1"/>
          </p:cNvSpPr>
          <p:nvPr/>
        </p:nvSpPr>
        <p:spPr bwMode="auto">
          <a:xfrm>
            <a:off x="467544" y="2708920"/>
            <a:ext cx="8136904" cy="16158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r>
              <a:rPr kumimoji="0" lang="pt-BR"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3.1 IRREGULARIDADES</a:t>
            </a:r>
            <a:endParaRPr kumimoji="0" lang="pt-B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tab pos="228600" algn="l"/>
              </a:tabLst>
            </a:pPr>
            <a:r>
              <a:rPr kumimoji="0" lang="pt-B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Enfermeira foi notificada sob o número </a:t>
            </a:r>
            <a:r>
              <a:rPr kumimoji="0" lang="pt-BR" sz="1800" b="0" i="0"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015/2015</a:t>
            </a:r>
            <a:r>
              <a:rPr kumimoji="0" lang="pt-B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aos </a:t>
            </a:r>
            <a:r>
              <a:rPr kumimoji="0" lang="pt-BR" sz="1800" b="0" i="0"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treze dias do mês de outubro do ano de dois mil e quinze</a:t>
            </a:r>
            <a:r>
              <a:rPr kumimoji="0" lang="pt-B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pela inobservância à legislação descrita no quadro a seguir: </a:t>
            </a: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17803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7" grpId="0"/>
      <p:bldP spid="716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nvGraphicFramePr>
        <p:xfrm>
          <a:off x="539552" y="476672"/>
          <a:ext cx="8064896" cy="822960"/>
        </p:xfrm>
        <a:graphic>
          <a:graphicData uri="http://schemas.openxmlformats.org/drawingml/2006/table">
            <a:tbl>
              <a:tblPr/>
              <a:tblGrid>
                <a:gridCol w="8064896"/>
              </a:tblGrid>
              <a:tr h="0">
                <a:tc>
                  <a:txBody>
                    <a:bodyPr/>
                    <a:lstStyle/>
                    <a:p>
                      <a:pPr algn="just">
                        <a:lnSpc>
                          <a:spcPct val="100000"/>
                        </a:lnSpc>
                        <a:spcAft>
                          <a:spcPts val="0"/>
                        </a:spcAft>
                      </a:pPr>
                      <a:r>
                        <a:rPr lang="pt-BR" sz="1800" b="1" dirty="0">
                          <a:latin typeface="Times New Roman"/>
                          <a:ea typeface="Times New Roman"/>
                          <a:cs typeface="Times New Roman"/>
                        </a:rPr>
                        <a:t>3.1.1 – Profissional de Enfermagem exercendo atividades ilegais previstas em legislação do exercício profissional, Código Penal e Código de Ética dos Profissionais de Enfermagem (CEPE).</a:t>
                      </a:r>
                      <a:endParaRPr lang="pt-BR"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ela 4"/>
          <p:cNvGraphicFramePr>
            <a:graphicFrameLocks noGrp="1"/>
          </p:cNvGraphicFramePr>
          <p:nvPr/>
        </p:nvGraphicFramePr>
        <p:xfrm>
          <a:off x="611560" y="1412776"/>
          <a:ext cx="7992888" cy="5040560"/>
        </p:xfrm>
        <a:graphic>
          <a:graphicData uri="http://schemas.openxmlformats.org/drawingml/2006/table">
            <a:tbl>
              <a:tblPr/>
              <a:tblGrid>
                <a:gridCol w="7992888"/>
              </a:tblGrid>
              <a:tr h="5040560">
                <a:tc>
                  <a:txBody>
                    <a:bodyPr/>
                    <a:lstStyle/>
                    <a:p>
                      <a:pPr marL="457200" algn="just">
                        <a:lnSpc>
                          <a:spcPct val="150000"/>
                        </a:lnSpc>
                        <a:spcAft>
                          <a:spcPts val="0"/>
                        </a:spcAft>
                        <a:tabLst>
                          <a:tab pos="228600" algn="l"/>
                        </a:tabLst>
                      </a:pPr>
                      <a:endParaRPr lang="pt-BR" sz="600" dirty="0">
                        <a:latin typeface="Times New Roman"/>
                        <a:ea typeface="Times New Roman"/>
                      </a:endParaRPr>
                    </a:p>
                    <a:p>
                      <a:pPr marL="342900" lvl="0" indent="-342900" algn="just">
                        <a:lnSpc>
                          <a:spcPct val="150000"/>
                        </a:lnSpc>
                        <a:spcAft>
                          <a:spcPts val="0"/>
                        </a:spcAft>
                        <a:buFont typeface="+mj-lt"/>
                        <a:buAutoNum type="alphaLcParenR"/>
                        <a:tabLst>
                          <a:tab pos="228600" algn="l"/>
                        </a:tabLst>
                      </a:pPr>
                      <a:r>
                        <a:rPr lang="pt-BR" sz="1800" b="1" dirty="0">
                          <a:latin typeface="Times New Roman"/>
                          <a:ea typeface="Times New Roman"/>
                        </a:rPr>
                        <a:t>Fato(s):</a:t>
                      </a:r>
                      <a:r>
                        <a:rPr lang="pt-BR" sz="1800" dirty="0">
                          <a:latin typeface="Times New Roman"/>
                          <a:ea typeface="Times New Roman"/>
                        </a:rPr>
                        <a:t> </a:t>
                      </a:r>
                      <a:r>
                        <a:rPr lang="pt-BR" sz="1800" dirty="0">
                          <a:solidFill>
                            <a:srgbClr val="0000CC"/>
                          </a:solidFill>
                          <a:latin typeface="Times New Roman"/>
                          <a:ea typeface="Times New Roman"/>
                        </a:rPr>
                        <a:t>No Protocolo Operacional Padrão (POP) da UCI e Internação, a Nutrição Parenteral e </a:t>
                      </a:r>
                      <a:r>
                        <a:rPr lang="pt-BR" sz="1800" dirty="0" err="1">
                          <a:solidFill>
                            <a:srgbClr val="0000CC"/>
                          </a:solidFill>
                          <a:latin typeface="Times New Roman"/>
                          <a:ea typeface="Times New Roman"/>
                        </a:rPr>
                        <a:t>Enteral</a:t>
                      </a:r>
                      <a:r>
                        <a:rPr lang="pt-BR" sz="1800" dirty="0">
                          <a:solidFill>
                            <a:srgbClr val="0000CC"/>
                          </a:solidFill>
                          <a:latin typeface="Times New Roman"/>
                          <a:ea typeface="Times New Roman"/>
                        </a:rPr>
                        <a:t>, bem como a aspiração </a:t>
                      </a:r>
                      <a:r>
                        <a:rPr lang="pt-BR" sz="1800" dirty="0" err="1">
                          <a:solidFill>
                            <a:srgbClr val="0000CC"/>
                          </a:solidFill>
                          <a:latin typeface="Times New Roman"/>
                          <a:ea typeface="Times New Roman"/>
                        </a:rPr>
                        <a:t>traqueo-brônquica</a:t>
                      </a:r>
                      <a:r>
                        <a:rPr lang="pt-BR" sz="1800" dirty="0">
                          <a:solidFill>
                            <a:srgbClr val="0000CC"/>
                          </a:solidFill>
                          <a:latin typeface="Times New Roman"/>
                          <a:ea typeface="Times New Roman"/>
                        </a:rPr>
                        <a:t> são realizadas por técnicos e auxiliares de enfermagem.</a:t>
                      </a:r>
                    </a:p>
                    <a:p>
                      <a:pPr marL="342900" lvl="0" indent="-342900" algn="just">
                        <a:lnSpc>
                          <a:spcPct val="150000"/>
                        </a:lnSpc>
                        <a:spcAft>
                          <a:spcPts val="0"/>
                        </a:spcAft>
                        <a:buFont typeface="+mj-lt"/>
                        <a:buAutoNum type="alphaLcParenR"/>
                      </a:pPr>
                      <a:r>
                        <a:rPr lang="pt-BR" sz="1800" b="1" dirty="0">
                          <a:latin typeface="Times New Roman"/>
                          <a:ea typeface="Times New Roman"/>
                        </a:rPr>
                        <a:t>Bases Legais:</a:t>
                      </a:r>
                      <a:r>
                        <a:rPr lang="pt-BR" sz="1800" dirty="0">
                          <a:latin typeface="Times New Roman"/>
                          <a:ea typeface="Times New Roman"/>
                        </a:rPr>
                        <a:t> Lei nº 7.498/86 Art. 11; Decreto nº 94.406/87, Art. 8º; Código de Ética dos Profissionais de Enfermagem - CEPE (Instituído pela Resolução </a:t>
                      </a:r>
                      <a:r>
                        <a:rPr lang="pt-BR" sz="1800" dirty="0" err="1">
                          <a:latin typeface="Times New Roman"/>
                          <a:ea typeface="Times New Roman"/>
                        </a:rPr>
                        <a:t>Cofen</a:t>
                      </a:r>
                      <a:r>
                        <a:rPr lang="pt-BR" sz="1800" dirty="0">
                          <a:latin typeface="Times New Roman"/>
                          <a:ea typeface="Times New Roman"/>
                        </a:rPr>
                        <a:t> 311/07), art. 33. Resolução </a:t>
                      </a:r>
                      <a:r>
                        <a:rPr lang="pt-BR" sz="1800" dirty="0" err="1">
                          <a:latin typeface="Times New Roman"/>
                          <a:ea typeface="Times New Roman"/>
                        </a:rPr>
                        <a:t>Cofen</a:t>
                      </a:r>
                      <a:r>
                        <a:rPr lang="pt-BR" sz="1800" dirty="0">
                          <a:latin typeface="Times New Roman"/>
                          <a:ea typeface="Times New Roman"/>
                        </a:rPr>
                        <a:t> nº 453/14. </a:t>
                      </a:r>
                    </a:p>
                    <a:p>
                      <a:pPr marL="342900" lvl="0" indent="-342900" algn="just">
                        <a:lnSpc>
                          <a:spcPct val="150000"/>
                        </a:lnSpc>
                        <a:spcAft>
                          <a:spcPts val="0"/>
                        </a:spcAft>
                        <a:buFont typeface="+mj-lt"/>
                        <a:buAutoNum type="alphaLcParenR" startAt="3"/>
                        <a:tabLst>
                          <a:tab pos="228600" algn="l"/>
                        </a:tabLst>
                      </a:pPr>
                      <a:r>
                        <a:rPr lang="pt-BR" sz="1800" b="1" dirty="0">
                          <a:latin typeface="Times New Roman"/>
                          <a:ea typeface="Times New Roman"/>
                        </a:rPr>
                        <a:t>Instrumentos de averiguação/observação/constatação</a:t>
                      </a:r>
                      <a:r>
                        <a:rPr lang="pt-BR" sz="1800" dirty="0">
                          <a:latin typeface="Times New Roman"/>
                          <a:ea typeface="Times New Roman"/>
                        </a:rPr>
                        <a:t>: </a:t>
                      </a:r>
                      <a:r>
                        <a:rPr lang="pt-BR" sz="1800" dirty="0">
                          <a:solidFill>
                            <a:srgbClr val="0000CC"/>
                          </a:solidFill>
                          <a:latin typeface="Times New Roman"/>
                          <a:ea typeface="Times New Roman"/>
                        </a:rPr>
                        <a:t>Protocolo Operacional Padrão (POP</a:t>
                      </a:r>
                      <a:r>
                        <a:rPr lang="pt-BR" sz="1800" dirty="0" smtClean="0">
                          <a:solidFill>
                            <a:srgbClr val="0000CC"/>
                          </a:solidFill>
                          <a:latin typeface="Times New Roman"/>
                          <a:ea typeface="Times New Roman"/>
                        </a:rPr>
                        <a:t>).</a:t>
                      </a:r>
                      <a:endParaRPr lang="pt-BR" sz="1800" dirty="0">
                        <a:solidFill>
                          <a:srgbClr val="0000CC"/>
                        </a:solidFill>
                        <a:latin typeface="Times New Roman"/>
                        <a:ea typeface="Times New Roman"/>
                      </a:endParaRPr>
                    </a:p>
                  </a:txBody>
                  <a:tcPr marL="23356" marR="23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17803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67544" y="548680"/>
            <a:ext cx="8208912" cy="5493812"/>
          </a:xfrm>
          <a:prstGeom prst="rect">
            <a:avLst/>
          </a:prstGeom>
        </p:spPr>
        <p:txBody>
          <a:bodyPr wrap="square">
            <a:spAutoFit/>
          </a:bodyPr>
          <a:lstStyle/>
          <a:p>
            <a:pPr marL="342900" lvl="0" indent="-342900" algn="just">
              <a:lnSpc>
                <a:spcPct val="150000"/>
              </a:lnSpc>
              <a:spcAft>
                <a:spcPts val="0"/>
              </a:spcAft>
              <a:buFont typeface="+mj-lt"/>
              <a:buAutoNum type="alphaLcParenR" startAt="3"/>
            </a:pPr>
            <a:r>
              <a:rPr lang="pt-BR" b="1" dirty="0" smtClean="0">
                <a:latin typeface="Times New Roman"/>
                <a:ea typeface="Times New Roman"/>
              </a:rPr>
              <a:t>Observações</a:t>
            </a:r>
            <a:r>
              <a:rPr lang="pt-BR" dirty="0" smtClean="0">
                <a:latin typeface="Times New Roman"/>
                <a:ea typeface="Times New Roman"/>
              </a:rPr>
              <a:t>: </a:t>
            </a:r>
            <a:r>
              <a:rPr lang="pt-BR" dirty="0" smtClean="0">
                <a:solidFill>
                  <a:srgbClr val="0000CC"/>
                </a:solidFill>
                <a:latin typeface="Times New Roman"/>
                <a:ea typeface="Times New Roman"/>
              </a:rPr>
              <a:t>A instalação da nutrição parenteral e </a:t>
            </a:r>
            <a:r>
              <a:rPr lang="pt-BR" dirty="0" err="1" smtClean="0">
                <a:solidFill>
                  <a:srgbClr val="0000CC"/>
                </a:solidFill>
                <a:latin typeface="Times New Roman"/>
                <a:ea typeface="Times New Roman"/>
              </a:rPr>
              <a:t>enteral</a:t>
            </a:r>
            <a:r>
              <a:rPr lang="pt-BR" dirty="0" smtClean="0">
                <a:solidFill>
                  <a:srgbClr val="0000CC"/>
                </a:solidFill>
                <a:latin typeface="Times New Roman"/>
                <a:ea typeface="Times New Roman"/>
              </a:rPr>
              <a:t> e a prática da aspiração </a:t>
            </a:r>
            <a:r>
              <a:rPr lang="pt-BR" dirty="0" err="1" smtClean="0">
                <a:solidFill>
                  <a:srgbClr val="0000CC"/>
                </a:solidFill>
                <a:latin typeface="Times New Roman"/>
                <a:ea typeface="Times New Roman"/>
              </a:rPr>
              <a:t>traqueo-brônquica</a:t>
            </a:r>
            <a:r>
              <a:rPr lang="pt-BR" dirty="0" smtClean="0">
                <a:solidFill>
                  <a:srgbClr val="0000CC"/>
                </a:solidFill>
                <a:latin typeface="Times New Roman"/>
                <a:ea typeface="Times New Roman"/>
              </a:rPr>
              <a:t>, são considerados procedimentos de maior complexidade técnica e que exigem conhecimento técnico-científico acurado. Sendo assim cabe privativamente ao enfermeiro, executar os cuidados descritos, uma vez que possui competência técnica para atuação segura no paciente, agindo de forma perita. A Lei Federal nº 7.498/86, em seu art. 11, inciso I, alínea “m” estabelece como privativo do Enfermeiro as ações de maior complexidade, no âmbito da equipe de enfermagem.</a:t>
            </a:r>
          </a:p>
          <a:p>
            <a:pPr marL="342900" lvl="0" indent="-342900" algn="just">
              <a:lnSpc>
                <a:spcPct val="150000"/>
              </a:lnSpc>
              <a:spcAft>
                <a:spcPts val="0"/>
              </a:spcAft>
              <a:buFont typeface="+mj-lt"/>
              <a:buAutoNum type="alphaLcParenR" startAt="3"/>
            </a:pPr>
            <a:r>
              <a:rPr lang="pt-BR" b="1" dirty="0" smtClean="0">
                <a:latin typeface="Times New Roman"/>
                <a:ea typeface="Times New Roman"/>
              </a:rPr>
              <a:t>Recomendações: </a:t>
            </a:r>
            <a:r>
              <a:rPr lang="pt-BR" dirty="0" smtClean="0">
                <a:solidFill>
                  <a:srgbClr val="0000CC"/>
                </a:solidFill>
                <a:latin typeface="Times New Roman"/>
                <a:ea typeface="Times New Roman"/>
              </a:rPr>
              <a:t>Revisar o POP, estabelecendo que as ações supra descritas, sejam executadas exclusivamente pelo Enfermeiro, com auxílio do técnico de enfermagem. Divulgar entre os enfermeiros que tais ações sejam executadas unicamente por estes profissionais.</a:t>
            </a:r>
            <a:endParaRPr lang="pt-BR" b="1" dirty="0" smtClean="0">
              <a:solidFill>
                <a:srgbClr val="0000CC"/>
              </a:solidFill>
              <a:latin typeface="Times New Roman"/>
              <a:ea typeface="Times New Roman"/>
            </a:endParaRPr>
          </a:p>
          <a:p>
            <a:pPr marL="342900" lvl="0" indent="-342900" algn="just">
              <a:lnSpc>
                <a:spcPct val="150000"/>
              </a:lnSpc>
              <a:spcAft>
                <a:spcPts val="0"/>
              </a:spcAft>
              <a:buFont typeface="+mj-lt"/>
              <a:buAutoNum type="alphaLcParenR" startAt="3"/>
              <a:tabLst>
                <a:tab pos="228600" algn="l"/>
              </a:tabLst>
            </a:pPr>
            <a:r>
              <a:rPr lang="pt-BR" b="1" dirty="0" smtClean="0">
                <a:latin typeface="Times New Roman"/>
                <a:ea typeface="Times New Roman"/>
              </a:rPr>
              <a:t>Prazo para cumprimento conforme Notificação: </a:t>
            </a:r>
            <a:r>
              <a:rPr lang="pt-BR" dirty="0" smtClean="0">
                <a:latin typeface="Times New Roman"/>
                <a:ea typeface="Times New Roman"/>
              </a:rPr>
              <a:t>Cumprimento Imediato.</a:t>
            </a:r>
            <a:endParaRPr lang="pt-BR" dirty="0">
              <a:latin typeface="Times New Roman"/>
              <a:ea typeface="Times New Roman"/>
            </a:endParaRPr>
          </a:p>
        </p:txBody>
      </p:sp>
    </p:spTree>
    <p:extLst>
      <p:ext uri="{BB962C8B-B14F-4D97-AF65-F5344CB8AC3E}">
        <p14:creationId xmlns:p14="http://schemas.microsoft.com/office/powerpoint/2010/main" xmlns="" val="3178035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nvGraphicFramePr>
        <p:xfrm>
          <a:off x="539552" y="476672"/>
          <a:ext cx="8064896" cy="548640"/>
        </p:xfrm>
        <a:graphic>
          <a:graphicData uri="http://schemas.openxmlformats.org/drawingml/2006/table">
            <a:tbl>
              <a:tblPr/>
              <a:tblGrid>
                <a:gridCol w="8064896"/>
              </a:tblGrid>
              <a:tr h="0">
                <a:tc>
                  <a:txBody>
                    <a:bodyPr/>
                    <a:lstStyle/>
                    <a:p>
                      <a:pPr algn="just">
                        <a:lnSpc>
                          <a:spcPct val="100000"/>
                        </a:lnSpc>
                        <a:spcAft>
                          <a:spcPts val="0"/>
                        </a:spcAft>
                      </a:pPr>
                      <a:r>
                        <a:rPr lang="pt-BR" sz="1800" b="1" dirty="0" smtClean="0">
                          <a:latin typeface="Times New Roman"/>
                          <a:ea typeface="Times New Roman"/>
                          <a:cs typeface="Times New Roman"/>
                        </a:rPr>
                        <a:t>3.1.2 </a:t>
                      </a:r>
                      <a:r>
                        <a:rPr lang="pt-BR" sz="1800" b="1" dirty="0">
                          <a:latin typeface="Times New Roman"/>
                          <a:ea typeface="Times New Roman"/>
                          <a:cs typeface="Times New Roman"/>
                        </a:rPr>
                        <a:t>– </a:t>
                      </a:r>
                      <a:r>
                        <a:rPr lang="pt-BR" sz="1800" b="1" kern="1200" dirty="0" smtClean="0">
                          <a:solidFill>
                            <a:schemeClr val="tx1"/>
                          </a:solidFill>
                          <a:latin typeface="Times New Roman" pitchFamily="18" charset="0"/>
                          <a:ea typeface="+mn-ea"/>
                          <a:cs typeface="Times New Roman" pitchFamily="18" charset="0"/>
                        </a:rPr>
                        <a:t>Serviço de Enfermagem da instituição com inexistência de Anotação de Responsabilidade Técnica de Enfermagem </a:t>
                      </a:r>
                      <a:r>
                        <a:rPr lang="pt-BR" sz="1800" b="1" kern="1200" dirty="0" smtClean="0">
                          <a:solidFill>
                            <a:schemeClr val="tx1"/>
                          </a:solidFill>
                          <a:latin typeface="+mn-lt"/>
                          <a:ea typeface="+mn-ea"/>
                          <a:cs typeface="+mn-cs"/>
                        </a:rPr>
                        <a:t>.</a:t>
                      </a:r>
                      <a:endParaRPr lang="pt-BR"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ela 4"/>
          <p:cNvGraphicFramePr>
            <a:graphicFrameLocks noGrp="1"/>
          </p:cNvGraphicFramePr>
          <p:nvPr/>
        </p:nvGraphicFramePr>
        <p:xfrm>
          <a:off x="611560" y="1412776"/>
          <a:ext cx="7992888" cy="5040560"/>
        </p:xfrm>
        <a:graphic>
          <a:graphicData uri="http://schemas.openxmlformats.org/drawingml/2006/table">
            <a:tbl>
              <a:tblPr/>
              <a:tblGrid>
                <a:gridCol w="7992888"/>
              </a:tblGrid>
              <a:tr h="5040560">
                <a:tc>
                  <a:txBody>
                    <a:bodyPr/>
                    <a:lstStyle/>
                    <a:p>
                      <a:pPr marL="457200" algn="just">
                        <a:lnSpc>
                          <a:spcPct val="150000"/>
                        </a:lnSpc>
                        <a:spcAft>
                          <a:spcPts val="0"/>
                        </a:spcAft>
                        <a:tabLst>
                          <a:tab pos="228600" algn="l"/>
                        </a:tabLst>
                      </a:pPr>
                      <a:endParaRPr lang="pt-BR" sz="600" dirty="0">
                        <a:latin typeface="Times New Roman"/>
                        <a:ea typeface="Times New Roman"/>
                      </a:endParaRPr>
                    </a:p>
                    <a:p>
                      <a:pPr marL="342900" lvl="0" indent="-342900" algn="just">
                        <a:lnSpc>
                          <a:spcPct val="150000"/>
                        </a:lnSpc>
                        <a:buAutoNum type="alphaLcParenR"/>
                      </a:pPr>
                      <a:r>
                        <a:rPr lang="pt-BR" sz="1800" b="1" kern="1200" dirty="0" smtClean="0">
                          <a:solidFill>
                            <a:schemeClr val="tx1"/>
                          </a:solidFill>
                          <a:latin typeface="Times New Roman" pitchFamily="18" charset="0"/>
                          <a:ea typeface="+mn-ea"/>
                          <a:cs typeface="Times New Roman" pitchFamily="18" charset="0"/>
                        </a:rPr>
                        <a:t>Fato(s):</a:t>
                      </a:r>
                      <a:r>
                        <a:rPr lang="pt-BR" sz="1800" kern="1200" dirty="0" smtClean="0">
                          <a:solidFill>
                            <a:schemeClr val="tx1"/>
                          </a:solidFill>
                          <a:latin typeface="Times New Roman" pitchFamily="18" charset="0"/>
                          <a:ea typeface="+mn-ea"/>
                          <a:cs typeface="Times New Roman" pitchFamily="18" charset="0"/>
                        </a:rPr>
                        <a:t> Enfermeira </a:t>
                      </a:r>
                      <a:r>
                        <a:rPr lang="pt-BR" sz="1800" kern="1200" dirty="0" smtClean="0">
                          <a:solidFill>
                            <a:srgbClr val="0000CC"/>
                          </a:solidFill>
                          <a:latin typeface="Times New Roman" pitchFamily="18" charset="0"/>
                          <a:ea typeface="+mn-ea"/>
                          <a:cs typeface="Times New Roman" pitchFamily="18" charset="0"/>
                        </a:rPr>
                        <a:t>Maria da Luz </a:t>
                      </a:r>
                      <a:r>
                        <a:rPr lang="pt-BR" sz="1800" kern="1200" dirty="0" err="1" smtClean="0">
                          <a:solidFill>
                            <a:srgbClr val="0000CC"/>
                          </a:solidFill>
                          <a:latin typeface="Times New Roman" pitchFamily="18" charset="0"/>
                          <a:ea typeface="+mn-ea"/>
                          <a:cs typeface="Times New Roman" pitchFamily="18" charset="0"/>
                        </a:rPr>
                        <a:t>Coren-PA</a:t>
                      </a:r>
                      <a:r>
                        <a:rPr lang="pt-BR" sz="1800" kern="1200" dirty="0" smtClean="0">
                          <a:solidFill>
                            <a:srgbClr val="0000CC"/>
                          </a:solidFill>
                          <a:latin typeface="Times New Roman" pitchFamily="18" charset="0"/>
                          <a:ea typeface="+mn-ea"/>
                          <a:cs typeface="Times New Roman" pitchFamily="18" charset="0"/>
                        </a:rPr>
                        <a:t> 32.543</a:t>
                      </a:r>
                      <a:r>
                        <a:rPr lang="pt-BR" sz="1800" kern="1200" dirty="0" smtClean="0">
                          <a:solidFill>
                            <a:schemeClr val="tx1"/>
                          </a:solidFill>
                          <a:latin typeface="Times New Roman" pitchFamily="18" charset="0"/>
                          <a:ea typeface="+mn-ea"/>
                          <a:cs typeface="Times New Roman" pitchFamily="18" charset="0"/>
                        </a:rPr>
                        <a:t>, responde pela Coordenação do Serviço de Enfermagem do Hospital da Providência, sem Anotação de Responsabilidade Técnica emitida pelo </a:t>
                      </a:r>
                      <a:r>
                        <a:rPr lang="pt-BR" sz="1800" kern="1200" dirty="0" err="1" smtClean="0">
                          <a:solidFill>
                            <a:schemeClr val="tx1"/>
                          </a:solidFill>
                          <a:latin typeface="Times New Roman" pitchFamily="18" charset="0"/>
                          <a:ea typeface="+mn-ea"/>
                          <a:cs typeface="Times New Roman" pitchFamily="18" charset="0"/>
                        </a:rPr>
                        <a:t>Coren-PA</a:t>
                      </a:r>
                      <a:r>
                        <a:rPr lang="pt-BR" sz="1800" kern="1200" dirty="0" smtClean="0">
                          <a:solidFill>
                            <a:schemeClr val="tx1"/>
                          </a:solidFill>
                          <a:latin typeface="Times New Roman" pitchFamily="18" charset="0"/>
                          <a:ea typeface="+mn-ea"/>
                          <a:cs typeface="Times New Roman" pitchFamily="18" charset="0"/>
                        </a:rPr>
                        <a:t>.</a:t>
                      </a:r>
                    </a:p>
                    <a:p>
                      <a:pPr lvl="0" algn="just">
                        <a:lnSpc>
                          <a:spcPct val="150000"/>
                        </a:lnSpc>
                      </a:pPr>
                      <a:r>
                        <a:rPr lang="pt-BR" sz="1800" b="1" kern="1200" dirty="0" smtClean="0">
                          <a:solidFill>
                            <a:schemeClr val="tx1"/>
                          </a:solidFill>
                          <a:latin typeface="Times New Roman" pitchFamily="18" charset="0"/>
                          <a:ea typeface="+mn-ea"/>
                          <a:cs typeface="Times New Roman" pitchFamily="18" charset="0"/>
                        </a:rPr>
                        <a:t>b) Bases Legais:</a:t>
                      </a:r>
                      <a:r>
                        <a:rPr lang="pt-BR" sz="1800" kern="1200" dirty="0" smtClean="0">
                          <a:solidFill>
                            <a:schemeClr val="tx1"/>
                          </a:solidFill>
                          <a:latin typeface="Times New Roman" pitchFamily="18" charset="0"/>
                          <a:ea typeface="+mn-ea"/>
                          <a:cs typeface="Times New Roman" pitchFamily="18" charset="0"/>
                        </a:rPr>
                        <a:t> Lei nº 6.839/80 Lei nº 6.437/77, XXVI; Lei nº 7.498/86, art. 11, inciso I, alíneas “a”, “b” e “c”. Decreto nº 94.406/87, art. 8º, inciso I, alíneas “a”, “b” e “c”. Resolução </a:t>
                      </a:r>
                      <a:r>
                        <a:rPr lang="pt-BR" sz="1800" kern="1200" dirty="0" err="1" smtClean="0">
                          <a:solidFill>
                            <a:schemeClr val="tx1"/>
                          </a:solidFill>
                          <a:latin typeface="Times New Roman" pitchFamily="18" charset="0"/>
                          <a:ea typeface="+mn-ea"/>
                          <a:cs typeface="Times New Roman" pitchFamily="18" charset="0"/>
                        </a:rPr>
                        <a:t>Cofen</a:t>
                      </a:r>
                      <a:r>
                        <a:rPr lang="pt-BR" sz="1800" kern="1200" dirty="0" smtClean="0">
                          <a:solidFill>
                            <a:schemeClr val="tx1"/>
                          </a:solidFill>
                          <a:latin typeface="Times New Roman" pitchFamily="18" charset="0"/>
                          <a:ea typeface="+mn-ea"/>
                          <a:cs typeface="Times New Roman" pitchFamily="18" charset="0"/>
                        </a:rPr>
                        <a:t> nº 458/2014.</a:t>
                      </a:r>
                    </a:p>
                    <a:p>
                      <a:pPr lvl="0" algn="just">
                        <a:lnSpc>
                          <a:spcPct val="150000"/>
                        </a:lnSpc>
                      </a:pPr>
                      <a:r>
                        <a:rPr lang="pt-BR" sz="1800" b="1" kern="1200" dirty="0" smtClean="0">
                          <a:solidFill>
                            <a:schemeClr val="tx1"/>
                          </a:solidFill>
                          <a:latin typeface="Times New Roman" pitchFamily="18" charset="0"/>
                          <a:ea typeface="+mn-ea"/>
                          <a:cs typeface="Times New Roman" pitchFamily="18" charset="0"/>
                        </a:rPr>
                        <a:t>c) Instrumentos de averiguação/observação/constatação</a:t>
                      </a:r>
                      <a:r>
                        <a:rPr lang="pt-BR" sz="1800" kern="1200" dirty="0" smtClean="0">
                          <a:solidFill>
                            <a:schemeClr val="tx1"/>
                          </a:solidFill>
                          <a:latin typeface="Times New Roman" pitchFamily="18" charset="0"/>
                          <a:ea typeface="+mn-ea"/>
                          <a:cs typeface="Times New Roman" pitchFamily="18" charset="0"/>
                        </a:rPr>
                        <a:t>: Banco de dados do </a:t>
                      </a:r>
                      <a:r>
                        <a:rPr lang="pt-BR" sz="1800" kern="1200" dirty="0" err="1" smtClean="0">
                          <a:solidFill>
                            <a:schemeClr val="tx1"/>
                          </a:solidFill>
                          <a:latin typeface="Times New Roman" pitchFamily="18" charset="0"/>
                          <a:ea typeface="+mn-ea"/>
                          <a:cs typeface="Times New Roman" pitchFamily="18" charset="0"/>
                        </a:rPr>
                        <a:t>Coren-PA</a:t>
                      </a:r>
                      <a:r>
                        <a:rPr lang="pt-BR" sz="1800" kern="1200" dirty="0" smtClean="0">
                          <a:solidFill>
                            <a:schemeClr val="tx1"/>
                          </a:solidFill>
                          <a:latin typeface="Times New Roman" pitchFamily="18" charset="0"/>
                          <a:ea typeface="+mn-ea"/>
                          <a:cs typeface="Times New Roman" pitchFamily="18" charset="0"/>
                        </a:rPr>
                        <a:t>.</a:t>
                      </a:r>
                      <a:endParaRPr lang="pt-BR" sz="1800" kern="1200" dirty="0">
                        <a:solidFill>
                          <a:schemeClr val="tx1"/>
                        </a:solidFill>
                        <a:latin typeface="Times New Roman" pitchFamily="18" charset="0"/>
                        <a:ea typeface="+mn-ea"/>
                        <a:cs typeface="Times New Roman" pitchFamily="18" charset="0"/>
                      </a:endParaRPr>
                    </a:p>
                  </a:txBody>
                  <a:tcPr marL="23356" marR="23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1780356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p:cNvGraphicFramePr>
            <a:graphicFrameLocks noGrp="1"/>
          </p:cNvGraphicFramePr>
          <p:nvPr/>
        </p:nvGraphicFramePr>
        <p:xfrm>
          <a:off x="611560" y="548680"/>
          <a:ext cx="7992888" cy="5904656"/>
        </p:xfrm>
        <a:graphic>
          <a:graphicData uri="http://schemas.openxmlformats.org/drawingml/2006/table">
            <a:tbl>
              <a:tblPr/>
              <a:tblGrid>
                <a:gridCol w="7992888"/>
              </a:tblGrid>
              <a:tr h="5904656">
                <a:tc>
                  <a:txBody>
                    <a:bodyPr/>
                    <a:lstStyle/>
                    <a:p>
                      <a:pPr marL="457200" algn="just">
                        <a:lnSpc>
                          <a:spcPct val="150000"/>
                        </a:lnSpc>
                        <a:spcAft>
                          <a:spcPts val="0"/>
                        </a:spcAft>
                        <a:tabLst>
                          <a:tab pos="228600" algn="l"/>
                        </a:tabLst>
                      </a:pPr>
                      <a:endParaRPr lang="pt-BR" sz="600" dirty="0">
                        <a:latin typeface="Times New Roman"/>
                        <a:ea typeface="Times New Roman"/>
                      </a:endParaRPr>
                    </a:p>
                    <a:p>
                      <a:pPr lvl="0" algn="just">
                        <a:lnSpc>
                          <a:spcPct val="100000"/>
                        </a:lnSpc>
                      </a:pPr>
                      <a:r>
                        <a:rPr lang="pt-BR" sz="1800" b="1" kern="1200" dirty="0" smtClean="0">
                          <a:solidFill>
                            <a:schemeClr val="tx1"/>
                          </a:solidFill>
                          <a:latin typeface="Times New Roman" pitchFamily="18" charset="0"/>
                          <a:ea typeface="+mn-ea"/>
                          <a:cs typeface="Times New Roman" pitchFamily="18" charset="0"/>
                        </a:rPr>
                        <a:t>c)</a:t>
                      </a:r>
                      <a:r>
                        <a:rPr lang="pt-BR" sz="1800" b="1" kern="1200" baseline="0" dirty="0" smtClean="0">
                          <a:solidFill>
                            <a:schemeClr val="tx1"/>
                          </a:solidFill>
                          <a:latin typeface="Times New Roman" pitchFamily="18" charset="0"/>
                          <a:ea typeface="+mn-ea"/>
                          <a:cs typeface="Times New Roman" pitchFamily="18" charset="0"/>
                        </a:rPr>
                        <a:t> </a:t>
                      </a:r>
                      <a:r>
                        <a:rPr lang="pt-BR" sz="1800" b="1" kern="1200" dirty="0" smtClean="0">
                          <a:solidFill>
                            <a:schemeClr val="tx1"/>
                          </a:solidFill>
                          <a:latin typeface="Times New Roman" pitchFamily="18" charset="0"/>
                          <a:ea typeface="+mn-ea"/>
                          <a:cs typeface="Times New Roman" pitchFamily="18" charset="0"/>
                        </a:rPr>
                        <a:t>Observações</a:t>
                      </a:r>
                      <a:r>
                        <a:rPr lang="pt-BR" sz="1800" kern="1200" dirty="0" smtClean="0">
                          <a:solidFill>
                            <a:schemeClr val="tx1"/>
                          </a:solidFill>
                          <a:latin typeface="Times New Roman" pitchFamily="18" charset="0"/>
                          <a:ea typeface="+mn-ea"/>
                          <a:cs typeface="Times New Roman" pitchFamily="18" charset="0"/>
                        </a:rPr>
                        <a:t>: A Anotação de Responsabilidade Técnica de enfermagem é obrigatória em serviços de saúde onde haja serviço de enfermagem, além de definir, para efeitos legais, o enfermeiro Responsável Técnico pelo serviço de enfermagem. Tal fato está previsto na </a:t>
                      </a:r>
                      <a:r>
                        <a:rPr lang="pt-BR" sz="1800" b="1" kern="1200" dirty="0" smtClean="0">
                          <a:solidFill>
                            <a:schemeClr val="tx1"/>
                          </a:solidFill>
                          <a:latin typeface="Times New Roman" pitchFamily="18" charset="0"/>
                          <a:ea typeface="+mn-ea"/>
                          <a:cs typeface="Times New Roman" pitchFamily="18" charset="0"/>
                        </a:rPr>
                        <a:t>Resolução </a:t>
                      </a:r>
                      <a:r>
                        <a:rPr lang="pt-BR" sz="1800" b="1" kern="1200" dirty="0" err="1" smtClean="0">
                          <a:solidFill>
                            <a:schemeClr val="tx1"/>
                          </a:solidFill>
                          <a:latin typeface="Times New Roman" pitchFamily="18" charset="0"/>
                          <a:ea typeface="+mn-ea"/>
                          <a:cs typeface="Times New Roman" pitchFamily="18" charset="0"/>
                        </a:rPr>
                        <a:t>Cofen</a:t>
                      </a:r>
                      <a:r>
                        <a:rPr lang="pt-BR" sz="1800" b="1" kern="1200" dirty="0" smtClean="0">
                          <a:solidFill>
                            <a:schemeClr val="tx1"/>
                          </a:solidFill>
                          <a:latin typeface="Times New Roman" pitchFamily="18" charset="0"/>
                          <a:ea typeface="+mn-ea"/>
                          <a:cs typeface="Times New Roman" pitchFamily="18" charset="0"/>
                        </a:rPr>
                        <a:t> nº 458/2014</a:t>
                      </a:r>
                      <a:r>
                        <a:rPr lang="pt-BR" sz="1800" kern="1200" dirty="0" smtClean="0">
                          <a:solidFill>
                            <a:schemeClr val="tx1"/>
                          </a:solidFill>
                          <a:latin typeface="Times New Roman" pitchFamily="18" charset="0"/>
                          <a:ea typeface="+mn-ea"/>
                          <a:cs typeface="Times New Roman" pitchFamily="18" charset="0"/>
                        </a:rPr>
                        <a:t> em seus artigos 3º e 4º, os quais se lê respectivamente: </a:t>
                      </a:r>
                    </a:p>
                    <a:p>
                      <a:pPr algn="just">
                        <a:lnSpc>
                          <a:spcPct val="100000"/>
                        </a:lnSpc>
                      </a:pPr>
                      <a:r>
                        <a:rPr lang="pt-BR" sz="1800" kern="1200" dirty="0" smtClean="0">
                          <a:solidFill>
                            <a:schemeClr val="tx1"/>
                          </a:solidFill>
                          <a:latin typeface="Times New Roman" pitchFamily="18" charset="0"/>
                          <a:ea typeface="+mn-ea"/>
                          <a:cs typeface="Times New Roman" pitchFamily="18" charset="0"/>
                        </a:rPr>
                        <a:t>“Toda empresa / instituição onde houver serviços de Enfermagem, deve apresentar CRT, devendo a mesma ser afixada em suas dependências, em local visível ao público.”.</a:t>
                      </a:r>
                    </a:p>
                    <a:p>
                      <a:pPr algn="just">
                        <a:lnSpc>
                          <a:spcPct val="100000"/>
                        </a:lnSpc>
                      </a:pPr>
                      <a:r>
                        <a:rPr lang="pt-BR" sz="1800" kern="1200" dirty="0" smtClean="0">
                          <a:solidFill>
                            <a:schemeClr val="tx1"/>
                          </a:solidFill>
                          <a:latin typeface="Times New Roman" pitchFamily="18" charset="0"/>
                          <a:ea typeface="+mn-ea"/>
                          <a:cs typeface="Times New Roman" pitchFamily="18" charset="0"/>
                        </a:rPr>
                        <a:t>“A ART pelo Serviço de Enfermagem deverá ser requerida ao Conselho Regional de Enfermagem pelo Enfermeiro responsável pelo planejamento, organização, direção, coordenação, execução e avaliação dos Serviços de Enfermagem da empresa / instituição onde estes são executados.”.</a:t>
                      </a:r>
                    </a:p>
                    <a:p>
                      <a:pPr>
                        <a:lnSpc>
                          <a:spcPct val="100000"/>
                        </a:lnSpc>
                      </a:pPr>
                      <a:endParaRPr lang="pt-BR" sz="1800" kern="1200" dirty="0" smtClean="0">
                        <a:solidFill>
                          <a:schemeClr val="tx1"/>
                        </a:solidFill>
                        <a:latin typeface="Times New Roman" pitchFamily="18" charset="0"/>
                        <a:ea typeface="+mn-ea"/>
                        <a:cs typeface="Times New Roman" pitchFamily="18" charset="0"/>
                      </a:endParaRPr>
                    </a:p>
                    <a:p>
                      <a:pPr lvl="0" algn="just">
                        <a:lnSpc>
                          <a:spcPct val="100000"/>
                        </a:lnSpc>
                      </a:pPr>
                      <a:r>
                        <a:rPr lang="pt-BR" sz="1800" b="1" kern="1200" dirty="0" smtClean="0">
                          <a:solidFill>
                            <a:schemeClr val="tx1"/>
                          </a:solidFill>
                          <a:latin typeface="Times New Roman" pitchFamily="18" charset="0"/>
                          <a:ea typeface="+mn-ea"/>
                          <a:cs typeface="Times New Roman" pitchFamily="18" charset="0"/>
                        </a:rPr>
                        <a:t>d) Recomendações:</a:t>
                      </a:r>
                      <a:r>
                        <a:rPr lang="pt-BR" sz="1800" kern="1200" dirty="0" smtClean="0">
                          <a:solidFill>
                            <a:schemeClr val="tx1"/>
                          </a:solidFill>
                          <a:latin typeface="Times New Roman" pitchFamily="18" charset="0"/>
                          <a:ea typeface="+mn-ea"/>
                          <a:cs typeface="Times New Roman" pitchFamily="18" charset="0"/>
                        </a:rPr>
                        <a:t> Enfermeira Coordenadora requerer Anotação de Responsabilidade Técnica junto ao </a:t>
                      </a:r>
                      <a:r>
                        <a:rPr lang="pt-BR" sz="1800" kern="1200" dirty="0" err="1" smtClean="0">
                          <a:solidFill>
                            <a:schemeClr val="tx1"/>
                          </a:solidFill>
                          <a:latin typeface="Times New Roman" pitchFamily="18" charset="0"/>
                          <a:ea typeface="+mn-ea"/>
                          <a:cs typeface="Times New Roman" pitchFamily="18" charset="0"/>
                        </a:rPr>
                        <a:t>Coren-PA</a:t>
                      </a:r>
                      <a:r>
                        <a:rPr lang="pt-BR" sz="1800" kern="1200" dirty="0" smtClean="0">
                          <a:solidFill>
                            <a:schemeClr val="tx1"/>
                          </a:solidFill>
                          <a:latin typeface="Times New Roman" pitchFamily="18" charset="0"/>
                          <a:ea typeface="+mn-ea"/>
                          <a:cs typeface="Times New Roman" pitchFamily="18" charset="0"/>
                        </a:rPr>
                        <a:t>, preenchendo o formulário próprio e juntando documentação necessária.</a:t>
                      </a:r>
                    </a:p>
                    <a:p>
                      <a:pPr lvl="0">
                        <a:lnSpc>
                          <a:spcPct val="100000"/>
                        </a:lnSpc>
                      </a:pPr>
                      <a:endParaRPr lang="pt-BR" sz="1800" kern="1200" dirty="0" smtClean="0">
                        <a:solidFill>
                          <a:schemeClr val="tx1"/>
                        </a:solidFill>
                        <a:latin typeface="Times New Roman" pitchFamily="18" charset="0"/>
                        <a:ea typeface="+mn-ea"/>
                        <a:cs typeface="Times New Roman" pitchFamily="18" charset="0"/>
                      </a:endParaRPr>
                    </a:p>
                    <a:p>
                      <a:pPr>
                        <a:lnSpc>
                          <a:spcPct val="100000"/>
                        </a:lnSpc>
                      </a:pPr>
                      <a:r>
                        <a:rPr lang="pt-BR" sz="1800" b="1" kern="1200" dirty="0" smtClean="0">
                          <a:solidFill>
                            <a:schemeClr val="tx1"/>
                          </a:solidFill>
                          <a:latin typeface="Times New Roman" pitchFamily="18" charset="0"/>
                          <a:ea typeface="+mn-ea"/>
                          <a:cs typeface="Times New Roman" pitchFamily="18" charset="0"/>
                        </a:rPr>
                        <a:t>e) Prazo para cumprimento conforme Notificação:</a:t>
                      </a:r>
                      <a:r>
                        <a:rPr lang="pt-BR" sz="1800" kern="1200" dirty="0" smtClean="0">
                          <a:solidFill>
                            <a:schemeClr val="tx1"/>
                          </a:solidFill>
                          <a:latin typeface="Times New Roman" pitchFamily="18" charset="0"/>
                          <a:ea typeface="+mn-ea"/>
                          <a:cs typeface="Times New Roman" pitchFamily="18" charset="0"/>
                        </a:rPr>
                        <a:t> Prazo de 15dias.</a:t>
                      </a:r>
                      <a:endParaRPr lang="pt-BR" sz="1800" kern="1200" dirty="0">
                        <a:solidFill>
                          <a:schemeClr val="tx1"/>
                        </a:solidFill>
                        <a:latin typeface="Times New Roman" pitchFamily="18" charset="0"/>
                        <a:ea typeface="+mn-ea"/>
                        <a:cs typeface="Times New Roman" pitchFamily="18" charset="0"/>
                      </a:endParaRPr>
                    </a:p>
                  </a:txBody>
                  <a:tcPr marL="23356" marR="23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1780356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467544" y="1653625"/>
            <a:ext cx="8208912" cy="32778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630238" algn="just" defTabSz="914400" rtl="0" eaLnBrk="1" fontAlgn="base" latinLnBrk="0" hangingPunct="1">
              <a:lnSpc>
                <a:spcPct val="100000"/>
              </a:lnSpc>
              <a:spcBef>
                <a:spcPct val="0"/>
              </a:spcBef>
              <a:spcAft>
                <a:spcPct val="0"/>
              </a:spcAft>
              <a:buClrTx/>
              <a:buSzTx/>
              <a:buFontTx/>
              <a:buNone/>
              <a:tabLst>
                <a:tab pos="2324100" algn="l"/>
              </a:tabLst>
            </a:pPr>
            <a:r>
              <a:rPr kumimoji="0" lang="pt-BR"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3.2 FATOS DE RELEVÂNCIA</a:t>
            </a:r>
            <a:endParaRPr kumimoji="0" lang="pt-B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630238" algn="just" defTabSz="914400" rtl="0" eaLnBrk="0" fontAlgn="base" latinLnBrk="0" hangingPunct="0">
              <a:lnSpc>
                <a:spcPct val="150000"/>
              </a:lnSpc>
              <a:spcBef>
                <a:spcPct val="0"/>
              </a:spcBef>
              <a:spcAft>
                <a:spcPct val="0"/>
              </a:spcAft>
              <a:buClrTx/>
              <a:buSzTx/>
              <a:buFontTx/>
              <a:buNone/>
              <a:tabLst>
                <a:tab pos="2324100" algn="l"/>
              </a:tabLst>
            </a:pPr>
            <a:endParaRPr kumimoji="0" lang="pt-B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630238" algn="just" defTabSz="914400" rtl="0" eaLnBrk="0" fontAlgn="base" latinLnBrk="0" hangingPunct="0">
              <a:lnSpc>
                <a:spcPct val="150000"/>
              </a:lnSpc>
              <a:spcBef>
                <a:spcPct val="0"/>
              </a:spcBef>
              <a:spcAft>
                <a:spcPct val="0"/>
              </a:spcAft>
              <a:buClrTx/>
              <a:buSzTx/>
              <a:buFontTx/>
              <a:buNone/>
              <a:tabLst>
                <a:tab pos="2324100" algn="l"/>
              </a:tabLst>
            </a:pPr>
            <a:r>
              <a:rPr kumimoji="0" lang="pt-B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Evidenciamos algumas situações que consideramos pertinente apresentar, tendo em vista a relevância dos fatos, de modo que possamos contribuir no realinhamento do processo de trabalho, seja da instituição, seja do serviço de enfermagem,  a fim de melhorar as condições de trabalho e redução dos riscos que possam incorrer em negligência, imperícia e imprudência durante a assistência prestada ao usuário, sendo eles:</a:t>
            </a: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1780356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539552" y="323558"/>
            <a:ext cx="8136904"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630238" algn="just" defTabSz="914400" rtl="0" eaLnBrk="1" fontAlgn="base" latinLnBrk="0" hangingPunct="1">
              <a:lnSpc>
                <a:spcPct val="150000"/>
              </a:lnSpc>
              <a:spcBef>
                <a:spcPct val="0"/>
              </a:spcBef>
              <a:spcAft>
                <a:spcPct val="0"/>
              </a:spcAft>
              <a:buClrTx/>
              <a:buSzTx/>
              <a:buFontTx/>
              <a:buNone/>
              <a:tabLst>
                <a:tab pos="2324100" algn="l"/>
              </a:tabLst>
            </a:pPr>
            <a:r>
              <a:rPr kumimoji="0" lang="pt-B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a:t>
            </a:r>
            <a:r>
              <a:rPr kumimoji="0" lang="pt-BR" sz="1800" b="0" i="0"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Evidenciamos que o mecanismo de identificação do paciente ocorre somente por meio de placas instaladas nos leitos, as quais possuem os dados incompletos do usuário, não havendo pulseiras de identificação. Observado que alguns leitos não apresentavam tal placa de identificação, como por exemplo na Enfermaria 2, onde havia duas incubadoras sem qualquer tipo de dispositivo que apresentasse os dados do paciente. Esclarecido aos enfermeiros participantes que tal situação compromete a segurança na assistência, visto que impossibilita a certificação dos dados pessoais, principalmente de crianças, podendo resultar em trocas durante a administração de medicamentos, erros durante a transfusão de </a:t>
            </a:r>
            <a:r>
              <a:rPr kumimoji="0" lang="pt-BR" sz="1800" b="0" i="0" u="none" strike="noStrike" cap="none" normalizeH="0" baseline="0" dirty="0" err="1" smtClean="0">
                <a:ln>
                  <a:noFill/>
                </a:ln>
                <a:solidFill>
                  <a:srgbClr val="0000CC"/>
                </a:solidFill>
                <a:effectLst/>
                <a:latin typeface="Arial" pitchFamily="34" charset="0"/>
                <a:ea typeface="Times New Roman" pitchFamily="18" charset="0"/>
                <a:cs typeface="Arial" pitchFamily="34" charset="0"/>
              </a:rPr>
              <a:t>hemocomponentes</a:t>
            </a:r>
            <a:r>
              <a:rPr kumimoji="0" lang="pt-BR" sz="1800" b="0" i="0"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 em testes diagnósticos, na realização de procedimentos invasivos em pacientes e/ou em locais errados, entre outros. Recomenda-se que seja instituído</a:t>
            </a:r>
            <a:r>
              <a:rPr kumimoji="0" lang="pt-BR" sz="1800" b="0" i="0" u="none" strike="noStrike" cap="none" normalizeH="0" dirty="0" smtClean="0">
                <a:ln>
                  <a:noFill/>
                </a:ln>
                <a:solidFill>
                  <a:srgbClr val="0000CC"/>
                </a:solidFill>
                <a:effectLst/>
                <a:latin typeface="Arial" pitchFamily="34" charset="0"/>
                <a:ea typeface="Times New Roman" pitchFamily="18" charset="0"/>
                <a:cs typeface="Arial" pitchFamily="34" charset="0"/>
              </a:rPr>
              <a:t> mecanismo eficiente de identificação, a fim de dar segurança ao processo</a:t>
            </a:r>
            <a:r>
              <a:rPr kumimoji="0" lang="pt-BR" sz="1800" b="0" i="0"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a:t>
            </a:r>
            <a:endParaRPr kumimoji="0" lang="pt-BR" sz="1800" b="0" i="0" u="none" strike="noStrike" cap="none" normalizeH="0" baseline="0" dirty="0" smtClean="0">
              <a:ln>
                <a:noFill/>
              </a:ln>
              <a:solidFill>
                <a:srgbClr val="0000CC"/>
              </a:solidFill>
              <a:effectLst/>
              <a:latin typeface="Arial" pitchFamily="34" charset="0"/>
              <a:cs typeface="Arial" pitchFamily="34" charset="0"/>
            </a:endParaRPr>
          </a:p>
        </p:txBody>
      </p:sp>
    </p:spTree>
    <p:extLst>
      <p:ext uri="{BB962C8B-B14F-4D97-AF65-F5344CB8AC3E}">
        <p14:creationId xmlns:p14="http://schemas.microsoft.com/office/powerpoint/2010/main" xmlns="" val="3178035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95536" y="404664"/>
            <a:ext cx="8136904" cy="57708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tab pos="2324100" algn="l"/>
              </a:tabLst>
            </a:pPr>
            <a:r>
              <a:rPr kumimoji="0" lang="pt-BR"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CONSIDERAÇÕES</a:t>
            </a:r>
          </a:p>
          <a:p>
            <a:pPr marL="0" marR="0" lvl="0" indent="539750" algn="just" defTabSz="914400" rtl="0" eaLnBrk="1" fontAlgn="base" latinLnBrk="0" hangingPunct="1">
              <a:lnSpc>
                <a:spcPct val="150000"/>
              </a:lnSpc>
              <a:spcBef>
                <a:spcPct val="0"/>
              </a:spcBef>
              <a:spcAft>
                <a:spcPct val="0"/>
              </a:spcAft>
              <a:buClrTx/>
              <a:buSzTx/>
              <a:buFontTx/>
              <a:buNone/>
              <a:tabLst>
                <a:tab pos="2324100" algn="l"/>
              </a:tabLst>
            </a:pPr>
            <a:r>
              <a:rPr kumimoji="0" lang="pt-B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inspeção no serviço de enfermagem do </a:t>
            </a:r>
            <a:r>
              <a:rPr kumimoji="0" lang="pt-BR" sz="1800" b="0" i="0"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Hospital da Providência</a:t>
            </a:r>
            <a:r>
              <a:rPr kumimoji="0" lang="pt-B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possibilitou conhecer acerca dos serviços de enfermagem nele desenvolvidos, bem como identificar algumas irregularidades, as quais destaca-se: a </a:t>
            </a:r>
            <a:r>
              <a:rPr kumimoji="0" lang="pt-BR" sz="1800" b="0" i="0"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ausência de identificação profissional, com aposição do número de inscrição no </a:t>
            </a:r>
            <a:r>
              <a:rPr kumimoji="0" lang="pt-BR" sz="1800" b="0" i="0" u="none" strike="noStrike" cap="none" normalizeH="0" baseline="0" dirty="0" err="1" smtClean="0">
                <a:ln>
                  <a:noFill/>
                </a:ln>
                <a:solidFill>
                  <a:srgbClr val="0000CC"/>
                </a:solidFill>
                <a:effectLst/>
                <a:latin typeface="Arial" pitchFamily="34" charset="0"/>
                <a:ea typeface="Times New Roman" pitchFamily="18" charset="0"/>
                <a:cs typeface="Arial" pitchFamily="34" charset="0"/>
              </a:rPr>
              <a:t>Coren</a:t>
            </a:r>
            <a:r>
              <a:rPr kumimoji="0" lang="pt-BR" sz="1800" b="0" i="0"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 e categoria, nos registros de enfermagem; a inexistência de registros nos prontuários/fichas dos pacientes acerca da assistência de enfermagem prestada; a inexistência de Anotação de Responsabilidade Técnica de enfermagem; a inexistência de implementação da SAE; a ausência de enfermeiro em algum período de funcionamento, bem como o déficit dele; o número insuficiente de profissionais de enfermagem de nível médio, principalmente na observação</a:t>
            </a:r>
            <a:r>
              <a:rPr kumimoji="0" lang="pt-B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situações estas que comprometem a assistência prestada, além de não atender as normas de segurança do paciente.                                        </a:t>
            </a: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1780356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67544" y="260648"/>
            <a:ext cx="8064896" cy="6324808"/>
          </a:xfrm>
          <a:prstGeom prst="rect">
            <a:avLst/>
          </a:prstGeom>
        </p:spPr>
        <p:txBody>
          <a:bodyPr wrap="square">
            <a:spAutoFit/>
          </a:bodyPr>
          <a:lstStyle/>
          <a:p>
            <a:pPr lvl="0" indent="539750" algn="just" eaLnBrk="0" hangingPunct="0">
              <a:lnSpc>
                <a:spcPct val="150000"/>
              </a:lnSpc>
              <a:tabLst>
                <a:tab pos="2324100" algn="l"/>
              </a:tabLst>
            </a:pPr>
            <a:r>
              <a:rPr lang="pt-BR" dirty="0" smtClean="0">
                <a:latin typeface="Arial" pitchFamily="34" charset="0"/>
                <a:ea typeface="Times New Roman" pitchFamily="18" charset="0"/>
                <a:cs typeface="Arial" pitchFamily="34" charset="0"/>
              </a:rPr>
              <a:t>Em virtude das situações acima elencadas, constatamos que a instituição atualmente, </a:t>
            </a:r>
            <a:r>
              <a:rPr lang="pt-BR" dirty="0" smtClean="0">
                <a:solidFill>
                  <a:srgbClr val="0000CC"/>
                </a:solidFill>
                <a:latin typeface="Arial" pitchFamily="34" charset="0"/>
                <a:ea typeface="Times New Roman" pitchFamily="18" charset="0"/>
                <a:cs typeface="Arial" pitchFamily="34" charset="0"/>
              </a:rPr>
              <a:t>possui condições parciais de funcionamento, além de higiene comprometida, em função da reforma</a:t>
            </a:r>
            <a:r>
              <a:rPr lang="pt-BR" dirty="0" smtClean="0">
                <a:latin typeface="Arial" pitchFamily="34" charset="0"/>
                <a:ea typeface="Times New Roman" pitchFamily="18" charset="0"/>
                <a:cs typeface="Arial" pitchFamily="34" charset="0"/>
              </a:rPr>
              <a:t>. Ainda, é imprescindível tomada de providências para a adequação no número de profissionais de nível médio e superior,  a fim de garantir qualidade e segurança durante a prestação da assistência.</a:t>
            </a:r>
            <a:endParaRPr lang="pt-BR" sz="900" dirty="0" smtClean="0">
              <a:latin typeface="Arial" pitchFamily="34" charset="0"/>
              <a:cs typeface="Arial" pitchFamily="34" charset="0"/>
            </a:endParaRPr>
          </a:p>
          <a:p>
            <a:pPr lvl="0" indent="539750" algn="just" eaLnBrk="0" hangingPunct="0">
              <a:lnSpc>
                <a:spcPct val="150000"/>
              </a:lnSpc>
              <a:tabLst>
                <a:tab pos="2324100" algn="l"/>
              </a:tabLst>
            </a:pPr>
            <a:r>
              <a:rPr lang="pt-BR" dirty="0" smtClean="0">
                <a:latin typeface="Arial" pitchFamily="34" charset="0"/>
                <a:ea typeface="Times New Roman" pitchFamily="18" charset="0"/>
                <a:cs typeface="Arial" pitchFamily="34" charset="0"/>
              </a:rPr>
              <a:t>A Enfermeira recebeu notificação com prazos para solucionar as irregularidades constatadas, havendo ainda a necessidade de realizarmos inspeção de retorno para averiguação das providências adotadas por parte da coordenação do serviço de enfermagem e pela instituição, de modo a garantir assistência de enfermagem segura e livre de situações que possam incorrer em imperícia, negligência ou imprudência.</a:t>
            </a:r>
            <a:endParaRPr lang="pt-BR" sz="900" dirty="0" smtClean="0">
              <a:latin typeface="Arial" pitchFamily="34" charset="0"/>
              <a:cs typeface="Arial" pitchFamily="34" charset="0"/>
            </a:endParaRPr>
          </a:p>
          <a:p>
            <a:pPr lvl="0" indent="539750" algn="just" eaLnBrk="0" hangingPunct="0">
              <a:lnSpc>
                <a:spcPct val="150000"/>
              </a:lnSpc>
              <a:tabLst>
                <a:tab pos="2324100" algn="l"/>
              </a:tabLst>
            </a:pPr>
            <a:r>
              <a:rPr lang="pt-BR" dirty="0" smtClean="0">
                <a:latin typeface="Arial" pitchFamily="34" charset="0"/>
                <a:ea typeface="Times New Roman" pitchFamily="18" charset="0"/>
                <a:cs typeface="Arial" pitchFamily="34" charset="0"/>
              </a:rPr>
              <a:t>É o relatório</a:t>
            </a:r>
            <a:r>
              <a:rPr lang="pt-BR" dirty="0" smtClean="0">
                <a:latin typeface="Arial" pitchFamily="34" charset="0"/>
                <a:ea typeface="Times New Roman" pitchFamily="18" charset="0"/>
                <a:cs typeface="Arial" pitchFamily="34" charset="0"/>
              </a:rPr>
              <a:t>.</a:t>
            </a:r>
          </a:p>
          <a:p>
            <a:pPr lvl="0" indent="539750" algn="r" eaLnBrk="0" hangingPunct="0">
              <a:lnSpc>
                <a:spcPct val="150000"/>
              </a:lnSpc>
              <a:tabLst>
                <a:tab pos="2324100" algn="l"/>
              </a:tabLst>
            </a:pPr>
            <a:r>
              <a:rPr lang="pt-BR" dirty="0" smtClean="0">
                <a:latin typeface="Arial" pitchFamily="34" charset="0"/>
                <a:cs typeface="Arial" pitchFamily="34" charset="0"/>
              </a:rPr>
              <a:t>Belém, ___/___/___</a:t>
            </a:r>
          </a:p>
          <a:p>
            <a:pPr lvl="0" indent="539750" algn="ctr" eaLnBrk="0" hangingPunct="0">
              <a:lnSpc>
                <a:spcPct val="150000"/>
              </a:lnSpc>
              <a:tabLst>
                <a:tab pos="2324100" algn="l"/>
              </a:tabLst>
            </a:pPr>
            <a:r>
              <a:rPr lang="pt-BR" dirty="0" smtClean="0">
                <a:latin typeface="Arial" pitchFamily="34" charset="0"/>
                <a:cs typeface="Arial" pitchFamily="34" charset="0"/>
              </a:rPr>
              <a:t>Fiscal </a:t>
            </a:r>
            <a:r>
              <a:rPr lang="pt-BR" dirty="0" err="1" smtClean="0">
                <a:latin typeface="Arial" pitchFamily="34" charset="0"/>
                <a:cs typeface="Arial" pitchFamily="34" charset="0"/>
              </a:rPr>
              <a:t>Coren</a:t>
            </a:r>
            <a:r>
              <a:rPr lang="pt-BR" dirty="0" smtClean="0">
                <a:latin typeface="Arial" pitchFamily="34" charset="0"/>
                <a:cs typeface="Arial" pitchFamily="34" charset="0"/>
              </a:rPr>
              <a:t>-/Mat.</a:t>
            </a:r>
            <a:endParaRPr lang="pt-BR" dirty="0"/>
          </a:p>
        </p:txBody>
      </p:sp>
    </p:spTree>
    <p:extLst>
      <p:ext uri="{BB962C8B-B14F-4D97-AF65-F5344CB8AC3E}">
        <p14:creationId xmlns:p14="http://schemas.microsoft.com/office/powerpoint/2010/main" xmlns="" val="31780356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347864" y="3573016"/>
            <a:ext cx="2180662" cy="523220"/>
          </a:xfrm>
          <a:prstGeom prst="rect">
            <a:avLst/>
          </a:prstGeom>
          <a:noFill/>
        </p:spPr>
        <p:txBody>
          <a:bodyPr wrap="none" rtlCol="0">
            <a:spAutoFit/>
          </a:bodyPr>
          <a:lstStyle/>
          <a:p>
            <a:r>
              <a:rPr lang="pt-BR" sz="2800" u="sng" dirty="0" smtClean="0">
                <a:solidFill>
                  <a:srgbClr val="0000CC"/>
                </a:solidFill>
                <a:latin typeface="Times New Roman" pitchFamily="18" charset="0"/>
                <a:cs typeface="Times New Roman" pitchFamily="18" charset="0"/>
                <a:hlinkClick r:id="rId2" action="ppaction://hlinkfile"/>
              </a:rPr>
              <a:t>RELATÓRIO</a:t>
            </a:r>
            <a:endParaRPr lang="pt-BR" sz="2800" u="sng"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78035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pt-BR"/>
          </a:p>
        </p:txBody>
      </p:sp>
      <p:pic>
        <p:nvPicPr>
          <p:cNvPr id="4" name="Espaço Reservado para Conteúdo 3" descr="illustração 1.jpg"/>
          <p:cNvPicPr>
            <a:picLocks noGrp="1" noChangeAspect="1"/>
          </p:cNvPicPr>
          <p:nvPr>
            <p:ph sz="half" idx="1"/>
          </p:nvPr>
        </p:nvPicPr>
        <p:blipFill>
          <a:blip r:embed="rId2" cstate="print"/>
          <a:stretch>
            <a:fillRect/>
          </a:stretch>
        </p:blipFill>
        <p:spPr>
          <a:xfrm>
            <a:off x="0" y="-1"/>
            <a:ext cx="9144000" cy="6948573"/>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Antonio Menezes\Documents\Coren_Adria\Camera celular Adria\IMG-20150313-WA0005.jpg"/>
          <p:cNvPicPr>
            <a:picLocks noChangeAspect="1" noChangeArrowheads="1"/>
          </p:cNvPicPr>
          <p:nvPr/>
        </p:nvPicPr>
        <p:blipFill>
          <a:blip r:embed="rId2" cstate="print"/>
          <a:srcRect/>
          <a:stretch>
            <a:fillRect/>
          </a:stretch>
        </p:blipFill>
        <p:spPr bwMode="auto">
          <a:xfrm>
            <a:off x="611560" y="1052736"/>
            <a:ext cx="7992888" cy="4939234"/>
          </a:xfrm>
          <a:prstGeom prst="rect">
            <a:avLst/>
          </a:prstGeom>
          <a:noFill/>
        </p:spPr>
      </p:pic>
      <p:sp>
        <p:nvSpPr>
          <p:cNvPr id="5" name="Retângulo 4"/>
          <p:cNvSpPr/>
          <p:nvPr/>
        </p:nvSpPr>
        <p:spPr>
          <a:xfrm>
            <a:off x="1820227" y="1196752"/>
            <a:ext cx="5811784"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BR"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Conselheiros e Fiscais </a:t>
            </a:r>
            <a:r>
              <a:rPr lang="pt-BR" sz="28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Coren-PA</a:t>
            </a:r>
            <a:endParaRPr lang="pt-BR"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3178035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pt-BR"/>
          </a:p>
        </p:txBody>
      </p:sp>
      <p:pic>
        <p:nvPicPr>
          <p:cNvPr id="4" name="Espaço Reservado para Conteúdo 3" descr="integracao na empresa.jpg"/>
          <p:cNvPicPr>
            <a:picLocks noGrp="1" noChangeAspect="1"/>
          </p:cNvPicPr>
          <p:nvPr>
            <p:ph sz="half" idx="1"/>
          </p:nvPr>
        </p:nvPicPr>
        <p:blipFill>
          <a:blip r:embed="rId2" cstate="print"/>
          <a:stretch>
            <a:fillRect/>
          </a:stretch>
        </p:blipFill>
        <p:spPr>
          <a:xfrm>
            <a:off x="-396552" y="0"/>
            <a:ext cx="10054788" cy="68580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pt-BR"/>
          </a:p>
        </p:txBody>
      </p:sp>
      <p:pic>
        <p:nvPicPr>
          <p:cNvPr id="4" name="Espaço Reservado para Conteúdo 3" descr="07-ideia.jpg"/>
          <p:cNvPicPr>
            <a:picLocks noGrp="1" noChangeAspect="1"/>
          </p:cNvPicPr>
          <p:nvPr>
            <p:ph sz="half" idx="1"/>
          </p:nvPr>
        </p:nvPicPr>
        <p:blipFill>
          <a:blip r:embed="rId2" cstate="print"/>
          <a:stretch>
            <a:fillRect/>
          </a:stretch>
        </p:blipFill>
        <p:spPr>
          <a:xfrm>
            <a:off x="-171741" y="-243408"/>
            <a:ext cx="10792413" cy="7101408"/>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b="1" dirty="0" smtClean="0">
                <a:latin typeface="Arial Black" pitchFamily="34" charset="0"/>
              </a:rPr>
              <a:t>OBJETIVOS</a:t>
            </a:r>
            <a:endParaRPr lang="pt-BR" dirty="0"/>
          </a:p>
        </p:txBody>
      </p:sp>
      <p:sp>
        <p:nvSpPr>
          <p:cNvPr id="3" name="Espaço Reservado para Conteúdo 2"/>
          <p:cNvSpPr>
            <a:spLocks noGrp="1"/>
          </p:cNvSpPr>
          <p:nvPr>
            <p:ph sz="half" idx="1"/>
          </p:nvPr>
        </p:nvSpPr>
        <p:spPr>
          <a:xfrm>
            <a:off x="683568" y="1700808"/>
            <a:ext cx="7786742" cy="4536504"/>
          </a:xfrm>
        </p:spPr>
        <p:txBody>
          <a:bodyPr/>
          <a:lstStyle/>
          <a:p>
            <a:pPr algn="just">
              <a:buFontTx/>
              <a:buChar char="-"/>
              <a:defRPr/>
            </a:pPr>
            <a:r>
              <a:rPr lang="pt-BR" sz="2000" dirty="0" smtClean="0">
                <a:latin typeface="Arial" pitchFamily="34" charset="0"/>
                <a:cs typeface="Arial" pitchFamily="34" charset="0"/>
              </a:rPr>
              <a:t>Apresentar de maneira oficial à instituição e enfermeiro (coordenador/RT) as irregularidades/ilegalidades notificadas durante à inspeção, para manifestação;</a:t>
            </a:r>
          </a:p>
          <a:p>
            <a:pPr algn="just">
              <a:buFontTx/>
              <a:buChar char="-"/>
              <a:defRPr/>
            </a:pPr>
            <a:endParaRPr lang="pt-BR" sz="2000" dirty="0" smtClean="0">
              <a:latin typeface="Arial" pitchFamily="34" charset="0"/>
              <a:cs typeface="Arial" pitchFamily="34" charset="0"/>
            </a:endParaRPr>
          </a:p>
          <a:p>
            <a:pPr algn="just">
              <a:buFontTx/>
              <a:buChar char="-"/>
              <a:defRPr/>
            </a:pPr>
            <a:r>
              <a:rPr lang="pt-BR" sz="2000" dirty="0" smtClean="0">
                <a:latin typeface="Arial" pitchFamily="34" charset="0"/>
                <a:cs typeface="Arial" pitchFamily="34" charset="0"/>
              </a:rPr>
              <a:t> Induzir o saneamento das irregularidades/ilegalidades notificadas, de forma que na inspeção de retorno já visualize resultados positivos;</a:t>
            </a:r>
          </a:p>
          <a:p>
            <a:pPr algn="just">
              <a:buFontTx/>
              <a:buChar char="-"/>
              <a:defRPr/>
            </a:pPr>
            <a:endParaRPr lang="pt-BR" sz="2000" dirty="0" smtClean="0">
              <a:latin typeface="Arial" pitchFamily="34" charset="0"/>
              <a:cs typeface="Arial" pitchFamily="34" charset="0"/>
            </a:endParaRPr>
          </a:p>
          <a:p>
            <a:pPr algn="just">
              <a:buFontTx/>
              <a:buChar char="-"/>
              <a:defRPr/>
            </a:pPr>
            <a:r>
              <a:rPr lang="pt-BR" sz="2000" dirty="0" smtClean="0">
                <a:latin typeface="Arial" pitchFamily="34" charset="0"/>
                <a:ea typeface="Calibri" pitchFamily="34" charset="0"/>
                <a:cs typeface="Arial" pitchFamily="34" charset="0"/>
              </a:rPr>
              <a:t>Diminuir o tempo de elaboração do relatório, fazendo a informação/comunicado chegar ao interessado de maneira célere;</a:t>
            </a:r>
          </a:p>
          <a:p>
            <a:pPr algn="just">
              <a:buFontTx/>
              <a:buChar char="-"/>
              <a:defRPr/>
            </a:pPr>
            <a:endParaRPr lang="pt-BR" sz="2000" dirty="0" smtClean="0">
              <a:latin typeface="Arial" pitchFamily="34" charset="0"/>
              <a:ea typeface="Calibri" pitchFamily="34" charset="0"/>
              <a:cs typeface="Arial" pitchFamily="34" charset="0"/>
            </a:endParaRPr>
          </a:p>
          <a:p>
            <a:pPr algn="just">
              <a:buFontTx/>
              <a:buChar char="-"/>
              <a:defRPr/>
            </a:pPr>
            <a:r>
              <a:rPr lang="pt-BR" sz="2000" dirty="0" smtClean="0">
                <a:latin typeface="Arial" pitchFamily="34" charset="0"/>
                <a:ea typeface="Calibri" pitchFamily="34" charset="0"/>
                <a:cs typeface="Arial" pitchFamily="34" charset="0"/>
              </a:rPr>
              <a:t>Responder a demanda do Plenário do </a:t>
            </a:r>
            <a:r>
              <a:rPr lang="pt-BR" sz="2000" dirty="0" err="1" smtClean="0">
                <a:latin typeface="Arial" pitchFamily="34" charset="0"/>
                <a:ea typeface="Calibri" pitchFamily="34" charset="0"/>
                <a:cs typeface="Arial" pitchFamily="34" charset="0"/>
              </a:rPr>
              <a:t>Coren</a:t>
            </a:r>
            <a:r>
              <a:rPr lang="pt-BR" sz="2000" dirty="0" smtClean="0">
                <a:latin typeface="Arial" pitchFamily="34" charset="0"/>
                <a:ea typeface="Calibri" pitchFamily="34" charset="0"/>
                <a:cs typeface="Arial" pitchFamily="34" charset="0"/>
              </a:rPr>
              <a:t>.</a:t>
            </a:r>
          </a:p>
          <a:p>
            <a:endParaRPr lang="pt-BR"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lvl="0"/>
            <a:r>
              <a:rPr lang="pt-BR" dirty="0" smtClean="0">
                <a:latin typeface="Arial Black" pitchFamily="34" charset="0"/>
                <a:cs typeface="Times New Roman" pitchFamily="18" charset="0"/>
              </a:rPr>
              <a:t>PRINCIPAIS ORIENTAÇÕES</a:t>
            </a:r>
            <a:r>
              <a:rPr lang="pt-BR" dirty="0" smtClean="0">
                <a:latin typeface="Arial Black" pitchFamily="34" charset="0"/>
              </a:rPr>
              <a:t/>
            </a:r>
            <a:br>
              <a:rPr lang="pt-BR" dirty="0" smtClean="0">
                <a:latin typeface="Arial Black" pitchFamily="34" charset="0"/>
              </a:rPr>
            </a:br>
            <a:endParaRPr lang="pt-BR" dirty="0"/>
          </a:p>
        </p:txBody>
      </p:sp>
      <p:sp>
        <p:nvSpPr>
          <p:cNvPr id="3" name="Espaço Reservado para Conteúdo 2"/>
          <p:cNvSpPr>
            <a:spLocks noGrp="1"/>
          </p:cNvSpPr>
          <p:nvPr>
            <p:ph sz="half" idx="1"/>
          </p:nvPr>
        </p:nvSpPr>
        <p:spPr>
          <a:xfrm>
            <a:off x="642910" y="1844824"/>
            <a:ext cx="7786742" cy="4000528"/>
          </a:xfrm>
        </p:spPr>
        <p:txBody>
          <a:bodyPr/>
          <a:lstStyle/>
          <a:p>
            <a:pPr algn="just">
              <a:buFontTx/>
              <a:buChar char="-"/>
            </a:pPr>
            <a:r>
              <a:rPr lang="pt-BR" sz="2000" dirty="0" smtClean="0">
                <a:latin typeface="Arial" pitchFamily="34" charset="0"/>
                <a:cs typeface="Arial" pitchFamily="34" charset="0"/>
              </a:rPr>
              <a:t>Encaminhar </a:t>
            </a:r>
            <a:r>
              <a:rPr lang="pt-BR" sz="2000" dirty="0" smtClean="0">
                <a:latin typeface="Arial" pitchFamily="34" charset="0"/>
                <a:cs typeface="Arial" pitchFamily="34" charset="0"/>
              </a:rPr>
              <a:t>o </a:t>
            </a:r>
            <a:r>
              <a:rPr lang="pt-BR" sz="2000" dirty="0" smtClean="0">
                <a:latin typeface="Arial" pitchFamily="34" charset="0"/>
                <a:cs typeface="Arial" pitchFamily="34" charset="0"/>
              </a:rPr>
              <a:t>relatório no </a:t>
            </a:r>
            <a:r>
              <a:rPr lang="pt-BR" sz="2000" dirty="0" smtClean="0">
                <a:latin typeface="Arial" pitchFamily="34" charset="0"/>
                <a:cs typeface="Arial" pitchFamily="34" charset="0"/>
              </a:rPr>
              <a:t>prazo de 30 dias após a </a:t>
            </a:r>
            <a:r>
              <a:rPr lang="pt-BR" sz="2000" dirty="0" smtClean="0">
                <a:latin typeface="Arial" pitchFamily="34" charset="0"/>
                <a:cs typeface="Arial" pitchFamily="34" charset="0"/>
              </a:rPr>
              <a:t>inspeção, </a:t>
            </a:r>
            <a:r>
              <a:rPr lang="pt-BR" sz="2000" dirty="0" smtClean="0">
                <a:latin typeface="Arial" pitchFamily="34" charset="0"/>
                <a:cs typeface="Arial" pitchFamily="34" charset="0"/>
              </a:rPr>
              <a:t>no modelo previamente estruturado;</a:t>
            </a:r>
          </a:p>
          <a:p>
            <a:pPr>
              <a:buFontTx/>
              <a:buChar char="-"/>
            </a:pPr>
            <a:endParaRPr lang="pt-BR" sz="2000" dirty="0" smtClean="0">
              <a:latin typeface="Arial" pitchFamily="34" charset="0"/>
              <a:cs typeface="Arial" pitchFamily="34" charset="0"/>
            </a:endParaRPr>
          </a:p>
          <a:p>
            <a:pPr algn="just">
              <a:buFontTx/>
              <a:buChar char="-"/>
            </a:pPr>
            <a:r>
              <a:rPr lang="pt-BR" sz="2000" dirty="0" smtClean="0"/>
              <a:t>  </a:t>
            </a:r>
            <a:r>
              <a:rPr lang="pt-BR" sz="2000" dirty="0" smtClean="0">
                <a:latin typeface="Arial" pitchFamily="34" charset="0"/>
                <a:cs typeface="Arial" pitchFamily="34" charset="0"/>
              </a:rPr>
              <a:t>Descrever os fatos de forma direta e objetiva, a partir da constatação/observação/averiguação;</a:t>
            </a:r>
          </a:p>
          <a:p>
            <a:pPr algn="just">
              <a:buFontTx/>
              <a:buChar char="-"/>
            </a:pPr>
            <a:endParaRPr lang="pt-BR" sz="2000" dirty="0" smtClean="0">
              <a:latin typeface="Arial" pitchFamily="34" charset="0"/>
              <a:cs typeface="Arial" pitchFamily="34" charset="0"/>
            </a:endParaRPr>
          </a:p>
          <a:p>
            <a:pPr algn="just">
              <a:buFontTx/>
              <a:buChar char="-"/>
            </a:pPr>
            <a:r>
              <a:rPr lang="pt-BR" sz="2000" dirty="0" smtClean="0">
                <a:latin typeface="Arial" pitchFamily="34" charset="0"/>
                <a:cs typeface="Arial" pitchFamily="34" charset="0"/>
              </a:rPr>
              <a:t>Descrever recomendações, de maneira que demonstre a proposta do </a:t>
            </a:r>
            <a:r>
              <a:rPr lang="pt-BR" sz="2000" dirty="0" err="1" smtClean="0">
                <a:latin typeface="Arial" pitchFamily="34" charset="0"/>
                <a:cs typeface="Arial" pitchFamily="34" charset="0"/>
              </a:rPr>
              <a:t>Coren</a:t>
            </a:r>
            <a:r>
              <a:rPr lang="pt-BR" sz="2000" dirty="0" smtClean="0">
                <a:latin typeface="Arial" pitchFamily="34" charset="0"/>
                <a:cs typeface="Arial" pitchFamily="34" charset="0"/>
              </a:rPr>
              <a:t> (mudança de paradigmas);</a:t>
            </a:r>
          </a:p>
          <a:p>
            <a:endParaRPr lang="pt-BR"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pt-BR"/>
          </a:p>
        </p:txBody>
      </p:sp>
      <p:pic>
        <p:nvPicPr>
          <p:cNvPr id="6" name="Espaço Reservado para Conteúdo 5" descr="Sem-título-1.jpg"/>
          <p:cNvPicPr>
            <a:picLocks noGrp="1" noChangeAspect="1"/>
          </p:cNvPicPr>
          <p:nvPr>
            <p:ph sz="half" idx="1"/>
          </p:nvPr>
        </p:nvPicPr>
        <p:blipFill>
          <a:blip r:embed="rId2" cstate="print"/>
          <a:stretch>
            <a:fillRect/>
          </a:stretch>
        </p:blipFill>
        <p:spPr>
          <a:xfrm>
            <a:off x="0" y="-1"/>
            <a:ext cx="9144000" cy="6951241"/>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nvGraphicFramePr>
        <p:xfrm>
          <a:off x="467544" y="476671"/>
          <a:ext cx="8208912" cy="2129409"/>
        </p:xfrm>
        <a:graphic>
          <a:graphicData uri="http://schemas.openxmlformats.org/drawingml/2006/table">
            <a:tbl>
              <a:tblPr/>
              <a:tblGrid>
                <a:gridCol w="8208912"/>
              </a:tblGrid>
              <a:tr h="425882">
                <a:tc>
                  <a:txBody>
                    <a:bodyPr/>
                    <a:lstStyle/>
                    <a:p>
                      <a:pPr algn="just">
                        <a:lnSpc>
                          <a:spcPct val="150000"/>
                        </a:lnSpc>
                        <a:spcBef>
                          <a:spcPts val="1200"/>
                        </a:spcBef>
                        <a:spcAft>
                          <a:spcPts val="0"/>
                        </a:spcAft>
                      </a:pPr>
                      <a:r>
                        <a:rPr lang="pt-BR" sz="1800" b="1" dirty="0">
                          <a:latin typeface="Times New Roman"/>
                          <a:ea typeface="Lucida Sans Unicode"/>
                          <a:cs typeface="Tahoma"/>
                        </a:rPr>
                        <a:t>INSTITUIÇÃO</a:t>
                      </a:r>
                      <a:r>
                        <a:rPr lang="pt-BR" sz="1800" dirty="0">
                          <a:latin typeface="Times New Roman"/>
                          <a:ea typeface="Lucida Sans Unicode"/>
                          <a:cs typeface="Tahoma"/>
                        </a:rPr>
                        <a:t>: </a:t>
                      </a:r>
                      <a:r>
                        <a:rPr lang="pt-BR" sz="1800" dirty="0">
                          <a:solidFill>
                            <a:srgbClr val="0000CC"/>
                          </a:solidFill>
                          <a:latin typeface="Times New Roman"/>
                          <a:ea typeface="Lucida Sans Unicode"/>
                          <a:cs typeface="Tahoma"/>
                        </a:rPr>
                        <a:t>Hospital da Providência</a:t>
                      </a:r>
                      <a:endParaRPr lang="pt-BR" sz="1400" dirty="0">
                        <a:solidFill>
                          <a:srgbClr val="0000CC"/>
                        </a:solidFill>
                        <a:latin typeface="Arial"/>
                        <a:ea typeface="Lucida Sans Unicode"/>
                        <a:cs typeface="Tahoma"/>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1763">
                <a:tc>
                  <a:txBody>
                    <a:bodyPr/>
                    <a:lstStyle/>
                    <a:p>
                      <a:pPr algn="just">
                        <a:lnSpc>
                          <a:spcPct val="150000"/>
                        </a:lnSpc>
                        <a:spcAft>
                          <a:spcPts val="0"/>
                        </a:spcAft>
                      </a:pPr>
                      <a:r>
                        <a:rPr lang="pt-BR" sz="1800" b="1" kern="0" dirty="0">
                          <a:latin typeface="Times New Roman"/>
                        </a:rPr>
                        <a:t>ASSUNTO: </a:t>
                      </a:r>
                      <a:r>
                        <a:rPr lang="pt-BR" sz="1800" b="0" kern="0" dirty="0">
                          <a:latin typeface="Times New Roman"/>
                        </a:rPr>
                        <a:t>Relatório de inspeção em instituição de saúde, na cidade </a:t>
                      </a:r>
                      <a:r>
                        <a:rPr lang="pt-BR" sz="1800" b="0" kern="0" dirty="0" smtClean="0">
                          <a:latin typeface="Times New Roman"/>
                        </a:rPr>
                        <a:t>de </a:t>
                      </a:r>
                      <a:r>
                        <a:rPr lang="pt-BR" sz="1800" b="0" kern="0" dirty="0" smtClean="0">
                          <a:solidFill>
                            <a:srgbClr val="0000CC"/>
                          </a:solidFill>
                          <a:latin typeface="Times New Roman"/>
                        </a:rPr>
                        <a:t>Belém</a:t>
                      </a:r>
                      <a:r>
                        <a:rPr lang="pt-BR" sz="1800" b="0" kern="0" dirty="0" smtClean="0">
                          <a:latin typeface="Times New Roman"/>
                        </a:rPr>
                        <a:t>, </a:t>
                      </a:r>
                      <a:r>
                        <a:rPr lang="pt-BR" sz="1800" b="0" kern="0" dirty="0">
                          <a:latin typeface="Times New Roman"/>
                        </a:rPr>
                        <a:t>Estado </a:t>
                      </a:r>
                      <a:r>
                        <a:rPr lang="pt-BR" sz="1800" b="0" kern="0" dirty="0" smtClean="0">
                          <a:latin typeface="Times New Roman"/>
                        </a:rPr>
                        <a:t>do </a:t>
                      </a:r>
                      <a:r>
                        <a:rPr lang="pt-BR" sz="1800" b="0" kern="0" dirty="0" smtClean="0">
                          <a:solidFill>
                            <a:schemeClr val="tx1"/>
                          </a:solidFill>
                          <a:latin typeface="Times New Roman"/>
                        </a:rPr>
                        <a:t>Pará</a:t>
                      </a:r>
                      <a:r>
                        <a:rPr lang="pt-BR" sz="1800" b="0" kern="0" dirty="0" smtClean="0">
                          <a:latin typeface="Times New Roman"/>
                        </a:rPr>
                        <a:t>.</a:t>
                      </a:r>
                      <a:endParaRPr lang="pt-BR" sz="1000" b="1" kern="0" dirty="0">
                        <a:latin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882">
                <a:tc>
                  <a:txBody>
                    <a:bodyPr/>
                    <a:lstStyle/>
                    <a:p>
                      <a:pPr algn="just">
                        <a:lnSpc>
                          <a:spcPct val="150000"/>
                        </a:lnSpc>
                        <a:spcAft>
                          <a:spcPts val="0"/>
                        </a:spcAft>
                      </a:pPr>
                      <a:r>
                        <a:rPr lang="pt-BR" sz="1800" b="1" kern="0" dirty="0">
                          <a:latin typeface="Times New Roman"/>
                        </a:rPr>
                        <a:t>Fiscal Responsável: </a:t>
                      </a:r>
                      <a:r>
                        <a:rPr lang="pt-BR" sz="1800" b="0" kern="0" dirty="0" err="1" smtClean="0">
                          <a:latin typeface="Times New Roman"/>
                        </a:rPr>
                        <a:t>Ádria</a:t>
                      </a:r>
                      <a:r>
                        <a:rPr lang="pt-BR" sz="1800" b="0" kern="0" baseline="0" dirty="0" smtClean="0">
                          <a:latin typeface="Times New Roman"/>
                        </a:rPr>
                        <a:t> Brito</a:t>
                      </a:r>
                      <a:endParaRPr lang="pt-BR" sz="1000" b="1" kern="0" dirty="0">
                        <a:latin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882">
                <a:tc>
                  <a:txBody>
                    <a:bodyPr/>
                    <a:lstStyle/>
                    <a:p>
                      <a:pPr algn="just">
                        <a:lnSpc>
                          <a:spcPct val="150000"/>
                        </a:lnSpc>
                        <a:spcAft>
                          <a:spcPts val="0"/>
                        </a:spcAft>
                      </a:pPr>
                      <a:r>
                        <a:rPr lang="pt-BR" sz="1800" b="1" kern="0" dirty="0">
                          <a:latin typeface="Times New Roman"/>
                        </a:rPr>
                        <a:t>PAD:</a:t>
                      </a:r>
                      <a:r>
                        <a:rPr lang="pt-BR" sz="1800" b="0" kern="0" dirty="0">
                          <a:latin typeface="Times New Roman"/>
                        </a:rPr>
                        <a:t> </a:t>
                      </a:r>
                      <a:r>
                        <a:rPr lang="pt-BR" sz="1800" b="0" kern="0" dirty="0" smtClean="0">
                          <a:latin typeface="Times New Roman"/>
                        </a:rPr>
                        <a:t>200/2015</a:t>
                      </a:r>
                      <a:endParaRPr lang="pt-BR" sz="1000" b="1" kern="0" dirty="0">
                        <a:latin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30" name="Rectangle 6"/>
          <p:cNvSpPr>
            <a:spLocks noChangeArrowheads="1"/>
          </p:cNvSpPr>
          <p:nvPr/>
        </p:nvSpPr>
        <p:spPr bwMode="auto">
          <a:xfrm>
            <a:off x="539552" y="2708920"/>
            <a:ext cx="8208912" cy="30008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00113" algn="just"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 – OBJETIVO DA FISCALIZAÇÃO</a:t>
            </a:r>
          </a:p>
          <a:p>
            <a:pPr marL="0" marR="0" lvl="0" indent="900113" algn="just" defTabSz="914400" rtl="0" eaLnBrk="1" fontAlgn="base" latinLnBrk="0" hangingPunct="1">
              <a:lnSpc>
                <a:spcPct val="100000"/>
              </a:lnSpc>
              <a:spcBef>
                <a:spcPct val="0"/>
              </a:spcBef>
              <a:spcAft>
                <a:spcPct val="0"/>
              </a:spcAft>
              <a:buClrTx/>
              <a:buSzTx/>
              <a:buFontTx/>
              <a:buNone/>
              <a:tabLst/>
            </a:pPr>
            <a:endParaRPr kumimoji="0" lang="pt-B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900113" algn="just" defTabSz="914400" rtl="0" eaLnBrk="0" fontAlgn="base" latinLnBrk="0" hangingPunct="0">
              <a:lnSpc>
                <a:spcPct val="150000"/>
              </a:lnSpc>
              <a:spcBef>
                <a:spcPct val="0"/>
              </a:spcBef>
              <a:spcAft>
                <a:spcPct val="0"/>
              </a:spcAft>
              <a:buClrTx/>
              <a:buSzTx/>
              <a:buFontTx/>
              <a:buNone/>
              <a:tabLst/>
            </a:pPr>
            <a:r>
              <a:rPr kumimoji="0" lang="pt-B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Realizar inspeção no </a:t>
            </a:r>
            <a:r>
              <a:rPr kumimoji="0" lang="pt-BR" sz="1800" b="0" i="0"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Hospital da Providência </a:t>
            </a:r>
            <a:r>
              <a:rPr kumimoji="0" lang="pt-B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em cumprimento à designação da Coordenação do Departamento de Fiscalização. Tal autuação foi motivada por </a:t>
            </a:r>
            <a:r>
              <a:rPr kumimoji="0" lang="pt-BR" sz="1800" b="0" i="0"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planejamento ordinário</a:t>
            </a:r>
            <a:r>
              <a:rPr kumimoji="0" lang="pt-B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 presente relatório tem por finalidade apresentar de maneira objetiva e em caráter preliminar as averiguações, observações e constatações de irregularidades/ilegalidades no serviço de enfermagem prestado à população.</a:t>
            </a: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25742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ChangeArrowheads="1"/>
          </p:cNvSpPr>
          <p:nvPr/>
        </p:nvSpPr>
        <p:spPr bwMode="auto">
          <a:xfrm>
            <a:off x="467544" y="381612"/>
            <a:ext cx="8208912" cy="57708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00113" algn="just"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II – IDENTIFICAÇÃO</a:t>
            </a:r>
            <a:endParaRPr kumimoji="0" lang="pt-B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900113" algn="just" defTabSz="914400" rtl="0" eaLnBrk="0" fontAlgn="base" latinLnBrk="0" hangingPunct="0">
              <a:lnSpc>
                <a:spcPct val="100000"/>
              </a:lnSpc>
              <a:spcBef>
                <a:spcPct val="0"/>
              </a:spcBef>
              <a:spcAft>
                <a:spcPct val="0"/>
              </a:spcAft>
              <a:buClrTx/>
              <a:buSzTx/>
              <a:buFontTx/>
              <a:buNone/>
              <a:tabLst/>
            </a:pPr>
            <a:r>
              <a:rPr kumimoji="0" lang="pt-B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 Hospital da Providência tem como razão social, Secretaria Municipal de Saúde de </a:t>
            </a:r>
            <a:r>
              <a:rPr kumimoji="0" lang="pt-BR" sz="1800" b="0" i="0"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Belém,</a:t>
            </a:r>
            <a:r>
              <a:rPr kumimoji="0" lang="pt-B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CNPJ </a:t>
            </a:r>
            <a:r>
              <a:rPr kumimoji="0" lang="pt-BR" sz="1800" b="0" i="0"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100.123.12/0001-23</a:t>
            </a:r>
            <a:r>
              <a:rPr kumimoji="0" lang="pt-B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está cadastrado no CNES/DATASUS/MS sob o número </a:t>
            </a:r>
            <a:r>
              <a:rPr kumimoji="0" lang="pt-BR" sz="1800" b="0" i="0"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123456.</a:t>
            </a:r>
            <a:r>
              <a:rPr kumimoji="0" lang="pt-B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instituição é de natureza jurídica de direito </a:t>
            </a:r>
            <a:r>
              <a:rPr kumimoji="0" lang="pt-BR" sz="1800" b="0" i="0"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público</a:t>
            </a:r>
            <a:r>
              <a:rPr kumimoji="0" lang="pt-B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(esfera </a:t>
            </a:r>
            <a:r>
              <a:rPr kumimoji="0" lang="pt-BR" sz="1800" b="0" i="0"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municipal)</a:t>
            </a:r>
            <a:r>
              <a:rPr kumimoji="0" lang="pt-B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situa-se à </a:t>
            </a:r>
            <a:r>
              <a:rPr kumimoji="0" lang="pt-BR" sz="1800" b="0" i="0"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Av. das Flores</a:t>
            </a:r>
            <a:r>
              <a:rPr kumimoji="0" lang="pt-B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nº </a:t>
            </a:r>
            <a:r>
              <a:rPr kumimoji="0" lang="pt-BR" sz="1800" b="0" i="0"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20</a:t>
            </a:r>
            <a:r>
              <a:rPr kumimoji="0" lang="pt-B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Bairro: </a:t>
            </a:r>
            <a:r>
              <a:rPr kumimoji="0" lang="pt-BR" sz="1800" b="0" i="0"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Orquídea</a:t>
            </a:r>
            <a:r>
              <a:rPr kumimoji="0" lang="pt-B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cidade </a:t>
            </a:r>
            <a:r>
              <a:rPr kumimoji="0" lang="pt-BR" sz="1800" b="0" i="0"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Belé</a:t>
            </a:r>
            <a:r>
              <a:rPr lang="pt-BR" dirty="0" smtClean="0">
                <a:solidFill>
                  <a:srgbClr val="0000CC"/>
                </a:solidFill>
                <a:latin typeface="Arial" pitchFamily="34" charset="0"/>
                <a:ea typeface="Times New Roman" pitchFamily="18" charset="0"/>
                <a:cs typeface="Arial" pitchFamily="34" charset="0"/>
              </a:rPr>
              <a:t>m</a:t>
            </a:r>
            <a:r>
              <a:rPr lang="pt-BR" dirty="0" smtClean="0">
                <a:latin typeface="Arial" pitchFamily="34" charset="0"/>
                <a:ea typeface="Times New Roman" pitchFamily="18" charset="0"/>
                <a:cs typeface="Arial" pitchFamily="34" charset="0"/>
              </a:rPr>
              <a:t>,</a:t>
            </a:r>
            <a:r>
              <a:rPr kumimoji="0" lang="pt-B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estado </a:t>
            </a:r>
            <a:r>
              <a:rPr kumimoji="0" lang="pt-B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Pará. </a:t>
            </a:r>
            <a:r>
              <a:rPr kumimoji="0" lang="pt-B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CEP </a:t>
            </a:r>
            <a:r>
              <a:rPr kumimoji="0" lang="pt-BR" sz="1800" b="0" i="0"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66.000-000</a:t>
            </a:r>
            <a:r>
              <a:rPr kumimoji="0" lang="pt-B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Telefone</a:t>
            </a:r>
            <a:r>
              <a:rPr kumimoji="0" lang="pt-B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91 </a:t>
            </a:r>
            <a:r>
              <a:rPr kumimoji="0" lang="pt-BR" sz="1800" b="0" i="0"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3244-5676 </a:t>
            </a:r>
            <a:r>
              <a:rPr kumimoji="0" lang="pt-BR" sz="1800" b="0" i="0" u="none" strike="noStrike" cap="none" normalizeH="0" baseline="0" dirty="0" smtClean="0">
                <a:ln>
                  <a:noFill/>
                </a:ln>
                <a:effectLst/>
                <a:latin typeface="Arial" pitchFamily="34" charset="0"/>
                <a:ea typeface="Times New Roman" pitchFamily="18" charset="0"/>
                <a:cs typeface="Arial" pitchFamily="34" charset="0"/>
              </a:rPr>
              <a:t>e</a:t>
            </a:r>
            <a:r>
              <a:rPr kumimoji="0" lang="pt-B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email: </a:t>
            </a:r>
            <a:r>
              <a:rPr kumimoji="0" lang="pt-BR" sz="1800" b="0" i="0"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hp@yahoo.com.br.</a:t>
            </a:r>
            <a:endParaRPr kumimoji="0" lang="pt-BR" sz="900" b="0" i="0" u="none" strike="noStrike" cap="none" normalizeH="0" baseline="0" dirty="0" smtClean="0">
              <a:ln>
                <a:noFill/>
              </a:ln>
              <a:solidFill>
                <a:srgbClr val="0000CC"/>
              </a:solidFill>
              <a:effectLst/>
              <a:latin typeface="Arial" pitchFamily="34" charset="0"/>
              <a:cs typeface="Arial" pitchFamily="34" charset="0"/>
            </a:endParaRPr>
          </a:p>
          <a:p>
            <a:pPr marL="0" marR="0" lvl="0" indent="900113" algn="just" defTabSz="914400" rtl="0" eaLnBrk="0" fontAlgn="base" latinLnBrk="0" hangingPunct="0">
              <a:lnSpc>
                <a:spcPct val="100000"/>
              </a:lnSpc>
              <a:spcBef>
                <a:spcPct val="0"/>
              </a:spcBef>
              <a:spcAft>
                <a:spcPct val="0"/>
              </a:spcAft>
              <a:buClrTx/>
              <a:buSzTx/>
              <a:buFontTx/>
              <a:buNone/>
              <a:tabLst/>
            </a:pPr>
            <a:r>
              <a:rPr kumimoji="0" lang="pt-B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instituição tem por finalidade o atendimento </a:t>
            </a:r>
            <a:r>
              <a:rPr kumimoji="0" lang="pt-BR" sz="1800" b="0" i="0"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especializado em atendimento pediátrico. É </a:t>
            </a:r>
            <a:r>
              <a:rPr kumimoji="0" lang="pt-BR" sz="1800" b="0" i="0"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referência para o Estado no atendimento de urgência e emergência, conta com leitos de Unidade de Cuidados Intermediário (UCI) Neonatal e Pediátrico e está cadastrado no sistema de regulação do município. Possui cadastrado no CNES 107 leitos clínicos e 05 de saúde mental em Hospital Dia. Porém, constatamos a seguinte distribuição de leitos: 58 leitos de internação, além de 02 leitos adaptados (extra), 29 leitos de observação e 18 leitos de UCI, com um 01 isolamento.</a:t>
            </a:r>
            <a:endParaRPr kumimoji="0" lang="pt-BR" sz="900" b="0" i="0" u="none" strike="noStrike" cap="none" normalizeH="0" baseline="0" dirty="0" smtClean="0">
              <a:ln>
                <a:noFill/>
              </a:ln>
              <a:solidFill>
                <a:srgbClr val="0000CC"/>
              </a:solidFill>
              <a:effectLst/>
              <a:latin typeface="Arial" pitchFamily="34" charset="0"/>
              <a:cs typeface="Arial" pitchFamily="34" charset="0"/>
            </a:endParaRPr>
          </a:p>
          <a:p>
            <a:pPr marL="0" marR="0" lvl="0" indent="900113" algn="just" defTabSz="914400" rtl="0" eaLnBrk="0" fontAlgn="base" latinLnBrk="0" hangingPunct="0">
              <a:lnSpc>
                <a:spcPct val="100000"/>
              </a:lnSpc>
              <a:spcBef>
                <a:spcPct val="0"/>
              </a:spcBef>
              <a:spcAft>
                <a:spcPct val="0"/>
              </a:spcAft>
              <a:buClrTx/>
              <a:buSzTx/>
              <a:buFontTx/>
              <a:buNone/>
              <a:tabLst/>
            </a:pPr>
            <a:r>
              <a:rPr kumimoji="0" lang="pt-BR" sz="1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 corpo administrativo do Hospital da Providência é composto por:</a:t>
            </a:r>
            <a:endParaRPr kumimoji="0" lang="pt-BR" sz="900" i="0" u="none" strike="noStrike" cap="none" normalizeH="0" baseline="0" dirty="0" smtClean="0">
              <a:ln>
                <a:noFill/>
              </a:ln>
              <a:solidFill>
                <a:schemeClr val="tx1"/>
              </a:solidFill>
              <a:effectLst/>
              <a:latin typeface="Arial" pitchFamily="34" charset="0"/>
              <a:cs typeface="Arial" pitchFamily="34" charset="0"/>
            </a:endParaRPr>
          </a:p>
          <a:p>
            <a:pPr lvl="0" indent="900113" algn="just" eaLnBrk="0" hangingPunct="0"/>
            <a:r>
              <a:rPr kumimoji="0" lang="pt-BR"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Diretor Geral: </a:t>
            </a:r>
            <a:r>
              <a:rPr lang="pt-BR" dirty="0" smtClean="0">
                <a:solidFill>
                  <a:srgbClr val="0000CC"/>
                </a:solidFill>
                <a:latin typeface="Arial" pitchFamily="34" charset="0"/>
                <a:ea typeface="Times New Roman" pitchFamily="18" charset="0"/>
                <a:cs typeface="Arial" pitchFamily="34" charset="0"/>
              </a:rPr>
              <a:t>Castro e Silva</a:t>
            </a:r>
          </a:p>
          <a:p>
            <a:pPr indent="900113" algn="just" eaLnBrk="0" hangingPunct="0"/>
            <a:r>
              <a:rPr kumimoji="0" lang="pt-BR"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Diretor </a:t>
            </a:r>
            <a:r>
              <a:rPr kumimoji="0" lang="pt-BR"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Administrativo</a:t>
            </a:r>
            <a:r>
              <a:rPr kumimoji="0" lang="pt-B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pt-BR" dirty="0" smtClean="0">
                <a:solidFill>
                  <a:srgbClr val="0000CC"/>
                </a:solidFill>
                <a:latin typeface="Arial" pitchFamily="34" charset="0"/>
                <a:ea typeface="Times New Roman" pitchFamily="18" charset="0"/>
                <a:cs typeface="Arial" pitchFamily="34" charset="0"/>
              </a:rPr>
              <a:t>Mario de </a:t>
            </a:r>
            <a:r>
              <a:rPr lang="pt-BR" dirty="0" smtClean="0">
                <a:solidFill>
                  <a:srgbClr val="0000CC"/>
                </a:solidFill>
                <a:latin typeface="Arial" pitchFamily="34" charset="0"/>
                <a:ea typeface="Times New Roman" pitchFamily="18" charset="0"/>
                <a:cs typeface="Arial" pitchFamily="34" charset="0"/>
              </a:rPr>
              <a:t>Andrade</a:t>
            </a:r>
            <a:endParaRPr kumimoji="0" lang="pt-BR" sz="900" b="0" i="0" u="none" strike="noStrike" cap="none" normalizeH="0" baseline="0" dirty="0" smtClean="0">
              <a:ln>
                <a:noFill/>
              </a:ln>
              <a:solidFill>
                <a:schemeClr val="tx1"/>
              </a:solidFill>
              <a:effectLst/>
              <a:latin typeface="Arial" pitchFamily="34" charset="0"/>
              <a:cs typeface="Arial" pitchFamily="34" charset="0"/>
            </a:endParaRPr>
          </a:p>
          <a:p>
            <a:pPr lvl="0" indent="900113" algn="just" eaLnBrk="0" hangingPunct="0"/>
            <a:r>
              <a:rPr kumimoji="0" lang="pt-BR"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Diretor </a:t>
            </a:r>
            <a:r>
              <a:rPr kumimoji="0" lang="pt-BR"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Clínico</a:t>
            </a:r>
            <a:r>
              <a:rPr kumimoji="0" lang="pt-B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pt-BR" sz="18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lang="pt-BR" dirty="0" smtClean="0">
                <a:solidFill>
                  <a:srgbClr val="0000CC"/>
                </a:solidFill>
                <a:latin typeface="Arial" pitchFamily="34" charset="0"/>
                <a:ea typeface="Times New Roman" pitchFamily="18" charset="0"/>
                <a:cs typeface="Arial" pitchFamily="34" charset="0"/>
              </a:rPr>
              <a:t>Carlos Meireles</a:t>
            </a:r>
          </a:p>
          <a:p>
            <a:pPr marL="0" marR="0" lvl="0" indent="900113" algn="just" defTabSz="914400" rtl="0" eaLnBrk="0" fontAlgn="base" latinLnBrk="0" hangingPunct="0">
              <a:lnSpc>
                <a:spcPct val="100000"/>
              </a:lnSpc>
              <a:spcBef>
                <a:spcPct val="0"/>
              </a:spcBef>
              <a:spcAft>
                <a:spcPct val="0"/>
              </a:spcAft>
              <a:buClrTx/>
              <a:buSzTx/>
              <a:buFontTx/>
              <a:buNone/>
              <a:tabLst/>
            </a:pPr>
            <a:r>
              <a:rPr kumimoji="0" lang="pt-BR"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Coordenador de Enfermagem</a:t>
            </a:r>
            <a:r>
              <a:rPr kumimoji="0" lang="pt-B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pt-BR" dirty="0" smtClean="0">
                <a:solidFill>
                  <a:srgbClr val="0000CC"/>
                </a:solidFill>
                <a:latin typeface="Arial" pitchFamily="34" charset="0"/>
                <a:ea typeface="Times New Roman" pitchFamily="18" charset="0"/>
                <a:cs typeface="Arial" pitchFamily="34" charset="0"/>
              </a:rPr>
              <a:t>Maria da Luz</a:t>
            </a:r>
            <a:r>
              <a:rPr kumimoji="0" lang="pt-BR"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1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Coren</a:t>
            </a:r>
            <a:r>
              <a:rPr lang="pt-BR" dirty="0" err="1" smtClean="0">
                <a:latin typeface="Arial" pitchFamily="34" charset="0"/>
                <a:ea typeface="Times New Roman" pitchFamily="18" charset="0"/>
                <a:cs typeface="Arial" pitchFamily="34" charset="0"/>
              </a:rPr>
              <a:t>-PA</a:t>
            </a:r>
            <a:r>
              <a:rPr lang="pt-BR" dirty="0" smtClean="0">
                <a:latin typeface="Arial" pitchFamily="34" charset="0"/>
                <a:ea typeface="Times New Roman" pitchFamily="18" charset="0"/>
                <a:cs typeface="Arial" pitchFamily="34" charset="0"/>
              </a:rPr>
              <a:t> </a:t>
            </a:r>
            <a:r>
              <a:rPr lang="pt-BR" dirty="0" smtClean="0">
                <a:solidFill>
                  <a:srgbClr val="0000CC"/>
                </a:solidFill>
                <a:latin typeface="Arial" pitchFamily="34" charset="0"/>
                <a:ea typeface="Times New Roman" pitchFamily="18" charset="0"/>
                <a:cs typeface="Arial" pitchFamily="34" charset="0"/>
              </a:rPr>
              <a:t>32.543</a:t>
            </a:r>
            <a:endParaRPr kumimoji="0" lang="pt-BR" sz="1800" b="0" i="0" u="none" strike="noStrike" cap="none" normalizeH="0" baseline="0" dirty="0" smtClean="0">
              <a:ln>
                <a:noFill/>
              </a:ln>
              <a:solidFill>
                <a:srgbClr val="0000CC"/>
              </a:solidFill>
              <a:effectLst/>
              <a:latin typeface="Arial" pitchFamily="34" charset="0"/>
              <a:cs typeface="Arial" pitchFamily="34" charset="0"/>
            </a:endParaRPr>
          </a:p>
        </p:txBody>
      </p:sp>
    </p:spTree>
    <p:extLst>
      <p:ext uri="{BB962C8B-B14F-4D97-AF65-F5344CB8AC3E}">
        <p14:creationId xmlns:p14="http://schemas.microsoft.com/office/powerpoint/2010/main" xmlns="" val="31780356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TotalTime>
  <Words>1515</Words>
  <Application>Microsoft Office PowerPoint</Application>
  <PresentationFormat>Apresentação na tela (4:3)</PresentationFormat>
  <Paragraphs>68</Paragraphs>
  <Slides>20</Slides>
  <Notes>0</Notes>
  <HiddenSlides>0</HiddenSlides>
  <MMClips>0</MMClips>
  <ScaleCrop>false</ScaleCrop>
  <HeadingPairs>
    <vt:vector size="4" baseType="variant">
      <vt:variant>
        <vt:lpstr>Tema</vt:lpstr>
      </vt:variant>
      <vt:variant>
        <vt:i4>1</vt:i4>
      </vt:variant>
      <vt:variant>
        <vt:lpstr>Títulos de slides</vt:lpstr>
      </vt:variant>
      <vt:variant>
        <vt:i4>20</vt:i4>
      </vt:variant>
    </vt:vector>
  </HeadingPairs>
  <TitlesOfParts>
    <vt:vector size="21" baseType="lpstr">
      <vt:lpstr>Tema do Office</vt:lpstr>
      <vt:lpstr>IMPLANTAÇÃO DO  RELATÓRIO DE INSPEÇÃO</vt:lpstr>
      <vt:lpstr>Slide 2</vt:lpstr>
      <vt:lpstr>Slide 3</vt:lpstr>
      <vt:lpstr>Slide 4</vt:lpstr>
      <vt:lpstr>OBJETIVOS</vt:lpstr>
      <vt:lpstr>PRINCIPAIS ORIENTAÇÕES </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COREN-SP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jujulao</dc:creator>
  <cp:lastModifiedBy>Antonio Menezes</cp:lastModifiedBy>
  <cp:revision>46</cp:revision>
  <dcterms:created xsi:type="dcterms:W3CDTF">2010-01-12T16:37:25Z</dcterms:created>
  <dcterms:modified xsi:type="dcterms:W3CDTF">2015-11-18T03:40:58Z</dcterms:modified>
</cp:coreProperties>
</file>