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8" r:id="rId11"/>
    <p:sldId id="267" r:id="rId12"/>
    <p:sldId id="269" r:id="rId13"/>
    <p:sldId id="270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A3AC-3053-41BD-859C-0DFD638AE10D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E47E-7F07-4C2C-A7CD-8684EF5B1D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3841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A3AC-3053-41BD-859C-0DFD638AE10D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E47E-7F07-4C2C-A7CD-8684EF5B1D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83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A3AC-3053-41BD-859C-0DFD638AE10D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E47E-7F07-4C2C-A7CD-8684EF5B1D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6565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A3AC-3053-41BD-859C-0DFD638AE10D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E47E-7F07-4C2C-A7CD-8684EF5B1D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7546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A3AC-3053-41BD-859C-0DFD638AE10D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E47E-7F07-4C2C-A7CD-8684EF5B1D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3025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A3AC-3053-41BD-859C-0DFD638AE10D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E47E-7F07-4C2C-A7CD-8684EF5B1D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426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A3AC-3053-41BD-859C-0DFD638AE10D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E47E-7F07-4C2C-A7CD-8684EF5B1D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5573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A3AC-3053-41BD-859C-0DFD638AE10D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E47E-7F07-4C2C-A7CD-8684EF5B1D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4207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A3AC-3053-41BD-859C-0DFD638AE10D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E47E-7F07-4C2C-A7CD-8684EF5B1D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4508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A3AC-3053-41BD-859C-0DFD638AE10D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E47E-7F07-4C2C-A7CD-8684EF5B1D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219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A3AC-3053-41BD-859C-0DFD638AE10D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E47E-7F07-4C2C-A7CD-8684EF5B1D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1131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9A3AC-3053-41BD-859C-0DFD638AE10D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EE47E-7F07-4C2C-A7CD-8684EF5B1D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738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002060"/>
                </a:solidFill>
              </a:rPr>
              <a:t>“</a:t>
            </a:r>
            <a:r>
              <a:rPr lang="pt-BR" sz="49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QUEM </a:t>
            </a:r>
            <a:r>
              <a:rPr lang="pt-BR" sz="49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PODE O </a:t>
            </a:r>
            <a:r>
              <a:rPr lang="pt-BR" sz="49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MAIS, </a:t>
            </a:r>
            <a:r>
              <a:rPr lang="pt-BR" sz="49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PODE O </a:t>
            </a:r>
            <a:r>
              <a:rPr lang="pt-BR" sz="49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MENOS</a:t>
            </a:r>
            <a:r>
              <a:rPr lang="pt-BR" dirty="0" smtClean="0">
                <a:solidFill>
                  <a:srgbClr val="002060"/>
                </a:solidFill>
              </a:rPr>
              <a:t>”</a:t>
            </a:r>
            <a:r>
              <a:rPr lang="pt-BR" dirty="0" smtClean="0">
                <a:solidFill>
                  <a:srgbClr val="002060"/>
                </a:solidFill>
              </a:rPr>
              <a:t/>
            </a:r>
            <a:br>
              <a:rPr lang="pt-BR" dirty="0" smtClean="0">
                <a:solidFill>
                  <a:srgbClr val="002060"/>
                </a:solidFill>
              </a:rPr>
            </a:br>
            <a:r>
              <a:rPr lang="pt-BR" sz="5300" dirty="0" smtClean="0"/>
              <a:t>(teoria dos poderes implícitos)</a:t>
            </a:r>
            <a:endParaRPr lang="pt-BR" sz="5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dirty="0" err="1" smtClean="0"/>
              <a:t>Arts</a:t>
            </a:r>
            <a:r>
              <a:rPr lang="pt-BR" b="1" dirty="0" smtClean="0"/>
              <a:t>. 11, 12,13 e 15 da Lei n 7.498/86</a:t>
            </a:r>
          </a:p>
          <a:p>
            <a:r>
              <a:rPr lang="pt-BR" b="1" dirty="0" smtClean="0"/>
              <a:t>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53559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50612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</a:rPr>
              <a:t>MAS O CONSELHO NÃO CONCORDA, VAMOS EXIGIR A INSCRIÇÃO NA CATEGORIA DE NÍVEL </a:t>
            </a:r>
            <a:r>
              <a:rPr lang="pt-BR" sz="3200" b="1" dirty="0" smtClean="0">
                <a:solidFill>
                  <a:srgbClr val="C00000"/>
                </a:solidFill>
              </a:rPr>
              <a:t>MÉDIO!</a:t>
            </a:r>
            <a:r>
              <a:rPr lang="pt-BR" sz="3200" b="1" dirty="0">
                <a:solidFill>
                  <a:srgbClr val="C00000"/>
                </a:solidFill>
              </a:rPr>
              <a:t/>
            </a:r>
            <a:br>
              <a:rPr lang="pt-BR" sz="3200" b="1" dirty="0">
                <a:solidFill>
                  <a:srgbClr val="C00000"/>
                </a:solidFill>
              </a:rPr>
            </a:b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15737"/>
            <a:ext cx="10515600" cy="436122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endParaRPr lang="pt-BR" sz="2600" b="1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2600" b="1" dirty="0" smtClean="0"/>
              <a:t>Então o conselho promoverá um registro contrário à lei, pois a inscrição no </a:t>
            </a:r>
            <a:r>
              <a:rPr lang="pt-BR" sz="2600" b="1" dirty="0"/>
              <a:t>Q</a:t>
            </a:r>
            <a:r>
              <a:rPr lang="pt-BR" sz="2600" b="1" dirty="0" smtClean="0"/>
              <a:t>uadro II exige o certificado de formação de nível médio. Por outro lado, a inscrição no Quadro I, que é feita com base no diploma de nível superior, é suficiente ao exercício das funções auxiliares</a:t>
            </a:r>
            <a:r>
              <a:rPr lang="pt-BR" sz="2600" b="1" dirty="0" smtClean="0"/>
              <a:t>.</a:t>
            </a:r>
            <a:endParaRPr lang="pt-BR" sz="2600" b="1" dirty="0" smtClean="0"/>
          </a:p>
          <a:p>
            <a:pPr algn="just"/>
            <a:endParaRPr lang="pt-BR" sz="2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endParaRPr lang="pt-BR" sz="2600" b="1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67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947000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 smtClean="0">
                <a:solidFill>
                  <a:srgbClr val="C00000"/>
                </a:solidFill>
              </a:rPr>
              <a:t>E SE O ENFERMEIRO CONTRATADO COMO TÉCNICO OU AUXILIAR EXERCER FUNÇÕES DE NÍVEL SUPERIOR?</a:t>
            </a:r>
            <a:r>
              <a:rPr lang="pt-BR" b="1" dirty="0" smtClean="0">
                <a:solidFill>
                  <a:srgbClr val="C00000"/>
                </a:solidFill>
              </a:rPr>
              <a:t/>
            </a:r>
            <a:br>
              <a:rPr lang="pt-BR" b="1" dirty="0" smtClean="0">
                <a:solidFill>
                  <a:srgbClr val="C00000"/>
                </a:solidFill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pPr algn="ctr">
              <a:buFont typeface="Wingdings" panose="05000000000000000000" pitchFamily="2" charset="2"/>
              <a:buChar char="ü"/>
            </a:pPr>
            <a:r>
              <a:rPr lang="pt-BR" b="1" dirty="0" smtClean="0"/>
              <a:t>Provavelmente estará em desvio de função.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35691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rmAutofit fontScale="90000"/>
          </a:bodyPr>
          <a:lstStyle/>
          <a:p>
            <a:pPr algn="just"/>
            <a:r>
              <a:rPr lang="pt-BR" sz="3600" b="1" dirty="0" smtClean="0">
                <a:solidFill>
                  <a:srgbClr val="C00000"/>
                </a:solidFill>
              </a:rPr>
              <a:t>O QUE O CONSELHO DE ENFERMAGEM PODE FAZER?</a:t>
            </a:r>
            <a:br>
              <a:rPr lang="pt-BR" sz="3600" b="1" dirty="0" smtClean="0">
                <a:solidFill>
                  <a:srgbClr val="C00000"/>
                </a:solidFill>
              </a:rPr>
            </a:b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123406"/>
            <a:ext cx="10515600" cy="505355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pt-BR" b="1" dirty="0" smtClean="0"/>
              <a:t>Pode </a:t>
            </a:r>
            <a:r>
              <a:rPr lang="pt-BR" b="1" dirty="0" smtClean="0"/>
              <a:t>trabalhar com recomendações às entidades e aos profissionais;</a:t>
            </a:r>
          </a:p>
          <a:p>
            <a:pPr algn="just"/>
            <a:endParaRPr lang="pt-BR" b="1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b="1" dirty="0" smtClean="0"/>
              <a:t>Pode firmar parcerias com as entidades da categoria para não incentivar condutas como </a:t>
            </a:r>
            <a:r>
              <a:rPr lang="pt-BR" b="1" dirty="0" smtClean="0"/>
              <a:t>essas e conscientizar os profissionais;</a:t>
            </a:r>
            <a:endParaRPr lang="pt-BR" b="1" dirty="0" smtClean="0"/>
          </a:p>
          <a:p>
            <a:pPr algn="just"/>
            <a:endParaRPr lang="pt-BR" b="1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b="1" dirty="0" smtClean="0"/>
              <a:t>Pode considerar este comportamento como uma infração ética, por </a:t>
            </a:r>
            <a:r>
              <a:rPr lang="pt-BR" b="1" dirty="0" smtClean="0">
                <a:solidFill>
                  <a:srgbClr val="C00000"/>
                </a:solidFill>
              </a:rPr>
              <a:t>desvalorizar a profissão (concorrência </a:t>
            </a:r>
            <a:r>
              <a:rPr lang="pt-BR" b="1" dirty="0" smtClean="0">
                <a:solidFill>
                  <a:srgbClr val="C00000"/>
                </a:solidFill>
              </a:rPr>
              <a:t>desleal)</a:t>
            </a:r>
            <a:r>
              <a:rPr lang="pt-BR" b="1" dirty="0" smtClean="0"/>
              <a:t>, </a:t>
            </a:r>
            <a:r>
              <a:rPr lang="pt-BR" b="1" dirty="0" smtClean="0"/>
              <a:t>sujeitando, portanto, o profissional ao processo disciplinar.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56024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pt-BR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pt-BR" b="1" dirty="0" smtClean="0"/>
              <a:t>Espero ter contribuído para os debates e reflexões sobre o tema.</a:t>
            </a:r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r>
              <a:rPr lang="pt-BR" b="1" dirty="0" smtClean="0"/>
              <a:t>Bom </a:t>
            </a:r>
            <a:r>
              <a:rPr lang="pt-BR" b="1" dirty="0" smtClean="0"/>
              <a:t>seminário a todos!</a:t>
            </a:r>
          </a:p>
          <a:p>
            <a:pPr algn="ctr"/>
            <a:endParaRPr lang="pt-BR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pt-BR" b="1" dirty="0" smtClean="0">
                <a:solidFill>
                  <a:srgbClr val="C00000"/>
                </a:solidFill>
              </a:rPr>
              <a:t>OBRIGADO.</a:t>
            </a:r>
          </a:p>
          <a:p>
            <a:pPr marL="0" indent="0" algn="ctr">
              <a:buNone/>
            </a:pPr>
            <a:endParaRPr lang="pt-BR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pt-BR" b="1" dirty="0" smtClean="0"/>
              <a:t>Fabrício Brito Lima de Macedo</a:t>
            </a:r>
          </a:p>
          <a:p>
            <a:pPr marL="0" indent="0" algn="ctr">
              <a:buNone/>
            </a:pPr>
            <a:r>
              <a:rPr lang="pt-BR" b="1" dirty="0" smtClean="0">
                <a:solidFill>
                  <a:srgbClr val="002060"/>
                </a:solidFill>
              </a:rPr>
              <a:t>fabricio.macedo@cofen.gov.br</a:t>
            </a:r>
            <a:endParaRPr lang="pt-BR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34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56120"/>
            <a:ext cx="10515600" cy="706029"/>
          </a:xfrm>
        </p:spPr>
        <p:txBody>
          <a:bodyPr>
            <a:noAutofit/>
          </a:bodyPr>
          <a:lstStyle/>
          <a:p>
            <a:pPr algn="ctr"/>
            <a:r>
              <a:rPr lang="pt-BR" sz="2000" b="1" dirty="0">
                <a:solidFill>
                  <a:srgbClr val="002060"/>
                </a:solidFill>
              </a:rPr>
              <a:t>COLOCAÇÃO DO </a:t>
            </a:r>
            <a:r>
              <a:rPr lang="pt-BR" sz="2000" b="1" dirty="0" smtClean="0">
                <a:solidFill>
                  <a:srgbClr val="002060"/>
                </a:solidFill>
              </a:rPr>
              <a:t>TEMA</a:t>
            </a:r>
            <a:br>
              <a:rPr lang="pt-BR" sz="2000" b="1" dirty="0" smtClean="0">
                <a:solidFill>
                  <a:srgbClr val="002060"/>
                </a:solidFill>
              </a:rPr>
            </a:br>
            <a:r>
              <a:rPr lang="pt-B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 poderes implícitos </a:t>
            </a:r>
            <a:r>
              <a:rPr lang="pt-B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X   Método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interpretação do direito</a:t>
            </a:r>
            <a:endParaRPr lang="pt-BR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254035"/>
            <a:ext cx="10515600" cy="4922928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pt-BR" sz="2400" b="1" dirty="0">
                <a:solidFill>
                  <a:srgbClr val="C00000"/>
                </a:solidFill>
              </a:rPr>
              <a:t>TEORIA DOS PODERES IMPLÍCITOS </a:t>
            </a:r>
            <a:r>
              <a:rPr lang="pt-BR" sz="2400" dirty="0"/>
              <a:t>= </a:t>
            </a:r>
            <a:r>
              <a:rPr lang="pt-BR" sz="2400" b="1" dirty="0"/>
              <a:t>princípio de direito público decorrente do princípio da </a:t>
            </a:r>
            <a:r>
              <a:rPr lang="pt-BR" sz="2400" b="1" dirty="0" smtClean="0"/>
              <a:t>legalidade </a:t>
            </a:r>
            <a:r>
              <a:rPr lang="pt-BR" sz="2400" b="1" dirty="0"/>
              <a:t>que concede à autoridade pública os necessários meios para a realização de suas funções ou atividades </a:t>
            </a:r>
            <a:r>
              <a:rPr lang="pt-BR" sz="2400" b="1" dirty="0" smtClean="0"/>
              <a:t>de </a:t>
            </a:r>
            <a:r>
              <a:rPr lang="pt-BR" sz="2400" b="1" dirty="0"/>
              <a:t>interesse público, sujeitando-se apenas às proibições </a:t>
            </a:r>
            <a:r>
              <a:rPr lang="pt-BR" sz="2400" b="1" dirty="0" smtClean="0"/>
              <a:t>legais.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pt-BR" sz="2400" b="1" dirty="0" smtClean="0"/>
          </a:p>
          <a:p>
            <a:pPr lvl="1" algn="just"/>
            <a:r>
              <a:rPr lang="pt-BR" sz="2000" b="1" dirty="0" err="1" smtClean="0"/>
              <a:t>Ex</a:t>
            </a:r>
            <a:r>
              <a:rPr lang="pt-BR" sz="2000" b="1" dirty="0"/>
              <a:t>: Se o Ministério público é detentor da exclusividade da ação penal pública (mais), está implícito o poder de investigar (menos</a:t>
            </a:r>
            <a:r>
              <a:rPr lang="pt-BR" sz="2000" b="1" dirty="0" smtClean="0"/>
              <a:t>);</a:t>
            </a:r>
          </a:p>
          <a:p>
            <a:pPr lvl="1" algn="just"/>
            <a:endParaRPr lang="pt-BR" sz="2000" b="1" dirty="0"/>
          </a:p>
          <a:p>
            <a:pPr lvl="1" algn="just"/>
            <a:r>
              <a:rPr lang="pt-BR" sz="2000" b="1" dirty="0" err="1" smtClean="0"/>
              <a:t>Ex</a:t>
            </a:r>
            <a:r>
              <a:rPr lang="pt-BR" sz="2000" b="1" dirty="0"/>
              <a:t>: Se a autoridade pode fiscalizar (mais), está implícita a outorga </a:t>
            </a:r>
            <a:r>
              <a:rPr lang="pt-BR" sz="2000" b="1" dirty="0"/>
              <a:t>do poder </a:t>
            </a:r>
            <a:r>
              <a:rPr lang="pt-BR" sz="2000" b="1" dirty="0"/>
              <a:t>de ter acesso a determinados documentos (menos); </a:t>
            </a:r>
            <a:endParaRPr lang="pt-BR" sz="2000" b="1" dirty="0" smtClean="0"/>
          </a:p>
          <a:p>
            <a:pPr lvl="1" algn="just"/>
            <a:endParaRPr lang="pt-BR" sz="2000" b="1" dirty="0"/>
          </a:p>
          <a:p>
            <a:pPr lvl="1" algn="just"/>
            <a:r>
              <a:rPr lang="pt-BR" sz="2000" b="1" dirty="0" err="1" smtClean="0"/>
              <a:t>Ex</a:t>
            </a:r>
            <a:r>
              <a:rPr lang="pt-BR" sz="2000" b="1" dirty="0"/>
              <a:t>: Se a autoridade </a:t>
            </a:r>
            <a:r>
              <a:rPr lang="pt-BR" sz="2000" b="1" dirty="0" smtClean="0"/>
              <a:t>deve </a:t>
            </a:r>
            <a:r>
              <a:rPr lang="pt-BR" sz="2000" b="1" dirty="0"/>
              <a:t>supervisionar (mais), ela pode realizar a atividade supervisionada (menos).</a:t>
            </a:r>
          </a:p>
          <a:p>
            <a:pPr algn="just"/>
            <a:endParaRPr lang="pt-BR" sz="1400" dirty="0"/>
          </a:p>
          <a:p>
            <a:pPr algn="just"/>
            <a:endParaRPr lang="pt-BR" sz="1400" dirty="0"/>
          </a:p>
          <a:p>
            <a:pPr algn="just"/>
            <a:endParaRPr lang="pt-BR" sz="1400" dirty="0"/>
          </a:p>
          <a:p>
            <a:pPr algn="just"/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72294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401"/>
          </a:xfrm>
        </p:spPr>
        <p:txBody>
          <a:bodyPr>
            <a:noAutofit/>
          </a:bodyPr>
          <a:lstStyle/>
          <a:p>
            <a:pPr algn="ctr"/>
            <a:r>
              <a:rPr lang="pt-B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 poderes </a:t>
            </a:r>
            <a:r>
              <a:rPr lang="pt-B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implícitos   X   Método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interpretação do direito</a:t>
            </a:r>
            <a:endParaRPr lang="pt-BR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940526"/>
            <a:ext cx="10515600" cy="5236437"/>
          </a:xfrm>
        </p:spPr>
        <p:txBody>
          <a:bodyPr>
            <a:noAutofit/>
          </a:bodyPr>
          <a:lstStyle/>
          <a:p>
            <a:pPr algn="just"/>
            <a:endParaRPr lang="pt-BR" sz="1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2400" b="1" dirty="0"/>
              <a:t>Entretanto</a:t>
            </a:r>
            <a:r>
              <a:rPr lang="pt-BR" sz="2400" b="1" dirty="0"/>
              <a:t>, considerando que o foco desta apresentação é o exercício da enfermagem </a:t>
            </a:r>
            <a:r>
              <a:rPr lang="pt-BR" sz="2400" b="1" dirty="0">
                <a:solidFill>
                  <a:srgbClr val="C00000"/>
                </a:solidFill>
              </a:rPr>
              <a:t>(DIREITO INDIVIDUAL – LIBERDADE DO EXERCÍCIO </a:t>
            </a:r>
            <a:r>
              <a:rPr lang="pt-BR" sz="2400" b="1" dirty="0" smtClean="0">
                <a:solidFill>
                  <a:srgbClr val="C00000"/>
                </a:solidFill>
              </a:rPr>
              <a:t>PROFISSIONAL)</a:t>
            </a:r>
            <a:r>
              <a:rPr lang="pt-BR" sz="2400" b="1" dirty="0" smtClean="0"/>
              <a:t>, </a:t>
            </a:r>
            <a:r>
              <a:rPr lang="pt-BR" sz="2400" b="1" dirty="0"/>
              <a:t>tal como previsto em lei, a questão se coloca pelo prisma da hermenêutica jurídica ou da interpretação do direito.</a:t>
            </a:r>
          </a:p>
          <a:p>
            <a:pPr algn="just"/>
            <a:endParaRPr lang="pt-BR" sz="2400" b="1" dirty="0"/>
          </a:p>
          <a:p>
            <a:pPr algn="just"/>
            <a:r>
              <a:rPr lang="pt-BR" sz="2400" b="1" dirty="0"/>
              <a:t>Carlos Maximiliano (Hermenêutica e Aplicação do Direito. 9ª edição. Forense:1981.p. 245):</a:t>
            </a:r>
          </a:p>
          <a:p>
            <a:pPr marL="914400" lvl="2" indent="0" algn="just">
              <a:buNone/>
            </a:pPr>
            <a:r>
              <a:rPr lang="pt-BR" sz="2400" b="1" dirty="0"/>
              <a:t> “</a:t>
            </a:r>
            <a:r>
              <a:rPr lang="pt-BR" sz="2400" b="1" i="1" dirty="0"/>
              <a:t>Non </a:t>
            </a:r>
            <a:r>
              <a:rPr lang="pt-BR" sz="2400" b="1" i="1" dirty="0" err="1"/>
              <a:t>debet</a:t>
            </a:r>
            <a:r>
              <a:rPr lang="pt-BR" sz="2400" b="1" i="1" dirty="0"/>
              <a:t> </a:t>
            </a:r>
            <a:r>
              <a:rPr lang="pt-BR" sz="2400" b="1" i="1" dirty="0" err="1"/>
              <a:t>cui</a:t>
            </a:r>
            <a:r>
              <a:rPr lang="pt-BR" sz="2400" b="1" i="1" dirty="0"/>
              <a:t> </a:t>
            </a:r>
            <a:r>
              <a:rPr lang="pt-BR" sz="2400" b="1" i="1" dirty="0" err="1"/>
              <a:t>plus</a:t>
            </a:r>
            <a:r>
              <a:rPr lang="pt-BR" sz="2400" b="1" i="1" dirty="0"/>
              <a:t> </a:t>
            </a:r>
            <a:r>
              <a:rPr lang="pt-BR" sz="2400" b="1" i="1" dirty="0" err="1"/>
              <a:t>licet</a:t>
            </a:r>
            <a:r>
              <a:rPr lang="pt-BR" sz="2400" b="1" i="1" dirty="0"/>
              <a:t>, quod </a:t>
            </a:r>
            <a:r>
              <a:rPr lang="pt-BR" sz="2400" b="1" i="1" dirty="0" err="1"/>
              <a:t>minus</a:t>
            </a:r>
            <a:r>
              <a:rPr lang="pt-BR" sz="2400" b="1" i="1" dirty="0"/>
              <a:t> est no </a:t>
            </a:r>
            <a:r>
              <a:rPr lang="pt-BR" sz="2400" b="1" i="1" dirty="0" err="1"/>
              <a:t>licere</a:t>
            </a:r>
            <a:r>
              <a:rPr lang="pt-BR" sz="2400" b="1" i="1" dirty="0"/>
              <a:t>.</a:t>
            </a:r>
            <a:endParaRPr lang="pt-BR" sz="2400" b="1" dirty="0"/>
          </a:p>
          <a:p>
            <a:pPr marL="914400" lvl="2" indent="0" algn="just">
              <a:buNone/>
            </a:pPr>
            <a:r>
              <a:rPr lang="pt-BR" sz="2400" b="1" i="1" dirty="0"/>
              <a:t>In </a:t>
            </a:r>
            <a:r>
              <a:rPr lang="pt-BR" sz="2400" b="1" i="1" dirty="0" err="1"/>
              <a:t>eo</a:t>
            </a:r>
            <a:r>
              <a:rPr lang="pt-BR" sz="2400" b="1" i="1" dirty="0"/>
              <a:t> quod </a:t>
            </a:r>
            <a:r>
              <a:rPr lang="pt-BR" sz="2400" b="1" i="1" dirty="0" err="1"/>
              <a:t>plus</a:t>
            </a:r>
            <a:r>
              <a:rPr lang="pt-BR" sz="2400" b="1" i="1" dirty="0"/>
              <a:t> est </a:t>
            </a:r>
            <a:r>
              <a:rPr lang="pt-BR" sz="2400" b="1" i="1" dirty="0" err="1"/>
              <a:t>semper</a:t>
            </a:r>
            <a:r>
              <a:rPr lang="pt-BR" sz="2400" b="1" i="1" dirty="0"/>
              <a:t> </a:t>
            </a:r>
            <a:r>
              <a:rPr lang="pt-BR" sz="2400" b="1" i="1" dirty="0" err="1"/>
              <a:t>inest</a:t>
            </a:r>
            <a:r>
              <a:rPr lang="pt-BR" sz="2400" b="1" i="1" dirty="0"/>
              <a:t> et </a:t>
            </a:r>
            <a:r>
              <a:rPr lang="pt-BR" sz="2400" b="1" i="1" dirty="0" err="1"/>
              <a:t>minus</a:t>
            </a:r>
            <a:r>
              <a:rPr lang="pt-BR" sz="2400" b="1" i="1" dirty="0"/>
              <a:t>: </a:t>
            </a:r>
            <a:r>
              <a:rPr lang="pt-BR" sz="2400" b="1" dirty="0"/>
              <a:t>‘</a:t>
            </a:r>
            <a:r>
              <a:rPr lang="pt-BR" sz="2400" b="1" dirty="0">
                <a:solidFill>
                  <a:srgbClr val="C00000"/>
                </a:solidFill>
              </a:rPr>
              <a:t>Quem pode o mais, pode o menos</a:t>
            </a:r>
            <a:r>
              <a:rPr lang="pt-BR" sz="2400" b="1" dirty="0"/>
              <a:t>’ (Literalmente: ‘Àquele a quem se permite o mais, não deve-se negar o menos’. </a:t>
            </a:r>
            <a:r>
              <a:rPr lang="pt-BR" sz="2400" b="1" dirty="0"/>
              <a:t>‘No âmbito do mais sempre se compreende também o menos</a:t>
            </a:r>
            <a:r>
              <a:rPr lang="pt-BR" sz="2400" b="1" dirty="0" smtClean="0"/>
              <a:t>’).”(</a:t>
            </a:r>
            <a:r>
              <a:rPr lang="pt-BR" sz="2400" b="1" dirty="0" err="1" smtClean="0"/>
              <a:t>g.n</a:t>
            </a:r>
            <a:r>
              <a:rPr lang="pt-BR" sz="2400" b="1" dirty="0" smtClean="0"/>
              <a:t>)</a:t>
            </a:r>
            <a:endParaRPr lang="pt-BR" sz="2400" b="1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48911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Liberdade profissional – art. 5º, XIII da CF/88 </a:t>
            </a:r>
            <a:endParaRPr lang="pt-BR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/>
              <a:t>Art. 5º Todos são iguais perante a lei, sem distinção de qualquer natureza, garantindo-se aos brasileiros e aos estrangeiros residentes no País a inviolabilidade do direito à vida, à liberdade, à igualdade, à segurança e à propriedade, nos termos seguintes</a:t>
            </a:r>
            <a:r>
              <a:rPr lang="pt-BR" b="1" dirty="0" smtClean="0"/>
              <a:t>:</a:t>
            </a:r>
          </a:p>
          <a:p>
            <a:pPr algn="just"/>
            <a:endParaRPr lang="pt-BR" b="1" dirty="0" smtClean="0"/>
          </a:p>
          <a:p>
            <a:pPr algn="just"/>
            <a:r>
              <a:rPr lang="pt-BR" b="1" dirty="0" smtClean="0"/>
              <a:t>XIII </a:t>
            </a:r>
            <a:r>
              <a:rPr lang="pt-BR" b="1" dirty="0"/>
              <a:t>- </a:t>
            </a:r>
            <a:r>
              <a:rPr lang="pt-BR" b="1" dirty="0">
                <a:solidFill>
                  <a:srgbClr val="C00000"/>
                </a:solidFill>
              </a:rPr>
              <a:t>é livre </a:t>
            </a:r>
            <a:r>
              <a:rPr lang="pt-BR" b="1" dirty="0"/>
              <a:t>o exercício de qualquer trabalho, ofício ou profissão, atendidas as qualificações profissionais </a:t>
            </a:r>
            <a:r>
              <a:rPr lang="pt-BR" b="1" dirty="0">
                <a:solidFill>
                  <a:srgbClr val="C00000"/>
                </a:solidFill>
              </a:rPr>
              <a:t>que a lei estabelecer</a:t>
            </a:r>
            <a:r>
              <a:rPr lang="pt-BR" b="1" dirty="0"/>
              <a:t>;</a:t>
            </a:r>
            <a:endParaRPr lang="pt-BR" b="1" dirty="0" smtClean="0"/>
          </a:p>
          <a:p>
            <a:endParaRPr lang="pt-BR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532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Liberdade profissional – art. 5º, XIII da CF/88 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pt-BR" b="1" dirty="0" smtClean="0"/>
              <a:t>O art. 5º, XIII, consagra uma norma de eficácia contida</a:t>
            </a:r>
            <a:r>
              <a:rPr lang="pt-BR" b="1" dirty="0" smtClean="0"/>
              <a:t>.</a:t>
            </a:r>
          </a:p>
          <a:p>
            <a:endParaRPr lang="pt-BR" b="1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b="1" dirty="0" smtClean="0"/>
              <a:t>Significa que a liberdade </a:t>
            </a:r>
            <a:r>
              <a:rPr lang="pt-BR" b="1" dirty="0"/>
              <a:t>profissional </a:t>
            </a:r>
            <a:r>
              <a:rPr lang="pt-BR" b="1" dirty="0" smtClean="0"/>
              <a:t>é eficaz, pois produz efeitos </a:t>
            </a:r>
            <a:r>
              <a:rPr lang="pt-BR" b="1" dirty="0" err="1" smtClean="0"/>
              <a:t>independemente</a:t>
            </a:r>
            <a:r>
              <a:rPr lang="pt-BR" b="1" dirty="0" smtClean="0"/>
              <a:t> de regulamentação, mas pode sofrer restrições legais. </a:t>
            </a:r>
            <a:endParaRPr lang="pt-BR" b="1" dirty="0" smtClean="0"/>
          </a:p>
          <a:p>
            <a:pPr algn="just"/>
            <a:endParaRPr lang="pt-BR" b="1" dirty="0" smtClean="0"/>
          </a:p>
          <a:p>
            <a:pPr marL="0" indent="0" algn="ctr">
              <a:buNone/>
            </a:pPr>
            <a:r>
              <a:rPr lang="pt-BR" b="1" dirty="0" smtClean="0">
                <a:solidFill>
                  <a:srgbClr val="C00000"/>
                </a:solidFill>
              </a:rPr>
              <a:t>Qual será a situação da ENFERMAGEM?</a:t>
            </a:r>
            <a:endParaRPr lang="pt-B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80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0086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nº </a:t>
            </a:r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7.498/86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058091"/>
            <a:ext cx="10515600" cy="511887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b="1" dirty="0"/>
              <a:t>Art. 11. O </a:t>
            </a:r>
            <a:r>
              <a:rPr lang="pt-BR" b="1" dirty="0">
                <a:solidFill>
                  <a:srgbClr val="C00000"/>
                </a:solidFill>
              </a:rPr>
              <a:t>Enfermeiro</a:t>
            </a:r>
            <a:r>
              <a:rPr lang="pt-BR" b="1" dirty="0"/>
              <a:t> </a:t>
            </a:r>
            <a:r>
              <a:rPr lang="pt-BR" b="1" u="sng" dirty="0"/>
              <a:t>exerce todas as atividades de enfermagem</a:t>
            </a:r>
            <a:r>
              <a:rPr lang="pt-BR" b="1" dirty="0"/>
              <a:t>, cabendo-lhe</a:t>
            </a:r>
            <a:r>
              <a:rPr lang="pt-BR" b="1" dirty="0" smtClean="0"/>
              <a:t>:</a:t>
            </a:r>
          </a:p>
          <a:p>
            <a:pPr algn="just"/>
            <a:endParaRPr lang="pt-BR" b="1" dirty="0"/>
          </a:p>
          <a:p>
            <a:pPr algn="just"/>
            <a:r>
              <a:rPr lang="pt-BR" b="1" dirty="0"/>
              <a:t>Art. 15. As atividades referidas nos </a:t>
            </a:r>
            <a:r>
              <a:rPr lang="pt-BR" b="1" dirty="0" err="1"/>
              <a:t>arts</a:t>
            </a:r>
            <a:r>
              <a:rPr lang="pt-BR" b="1" dirty="0"/>
              <a:t>. 12 e 13 desta lei, quando exercidas em instituições de saúde, públicas e privadas, e em programas de saúde, </a:t>
            </a:r>
            <a:r>
              <a:rPr lang="pt-BR" b="1" u="sng" dirty="0"/>
              <a:t>somente podem ser desempenhadas sob orientação e supervisão de</a:t>
            </a:r>
            <a:r>
              <a:rPr lang="pt-BR" b="1" dirty="0"/>
              <a:t> </a:t>
            </a:r>
            <a:r>
              <a:rPr lang="pt-BR" b="1" dirty="0">
                <a:solidFill>
                  <a:srgbClr val="C00000"/>
                </a:solidFill>
              </a:rPr>
              <a:t>Enfermeiro</a:t>
            </a:r>
            <a:r>
              <a:rPr lang="pt-BR" b="1" dirty="0" smtClean="0"/>
              <a:t>.</a:t>
            </a:r>
          </a:p>
          <a:p>
            <a:pPr algn="just"/>
            <a:endParaRPr lang="pt-BR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b="1" dirty="0" smtClean="0"/>
              <a:t>A lei que regulamenta a enfermagem em território nacional, </a:t>
            </a:r>
            <a:r>
              <a:rPr lang="pt-BR" b="1" dirty="0" smtClean="0">
                <a:solidFill>
                  <a:srgbClr val="C00000"/>
                </a:solidFill>
              </a:rPr>
              <a:t>AUTORIZA</a:t>
            </a:r>
            <a:r>
              <a:rPr lang="pt-BR" b="1" dirty="0" smtClean="0"/>
              <a:t> ao </a:t>
            </a:r>
            <a:r>
              <a:rPr lang="pt-BR" b="1" dirty="0" smtClean="0">
                <a:solidFill>
                  <a:srgbClr val="C00000"/>
                </a:solidFill>
              </a:rPr>
              <a:t>Enfermeiro</a:t>
            </a:r>
            <a:r>
              <a:rPr lang="pt-BR" b="1" dirty="0" smtClean="0"/>
              <a:t> o </a:t>
            </a:r>
            <a:r>
              <a:rPr lang="pt-BR" b="1" dirty="0"/>
              <a:t>exercício das funções do técnico e do auxiliar </a:t>
            </a:r>
            <a:r>
              <a:rPr lang="pt-BR" b="1" dirty="0" smtClean="0"/>
              <a:t>de enfermagem. </a:t>
            </a:r>
          </a:p>
          <a:p>
            <a:pPr algn="just"/>
            <a:endParaRPr lang="pt-BR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Font typeface="Wingdings" panose="05000000000000000000" pitchFamily="2" charset="2"/>
              <a:buChar char="ü"/>
            </a:pPr>
            <a:r>
              <a:rPr lang="pt-BR" b="1" dirty="0" smtClean="0"/>
              <a:t>Em </a:t>
            </a:r>
            <a:r>
              <a:rPr lang="pt-BR" b="1" dirty="0"/>
              <a:t>outras palavras, </a:t>
            </a:r>
            <a:r>
              <a:rPr lang="pt-BR" b="1" dirty="0">
                <a:solidFill>
                  <a:srgbClr val="C00000"/>
                </a:solidFill>
              </a:rPr>
              <a:t>a lei não restringe </a:t>
            </a:r>
            <a:r>
              <a:rPr lang="pt-BR" b="1" dirty="0" smtClean="0">
                <a:solidFill>
                  <a:srgbClr val="C00000"/>
                </a:solidFill>
              </a:rPr>
              <a:t>a atuação do enfermeiro</a:t>
            </a:r>
            <a:r>
              <a:rPr lang="pt-BR" b="1" dirty="0" smtClean="0"/>
              <a:t>.</a:t>
            </a:r>
            <a:endParaRPr lang="pt-BR" b="1" dirty="0"/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97778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nº 7.498/86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175657"/>
            <a:ext cx="10515600" cy="5001306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pt-BR" b="1" dirty="0" smtClean="0"/>
              <a:t>Os </a:t>
            </a:r>
            <a:r>
              <a:rPr lang="pt-BR" b="1" dirty="0"/>
              <a:t>poderes estão </a:t>
            </a:r>
            <a:r>
              <a:rPr lang="pt-BR" b="1" dirty="0" smtClean="0">
                <a:solidFill>
                  <a:srgbClr val="C00000"/>
                </a:solidFill>
              </a:rPr>
              <a:t>EXPLÍCITOS</a:t>
            </a:r>
            <a:r>
              <a:rPr lang="pt-BR" b="1" dirty="0" smtClean="0"/>
              <a:t> </a:t>
            </a:r>
            <a:r>
              <a:rPr lang="pt-BR" b="1" dirty="0"/>
              <a:t>na lei</a:t>
            </a:r>
            <a:r>
              <a:rPr lang="pt-BR" b="1" dirty="0" smtClean="0"/>
              <a:t>. </a:t>
            </a:r>
          </a:p>
          <a:p>
            <a:pPr algn="just"/>
            <a:endParaRPr lang="pt-BR" b="1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b="1" dirty="0" smtClean="0"/>
              <a:t>O conhecimento das ações ou funções menores, de nível médio (menor complexidade) é pressuposto para o desempenho da função maior, nível superior (maior complexidade).</a:t>
            </a:r>
          </a:p>
          <a:p>
            <a:pPr algn="just"/>
            <a:endParaRPr lang="pt-BR" b="1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b="1" dirty="0"/>
              <a:t>O fato </a:t>
            </a:r>
            <a:r>
              <a:rPr lang="pt-BR" b="1" dirty="0" smtClean="0"/>
              <a:t>é: </a:t>
            </a:r>
            <a:r>
              <a:rPr lang="pt-BR" b="1" dirty="0"/>
              <a:t>a lei prevê que o Enfermeiro pode realizar todas as funções da enfermagem, mas não distingue os casos ou ocasiões em que </a:t>
            </a:r>
            <a:r>
              <a:rPr lang="pt-BR" b="1" dirty="0" smtClean="0"/>
              <a:t>essa atuação </a:t>
            </a:r>
            <a:r>
              <a:rPr lang="pt-BR" b="1" dirty="0"/>
              <a:t>poderá ocorrer, ou tampouco menciona quando o desempenho de funções dos técnicos ou auxiliares pelo enfermeiro não poderá ocorrer. </a:t>
            </a:r>
            <a:endParaRPr lang="pt-BR" b="1" dirty="0" smtClean="0"/>
          </a:p>
          <a:p>
            <a:pPr algn="just"/>
            <a:endParaRPr lang="pt-BR" b="1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b="1" dirty="0" smtClean="0"/>
              <a:t>A questão não é propriamente, portanto, </a:t>
            </a:r>
            <a:r>
              <a:rPr lang="pt-BR" b="1" dirty="0" smtClean="0"/>
              <a:t>“quem </a:t>
            </a:r>
            <a:r>
              <a:rPr lang="pt-BR" b="1" dirty="0" smtClean="0"/>
              <a:t>pode o </a:t>
            </a:r>
            <a:r>
              <a:rPr lang="pt-BR" b="1" dirty="0" smtClean="0"/>
              <a:t>mais, </a:t>
            </a:r>
            <a:r>
              <a:rPr lang="pt-BR" b="1" dirty="0" smtClean="0"/>
              <a:t>pode o </a:t>
            </a:r>
            <a:r>
              <a:rPr lang="pt-BR" b="1" dirty="0" smtClean="0"/>
              <a:t>menos”, </a:t>
            </a:r>
            <a:r>
              <a:rPr lang="pt-BR" b="1" dirty="0" smtClean="0"/>
              <a:t>mas </a:t>
            </a:r>
            <a:r>
              <a:rPr lang="pt-BR" b="1" dirty="0" smtClean="0">
                <a:solidFill>
                  <a:srgbClr val="C00000"/>
                </a:solidFill>
              </a:rPr>
              <a:t>EM QUE CASOS ESSES PODERES TERÃO APLICAÇÃO?</a:t>
            </a:r>
          </a:p>
          <a:p>
            <a:pPr algn="just"/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767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4771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nº 7.498/86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084217"/>
            <a:ext cx="10515600" cy="509274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pt-BR" sz="2400" b="1" dirty="0" smtClean="0"/>
              <a:t>Sempre. Em todas as hipóteses legais.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pt-BR" sz="2400" b="1" dirty="0" smtClean="0"/>
          </a:p>
          <a:p>
            <a:pPr algn="just"/>
            <a:r>
              <a:rPr lang="pt-BR" sz="2400" b="1" dirty="0" smtClean="0"/>
              <a:t>Carlos </a:t>
            </a:r>
            <a:r>
              <a:rPr lang="pt-BR" sz="2400" b="1" dirty="0"/>
              <a:t>Maximiliano (p. 246): “</a:t>
            </a:r>
            <a:r>
              <a:rPr lang="pt-BR" sz="2400" b="1" i="1" dirty="0" err="1"/>
              <a:t>Ubi</a:t>
            </a:r>
            <a:r>
              <a:rPr lang="pt-BR" sz="2400" b="1" i="1" dirty="0"/>
              <a:t> </a:t>
            </a:r>
            <a:r>
              <a:rPr lang="pt-BR" sz="2400" b="1" i="1" dirty="0" err="1"/>
              <a:t>lex</a:t>
            </a:r>
            <a:r>
              <a:rPr lang="pt-BR" sz="2400" b="1" i="1" dirty="0"/>
              <a:t> non </a:t>
            </a:r>
            <a:r>
              <a:rPr lang="pt-BR" sz="2400" b="1" i="1" dirty="0" err="1"/>
              <a:t>distinguit</a:t>
            </a:r>
            <a:r>
              <a:rPr lang="pt-BR" sz="2400" b="1" i="1" dirty="0"/>
              <a:t> </a:t>
            </a:r>
            <a:r>
              <a:rPr lang="pt-BR" sz="2400" b="1" i="1" dirty="0" err="1"/>
              <a:t>nec</a:t>
            </a:r>
            <a:r>
              <a:rPr lang="pt-BR" sz="2400" b="1" i="1" dirty="0"/>
              <a:t> nos </a:t>
            </a:r>
            <a:r>
              <a:rPr lang="pt-BR" sz="2400" b="1" i="1" dirty="0" err="1"/>
              <a:t>distinguere</a:t>
            </a:r>
            <a:r>
              <a:rPr lang="pt-BR" sz="2400" b="1" i="1" dirty="0"/>
              <a:t> </a:t>
            </a:r>
            <a:r>
              <a:rPr lang="pt-BR" sz="2400" b="1" i="1" dirty="0" err="1"/>
              <a:t>debemus</a:t>
            </a:r>
            <a:r>
              <a:rPr lang="pt-BR" sz="2400" b="1" dirty="0"/>
              <a:t>: </a:t>
            </a:r>
            <a:r>
              <a:rPr lang="pt-BR" sz="2400" b="1" dirty="0">
                <a:solidFill>
                  <a:srgbClr val="C00000"/>
                </a:solidFill>
              </a:rPr>
              <a:t>‘Onde a lei não distingue, não pode o intérprete distinguir.’ </a:t>
            </a:r>
            <a:r>
              <a:rPr lang="pt-BR" sz="2400" b="1" dirty="0" smtClean="0"/>
              <a:t>_Quando </a:t>
            </a:r>
            <a:r>
              <a:rPr lang="pt-BR" sz="2400" b="1" dirty="0"/>
              <a:t>o texto dispõe de modo amplo, sem limitações evidentes, </a:t>
            </a:r>
            <a:r>
              <a:rPr lang="pt-BR" sz="2400" b="1" u="sng" dirty="0"/>
              <a:t>é dever do intérprete aplicá-lo a todos os casos particulares que se possam enquadrar na hipótese geral prevista explicitamente</a:t>
            </a:r>
            <a:r>
              <a:rPr lang="pt-BR" sz="2400" b="1" dirty="0"/>
              <a:t>; não tente distinguir entre as circunstâncias da questão e as outras; </a:t>
            </a:r>
            <a:r>
              <a:rPr lang="pt-BR" sz="2400" b="1" u="sng" dirty="0"/>
              <a:t>cumpra a norma tal qual é</a:t>
            </a:r>
            <a:r>
              <a:rPr lang="pt-BR" sz="2400" b="1" dirty="0"/>
              <a:t>, sem acrescentar condições novas, nem dispensar nenhuma das expressas.” </a:t>
            </a:r>
            <a:r>
              <a:rPr lang="pt-BR" sz="2400" b="1" dirty="0" smtClean="0"/>
              <a:t>(</a:t>
            </a:r>
            <a:r>
              <a:rPr lang="pt-BR" sz="2400" b="1" dirty="0" err="1" smtClean="0"/>
              <a:t>g.n</a:t>
            </a:r>
            <a:r>
              <a:rPr lang="pt-BR" sz="2400" b="1" dirty="0" smtClean="0"/>
              <a:t>)</a:t>
            </a:r>
            <a:endParaRPr lang="pt-BR" sz="2400" b="1" dirty="0"/>
          </a:p>
          <a:p>
            <a:pPr algn="just">
              <a:buFont typeface="Wingdings" panose="05000000000000000000" pitchFamily="2" charset="2"/>
              <a:buChar char="ü"/>
            </a:pPr>
            <a:endParaRPr lang="pt-BR" sz="2400" b="1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2400" b="1" dirty="0" smtClean="0"/>
              <a:t>Neste </a:t>
            </a:r>
            <a:r>
              <a:rPr lang="pt-BR" sz="2400" b="1" dirty="0"/>
              <a:t>tocante, qualquer </a:t>
            </a:r>
            <a:r>
              <a:rPr lang="pt-BR" sz="2400" b="1" dirty="0" smtClean="0"/>
              <a:t>espécie de restrição ou limitação a </a:t>
            </a:r>
            <a:r>
              <a:rPr lang="pt-BR" sz="2400" b="1" dirty="0"/>
              <a:t>esta atividade do enfermeiro seria desprovida de amparo </a:t>
            </a:r>
            <a:r>
              <a:rPr lang="pt-BR" sz="2400" b="1" dirty="0" smtClean="0"/>
              <a:t>legal, pois a restrição </a:t>
            </a:r>
            <a:r>
              <a:rPr lang="pt-BR" sz="2400" b="1" dirty="0"/>
              <a:t>a direito só pode ocorrer por meio de lei.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865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85298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>
                <a:solidFill>
                  <a:srgbClr val="C00000"/>
                </a:solidFill>
              </a:rPr>
              <a:t>É PRECISO INSCRIÇÃO ESPECÍFICA NO QUADRO DE NÍVEL MÉDIO?</a:t>
            </a:r>
            <a:br>
              <a:rPr lang="pt-BR" sz="2800" b="1" dirty="0">
                <a:solidFill>
                  <a:srgbClr val="C00000"/>
                </a:solidFill>
              </a:rPr>
            </a:b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71392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pt-BR" sz="2600" b="1" dirty="0" smtClean="0"/>
              <a:t>NÃO</a:t>
            </a:r>
            <a:r>
              <a:rPr lang="pt-BR" sz="2600" b="1" dirty="0" smtClean="0"/>
              <a:t>. Pois a </a:t>
            </a:r>
            <a:r>
              <a:rPr lang="pt-BR" sz="2600" b="1" dirty="0" smtClean="0">
                <a:solidFill>
                  <a:srgbClr val="C00000"/>
                </a:solidFill>
              </a:rPr>
              <a:t>habilitação</a:t>
            </a:r>
            <a:r>
              <a:rPr lang="pt-BR" sz="2600" b="1" dirty="0" smtClean="0"/>
              <a:t> </a:t>
            </a:r>
            <a:r>
              <a:rPr lang="pt-BR" sz="2600" b="1" dirty="0" smtClean="0"/>
              <a:t>(nível </a:t>
            </a:r>
            <a:r>
              <a:rPr lang="pt-BR" sz="2600" b="1" dirty="0" smtClean="0"/>
              <a:t>de formação) </a:t>
            </a:r>
            <a:r>
              <a:rPr lang="pt-BR" sz="2600" b="1" dirty="0" smtClean="0"/>
              <a:t>deriva da lei e a </a:t>
            </a:r>
            <a:r>
              <a:rPr lang="pt-BR" sz="2600" b="1" dirty="0" smtClean="0">
                <a:solidFill>
                  <a:srgbClr val="C00000"/>
                </a:solidFill>
              </a:rPr>
              <a:t>inscrição </a:t>
            </a:r>
            <a:r>
              <a:rPr lang="pt-BR" sz="2600" b="1" dirty="0" smtClean="0"/>
              <a:t>(licença para o exercício profissional) como enfermeiro autoriza o exercício de todas as atividades da enfermagem.</a:t>
            </a:r>
            <a:endParaRPr lang="pt-BR" sz="2600" b="1" dirty="0" smtClean="0"/>
          </a:p>
          <a:p>
            <a:pPr algn="just"/>
            <a:endParaRPr lang="pt-BR" sz="2600" b="1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2600" b="1" dirty="0" smtClean="0"/>
              <a:t>Se aplica o mesmo raciocínio da habilitação </a:t>
            </a:r>
            <a:r>
              <a:rPr lang="pt-BR" sz="2600" b="1" dirty="0"/>
              <a:t>para condução de veículos </a:t>
            </a:r>
            <a:r>
              <a:rPr lang="pt-BR" sz="2600" b="1" dirty="0" smtClean="0"/>
              <a:t>motorizados, </a:t>
            </a:r>
            <a:r>
              <a:rPr lang="pt-BR" sz="2600" b="1" dirty="0" smtClean="0"/>
              <a:t>em que </a:t>
            </a:r>
            <a:r>
              <a:rPr lang="pt-BR" sz="2600" b="1" dirty="0"/>
              <a:t>são categorizadas de acordo com a complexidade ou dificuldade de direção dos veículos, mas a pessoa que esteja habilitada à condução de veículo de maior complexidade está autorizada a dirigir o de menor complexidade.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326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1038</Words>
  <Application>Microsoft Office PowerPoint</Application>
  <PresentationFormat>Widescreen</PresentationFormat>
  <Paragraphs>79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Tema do Office</vt:lpstr>
      <vt:lpstr>“QUEM PODE O MAIS, PODE O MENOS” (teoria dos poderes implícitos)</vt:lpstr>
      <vt:lpstr>COLOCAÇÃO DO TEMA  Teoria dos poderes implícitos   X   Método de interpretação do direito</vt:lpstr>
      <vt:lpstr>Teoria dos poderes implícitos   X   Método de interpretação do direito</vt:lpstr>
      <vt:lpstr>Liberdade profissional – art. 5º, XIII da CF/88 </vt:lpstr>
      <vt:lpstr>Liberdade profissional – art. 5º, XIII da CF/88 </vt:lpstr>
      <vt:lpstr>Lei nº 7.498/86</vt:lpstr>
      <vt:lpstr>Lei nº 7.498/86</vt:lpstr>
      <vt:lpstr>Lei nº 7.498/86</vt:lpstr>
      <vt:lpstr>É PRECISO INSCRIÇÃO ESPECÍFICA NO QUADRO DE NÍVEL MÉDIO? </vt:lpstr>
      <vt:lpstr>MAS O CONSELHO NÃO CONCORDA, VAMOS EXIGIR A INSCRIÇÃO NA CATEGORIA DE NÍVEL MÉDIO! </vt:lpstr>
      <vt:lpstr>E SE O ENFERMEIRO CONTRATADO COMO TÉCNICO OU AUXILIAR EXERCER FUNÇÕES DE NÍVEL SUPERIOR? </vt:lpstr>
      <vt:lpstr>O QUE O CONSELHO DE ENFERMAGEM PODE FAZER? 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“QUEM PODE O MAIS PODE O MENOS” (teoria dos poderes implícitos)</dc:title>
  <dc:creator>Fabrício Brito Lima de Macedo</dc:creator>
  <cp:lastModifiedBy>Fabrício Brito Lima de Macedo</cp:lastModifiedBy>
  <cp:revision>12</cp:revision>
  <dcterms:created xsi:type="dcterms:W3CDTF">2015-11-18T23:50:43Z</dcterms:created>
  <dcterms:modified xsi:type="dcterms:W3CDTF">2015-11-19T01:12:22Z</dcterms:modified>
</cp:coreProperties>
</file>