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9" r:id="rId3"/>
    <p:sldId id="260" r:id="rId4"/>
    <p:sldId id="264" r:id="rId5"/>
    <p:sldId id="266" r:id="rId6"/>
    <p:sldId id="267" r:id="rId7"/>
    <p:sldId id="268" r:id="rId8"/>
    <p:sldId id="269" r:id="rId9"/>
    <p:sldId id="270" r:id="rId10"/>
    <p:sldId id="271" r:id="rId11"/>
    <p:sldId id="272" r:id="rId12"/>
    <p:sldId id="273" r:id="rId13"/>
    <p:sldId id="274" r:id="rId14"/>
    <p:sldId id="275" r:id="rId15"/>
    <p:sldId id="281"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205900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163801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506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110626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875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306474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622349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229968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105555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8F6A01C-69EA-422A-8567-9AA480F3171A}" type="datetimeFigureOut">
              <a:rPr lang="pt-BR" smtClean="0"/>
              <a:t>08/12/2015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199029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8F6A01C-69EA-422A-8567-9AA480F3171A}" type="datetimeFigureOut">
              <a:rPr lang="pt-BR" smtClean="0"/>
              <a:t>08/12/2015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221401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8F6A01C-69EA-422A-8567-9AA480F3171A}" type="datetimeFigureOut">
              <a:rPr lang="pt-BR" smtClean="0"/>
              <a:t>08/12/2015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263063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8F6A01C-69EA-422A-8567-9AA480F3171A}" type="datetimeFigureOut">
              <a:rPr lang="pt-BR" smtClean="0"/>
              <a:t>08/12/2015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37214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6A01C-69EA-422A-8567-9AA480F3171A}" type="datetimeFigureOut">
              <a:rPr lang="pt-BR" smtClean="0"/>
              <a:t>08/12/2015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247139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8F6A01C-69EA-422A-8567-9AA480F3171A}" type="datetimeFigureOut">
              <a:rPr lang="pt-BR" smtClean="0"/>
              <a:t>08/12/2015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38135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8F6A01C-69EA-422A-8567-9AA480F3171A}" type="datetimeFigureOut">
              <a:rPr lang="pt-BR" smtClean="0"/>
              <a:t>08/12/2015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79AE83-F6D3-42E4-97A5-7F2C33728574}" type="slidenum">
              <a:rPr lang="pt-BR" smtClean="0"/>
              <a:t>‹nº›</a:t>
            </a:fld>
            <a:endParaRPr lang="pt-BR"/>
          </a:p>
        </p:txBody>
      </p:sp>
    </p:spTree>
    <p:extLst>
      <p:ext uri="{BB962C8B-B14F-4D97-AF65-F5344CB8AC3E}">
        <p14:creationId xmlns:p14="http://schemas.microsoft.com/office/powerpoint/2010/main" val="167560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F6A01C-69EA-422A-8567-9AA480F3171A}" type="datetimeFigureOut">
              <a:rPr lang="pt-BR" smtClean="0"/>
              <a:t>08/12/2015</a:t>
            </a:fld>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379AE83-F6D3-42E4-97A5-7F2C33728574}" type="slidenum">
              <a:rPr lang="pt-BR" smtClean="0"/>
              <a:t>‹nº›</a:t>
            </a:fld>
            <a:endParaRPr lang="pt-BR"/>
          </a:p>
        </p:txBody>
      </p:sp>
    </p:spTree>
    <p:extLst>
      <p:ext uri="{BB962C8B-B14F-4D97-AF65-F5344CB8AC3E}">
        <p14:creationId xmlns:p14="http://schemas.microsoft.com/office/powerpoint/2010/main" val="41700275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404664"/>
            <a:ext cx="7848872" cy="6463308"/>
          </a:xfrm>
          <a:prstGeom prst="rect">
            <a:avLst/>
          </a:prstGeom>
          <a:noFill/>
        </p:spPr>
        <p:txBody>
          <a:bodyPr wrap="square" rtlCol="0">
            <a:spAutoFit/>
          </a:bodyPr>
          <a:lstStyle/>
          <a:p>
            <a:pPr algn="ctr"/>
            <a:r>
              <a:rPr lang="pt-BR" b="1" dirty="0" smtClean="0">
                <a:solidFill>
                  <a:srgbClr val="0070C0"/>
                </a:solidFill>
              </a:rPr>
              <a:t>NORMAS APLICÁVEIS</a:t>
            </a:r>
          </a:p>
          <a:p>
            <a:endParaRPr lang="pt-BR" dirty="0" smtClean="0"/>
          </a:p>
          <a:p>
            <a:endParaRPr lang="pt-BR" dirty="0" smtClean="0"/>
          </a:p>
          <a:p>
            <a:pPr algn="just"/>
            <a:r>
              <a:rPr lang="pt-BR" b="1" dirty="0"/>
              <a:t>Lei nº 5.905, </a:t>
            </a:r>
            <a:r>
              <a:rPr lang="pt-BR" dirty="0"/>
              <a:t>de </a:t>
            </a:r>
            <a:r>
              <a:rPr lang="pt-BR" dirty="0" smtClean="0"/>
              <a:t>12.07.73 -</a:t>
            </a:r>
            <a:r>
              <a:rPr lang="pt-BR" dirty="0"/>
              <a:t>Dispõe sobre a criação dos Conselhos Federal e Regionais de Enfermagem e dá outras </a:t>
            </a:r>
            <a:r>
              <a:rPr lang="pt-BR" dirty="0" smtClean="0"/>
              <a:t>providências</a:t>
            </a:r>
          </a:p>
          <a:p>
            <a:pPr algn="just"/>
            <a:endParaRPr lang="pt-BR" dirty="0"/>
          </a:p>
          <a:p>
            <a:pPr algn="just"/>
            <a:r>
              <a:rPr lang="pt-BR" b="1" dirty="0" smtClean="0"/>
              <a:t>Lei 8.443/92 </a:t>
            </a:r>
            <a:r>
              <a:rPr lang="pt-BR" dirty="0" smtClean="0"/>
              <a:t>- </a:t>
            </a:r>
            <a:r>
              <a:rPr lang="pt-BR" dirty="0" err="1" smtClean="0"/>
              <a:t>arts</a:t>
            </a:r>
            <a:r>
              <a:rPr lang="pt-BR" dirty="0" smtClean="0"/>
              <a:t>. 5º, 6º, 7º e 8º-Dispõe </a:t>
            </a:r>
            <a:r>
              <a:rPr lang="pt-BR" dirty="0"/>
              <a:t>sobre a Lei Orgânica do Tribunal de Contas da União e dá outras providências</a:t>
            </a:r>
            <a:r>
              <a:rPr lang="pt-BR" dirty="0" smtClean="0"/>
              <a:t>.</a:t>
            </a:r>
          </a:p>
          <a:p>
            <a:pPr algn="just"/>
            <a:endParaRPr lang="pt-BR" dirty="0" smtClean="0"/>
          </a:p>
          <a:p>
            <a:pPr algn="just"/>
            <a:r>
              <a:rPr lang="pt-BR" dirty="0"/>
              <a:t>Art. 5° A jurisdição do Tribunal abrange:</a:t>
            </a:r>
          </a:p>
          <a:p>
            <a:pPr algn="just"/>
            <a:r>
              <a:rPr lang="pt-BR" dirty="0"/>
              <a:t>        I - qualquer pessoa física, órgão ou entidade a que se refere o inciso I do art. 1° desta Lei, que utilize, arrecade, guarde, gerencie ou administre dinheiros, bens e valores públicos ou pelos quais a União responda, ou que, em nome desta assuma obrigações de natureza pecuniária;</a:t>
            </a:r>
          </a:p>
          <a:p>
            <a:endParaRPr lang="pt-BR" dirty="0" smtClean="0"/>
          </a:p>
          <a:p>
            <a:r>
              <a:rPr lang="pt-BR" dirty="0" smtClean="0"/>
              <a:t>Art. 6° Estão sujeitas à tomada de contas e, ressalvado o disposto no inciso XXXV do art. 5° da Constituição Federal, só por decisão do Tribunal de Contas da União podem ser liberadas dessa responsabilidade as pessoas indicadas nos incisos I a VI do art. 5° desta Lei.</a:t>
            </a:r>
          </a:p>
          <a:p>
            <a:endParaRPr lang="pt-BR" dirty="0" smtClean="0"/>
          </a:p>
          <a:p>
            <a:r>
              <a:rPr lang="pt-BR" dirty="0" smtClean="0"/>
              <a:t>        </a:t>
            </a:r>
            <a:endParaRPr lang="pt-BR" dirty="0"/>
          </a:p>
          <a:p>
            <a:endParaRPr lang="pt-BR" dirty="0"/>
          </a:p>
        </p:txBody>
      </p:sp>
    </p:spTree>
    <p:extLst>
      <p:ext uri="{BB962C8B-B14F-4D97-AF65-F5344CB8AC3E}">
        <p14:creationId xmlns:p14="http://schemas.microsoft.com/office/powerpoint/2010/main" val="3233769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836712"/>
            <a:ext cx="7848872" cy="3970318"/>
          </a:xfrm>
          <a:prstGeom prst="rect">
            <a:avLst/>
          </a:prstGeom>
        </p:spPr>
        <p:txBody>
          <a:bodyPr wrap="square">
            <a:spAutoFit/>
          </a:bodyPr>
          <a:lstStyle/>
          <a:p>
            <a:pPr algn="just"/>
            <a:r>
              <a:rPr lang="pt-BR" dirty="0" smtClean="0"/>
              <a:t>De acordo com entendimentos e orientações do Tribunal de Contas da União, para a realização da prorrogação do contrato, devem ser observados os seguintes pressupostos básicos, os quais são mínimos e condicionantes:</a:t>
            </a:r>
          </a:p>
          <a:p>
            <a:pPr algn="just"/>
            <a:endParaRPr lang="pt-BR" dirty="0" smtClean="0"/>
          </a:p>
          <a:p>
            <a:pPr algn="just"/>
            <a:r>
              <a:rPr lang="pt-BR" dirty="0" smtClean="0"/>
              <a:t>a) existência de previsão para prorrogação no edital e no contrato;</a:t>
            </a:r>
          </a:p>
          <a:p>
            <a:pPr algn="just"/>
            <a:r>
              <a:rPr lang="pt-BR" dirty="0" smtClean="0"/>
              <a:t>b) objeto e escopo do contrato inalterados pela prorrogação;</a:t>
            </a:r>
          </a:p>
          <a:p>
            <a:pPr algn="just"/>
            <a:r>
              <a:rPr lang="pt-BR" dirty="0" smtClean="0"/>
              <a:t>c) interesses da Administração e do contratado declarados</a:t>
            </a:r>
          </a:p>
          <a:p>
            <a:pPr algn="just"/>
            <a:r>
              <a:rPr lang="pt-BR" dirty="0" smtClean="0"/>
              <a:t>expressamente;</a:t>
            </a:r>
          </a:p>
          <a:p>
            <a:pPr algn="just"/>
            <a:r>
              <a:rPr lang="pt-BR" dirty="0" smtClean="0"/>
              <a:t>d) vantagens da prorrogação devidamente justificada nos autos do</a:t>
            </a:r>
          </a:p>
          <a:p>
            <a:pPr algn="just"/>
            <a:r>
              <a:rPr lang="pt-BR" dirty="0" smtClean="0"/>
              <a:t>processo administrativo;</a:t>
            </a:r>
          </a:p>
          <a:p>
            <a:pPr algn="just"/>
            <a:r>
              <a:rPr lang="pt-BR" dirty="0" smtClean="0"/>
              <a:t>e) manutenção das condições de habilitação pelo contratado;</a:t>
            </a:r>
          </a:p>
          <a:p>
            <a:pPr algn="just"/>
            <a:r>
              <a:rPr lang="pt-BR" dirty="0" smtClean="0"/>
              <a:t>f) preço contratado compatível com o mercado fornecedor do objeto</a:t>
            </a:r>
          </a:p>
          <a:p>
            <a:pPr algn="just"/>
            <a:r>
              <a:rPr lang="pt-BR" dirty="0" smtClean="0"/>
              <a:t>contratado.</a:t>
            </a:r>
            <a:endParaRPr lang="pt-BR" dirty="0"/>
          </a:p>
        </p:txBody>
      </p:sp>
    </p:spTree>
    <p:extLst>
      <p:ext uri="{BB962C8B-B14F-4D97-AF65-F5344CB8AC3E}">
        <p14:creationId xmlns:p14="http://schemas.microsoft.com/office/powerpoint/2010/main" val="418914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27584" y="548680"/>
            <a:ext cx="5497934" cy="475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25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17453"/>
            <a:ext cx="8496944" cy="7571303"/>
          </a:xfrm>
          <a:prstGeom prst="rect">
            <a:avLst/>
          </a:prstGeom>
          <a:noFill/>
        </p:spPr>
        <p:txBody>
          <a:bodyPr wrap="square" rtlCol="0">
            <a:spAutoFit/>
          </a:bodyPr>
          <a:lstStyle/>
          <a:p>
            <a:pPr algn="ctr"/>
            <a:r>
              <a:rPr lang="pt-BR" sz="2400" dirty="0" smtClean="0">
                <a:solidFill>
                  <a:srgbClr val="0070C0"/>
                </a:solidFill>
              </a:rPr>
              <a:t>ALTERAÇÃO DOS CONTRATOS</a:t>
            </a:r>
          </a:p>
          <a:p>
            <a:pPr algn="ctr"/>
            <a:endParaRPr lang="pt-BR" sz="2400" dirty="0"/>
          </a:p>
          <a:p>
            <a:pPr algn="just"/>
            <a:r>
              <a:rPr lang="pt-BR" sz="2400" dirty="0" smtClean="0"/>
              <a:t>Decisão nº 215 /99 (plenário) TCU – alterações qualitativas</a:t>
            </a:r>
          </a:p>
          <a:p>
            <a:pPr algn="just"/>
            <a:endParaRPr lang="pt-BR" sz="2400" dirty="0"/>
          </a:p>
          <a:p>
            <a:pPr algn="just"/>
            <a:r>
              <a:rPr lang="pt-BR" dirty="0" smtClean="0"/>
              <a:t>I — não acarretar para a administração encargos contratuais superiores aos oriundos de uma eventual rescisão contratual por razões de interesse público, acrescidos aos custos da elaboração de um novo procedimento licitatório;</a:t>
            </a:r>
          </a:p>
          <a:p>
            <a:pPr algn="just"/>
            <a:r>
              <a:rPr lang="pt-BR" dirty="0" smtClean="0"/>
              <a:t>II — não possibilitar a inexecução contratual, à vista do nível de capacidade técnica e econômico-financeira do contratado;</a:t>
            </a:r>
          </a:p>
          <a:p>
            <a:pPr algn="just"/>
            <a:r>
              <a:rPr lang="pt-BR" dirty="0" smtClean="0"/>
              <a:t>III — decorrer de fatos supervenientes que impliquem dificuldades não previstas ou imprevisíveis por ocasião da contratação inicial;</a:t>
            </a:r>
          </a:p>
          <a:p>
            <a:pPr algn="just"/>
            <a:r>
              <a:rPr lang="pt-BR" dirty="0" smtClean="0"/>
              <a:t>IV — não ocasionar a transfiguração do objeto originalmente contratado em outro de natureza e propósito diversos;</a:t>
            </a:r>
          </a:p>
          <a:p>
            <a:pPr algn="just"/>
            <a:r>
              <a:rPr lang="pt-BR" dirty="0" smtClean="0"/>
              <a:t>V — ser necessárias à completa execução do objeto original do contrato, à otimização do cronograma de execução e à antecipação dos benefícios sociais e econômicos decorrentes;</a:t>
            </a:r>
          </a:p>
          <a:p>
            <a:pPr algn="just"/>
            <a:r>
              <a:rPr lang="pt-BR" dirty="0" smtClean="0"/>
              <a:t>VI — demonstrar-se — na motivação do ato que autorizar o aditamento contratual que extrapole os limites legais mencionados na alínea a, supra — que as consequências da outra alternativa (a rescisão contratual, seguida de nova licitação e contratação) importam sacrifício insuportável ao interesse público primário (interesse coletivo) a ser atendido pela obra ou serviço, ou seja, gravíssimas a esse interesse; inclusive quanto à sua urgência e emergência (inexiste grifo no original). </a:t>
            </a:r>
            <a:endParaRPr lang="pt-BR" sz="2400" dirty="0"/>
          </a:p>
          <a:p>
            <a:pPr algn="ctr"/>
            <a:endParaRPr lang="pt-BR" sz="2400" dirty="0" smtClean="0">
              <a:solidFill>
                <a:schemeClr val="accent6">
                  <a:lumMod val="50000"/>
                </a:schemeClr>
              </a:solidFill>
            </a:endParaRPr>
          </a:p>
          <a:p>
            <a:pPr algn="ctr"/>
            <a:endParaRPr lang="pt-BR" sz="2400" dirty="0">
              <a:solidFill>
                <a:schemeClr val="accent6">
                  <a:lumMod val="50000"/>
                </a:schemeClr>
              </a:solidFill>
            </a:endParaRPr>
          </a:p>
        </p:txBody>
      </p:sp>
    </p:spTree>
    <p:extLst>
      <p:ext uri="{BB962C8B-B14F-4D97-AF65-F5344CB8AC3E}">
        <p14:creationId xmlns:p14="http://schemas.microsoft.com/office/powerpoint/2010/main" val="3167993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1576" y="980728"/>
            <a:ext cx="8208912" cy="1477328"/>
          </a:xfrm>
          <a:prstGeom prst="rect">
            <a:avLst/>
          </a:prstGeom>
        </p:spPr>
        <p:txBody>
          <a:bodyPr wrap="square">
            <a:spAutoFit/>
          </a:bodyPr>
          <a:lstStyle/>
          <a:p>
            <a:pPr algn="just"/>
            <a:r>
              <a:rPr lang="pt-BR" dirty="0" smtClean="0"/>
              <a:t>Diante dos conceitos de apostila e de aditivo, podemos definir que a apostila é um registro que poderá ser realizado no próprio contrato original ou em outro documento oficial. Enquanto que o aditivo é um instrumento realizado separadamente e segue toda a formalidade, inclusive a obrigatoriedade de publicação na Imprensa Oficial, do contrato.</a:t>
            </a:r>
            <a:endParaRPr lang="pt-BR" dirty="0"/>
          </a:p>
        </p:txBody>
      </p:sp>
      <p:pic>
        <p:nvPicPr>
          <p:cNvPr id="614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1520" y="2996952"/>
            <a:ext cx="7517265" cy="240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455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98253" y="1124744"/>
            <a:ext cx="854227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061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539552" y="404664"/>
            <a:ext cx="7560840" cy="5909310"/>
          </a:xfrm>
          <a:prstGeom prst="rect">
            <a:avLst/>
          </a:prstGeom>
        </p:spPr>
        <p:txBody>
          <a:bodyPr wrap="square">
            <a:spAutoFit/>
          </a:bodyPr>
          <a:lstStyle/>
          <a:p>
            <a:pPr algn="just"/>
            <a:endParaRPr lang="pt-BR" dirty="0" smtClean="0">
              <a:solidFill>
                <a:schemeClr val="accent6">
                  <a:lumMod val="50000"/>
                </a:schemeClr>
              </a:solidFill>
            </a:endParaRPr>
          </a:p>
          <a:p>
            <a:pPr marL="342900" indent="-342900" algn="just">
              <a:buAutoNum type="alphaLcParenR"/>
            </a:pPr>
            <a:r>
              <a:rPr lang="pt-BR" dirty="0" smtClean="0">
                <a:solidFill>
                  <a:srgbClr val="0070C0"/>
                </a:solidFill>
              </a:rPr>
              <a:t>ADVERTÊNCIA</a:t>
            </a:r>
            <a:r>
              <a:rPr lang="pt-BR" dirty="0" smtClean="0"/>
              <a:t> (Artigo 87, I da Lei nº 8.666/93) – é a pena mais leve, ou seja, caracteriza por um aviso, um alerta para que o fato relatado pela fiscalização não seja reincidente.</a:t>
            </a:r>
          </a:p>
          <a:p>
            <a:pPr algn="just"/>
            <a:endParaRPr lang="pt-BR" dirty="0" smtClean="0">
              <a:solidFill>
                <a:srgbClr val="0070C0"/>
              </a:solidFill>
            </a:endParaRPr>
          </a:p>
          <a:p>
            <a:pPr algn="just"/>
            <a:r>
              <a:rPr lang="pt-BR" dirty="0" smtClean="0">
                <a:solidFill>
                  <a:srgbClr val="0070C0"/>
                </a:solidFill>
              </a:rPr>
              <a:t>b) MULTA </a:t>
            </a:r>
            <a:r>
              <a:rPr lang="pt-BR" dirty="0" smtClean="0"/>
              <a:t>(Artigo 87, II da Lei nº 8.666/93) – é uma sanção pecuniária. A multa pode ser de mora, por atraso na execução e sancionatória, por inexecução total ou parcial. Entretanto deve estar claramente definida no instrumento convocatório e no contrato. Pode ser aplicada cumulativamente com as demais penalidades.</a:t>
            </a:r>
          </a:p>
          <a:p>
            <a:pPr algn="just"/>
            <a:endParaRPr lang="pt-BR" dirty="0" smtClean="0">
              <a:solidFill>
                <a:srgbClr val="0070C0"/>
              </a:solidFill>
            </a:endParaRPr>
          </a:p>
          <a:p>
            <a:pPr algn="just"/>
            <a:r>
              <a:rPr lang="pt-BR" dirty="0" smtClean="0">
                <a:solidFill>
                  <a:srgbClr val="0070C0"/>
                </a:solidFill>
              </a:rPr>
              <a:t>c) SUSPENSÃO TEMPORÁRIA DE PARTICIPAR EM LICITAÇÃO E IMPEDIMENTO DE CONTRATAR COM A ADMNISTRAÇÃO </a:t>
            </a:r>
            <a:r>
              <a:rPr lang="pt-BR" dirty="0" smtClean="0"/>
              <a:t>(artigo 87, inciso III da Lei nº 8.666/93) - A pena é o impedimento de contratar com a Administração, restrito somente ao órgão/entidade que aplicou a pena. Ver Acórdão/TCU nº 3439/2012-Plenário.</a:t>
            </a:r>
          </a:p>
          <a:p>
            <a:pPr algn="just"/>
            <a:endParaRPr lang="pt-BR" dirty="0" smtClean="0">
              <a:solidFill>
                <a:srgbClr val="0070C0"/>
              </a:solidFill>
            </a:endParaRPr>
          </a:p>
          <a:p>
            <a:pPr algn="just"/>
            <a:r>
              <a:rPr lang="pt-BR" dirty="0" smtClean="0">
                <a:solidFill>
                  <a:srgbClr val="0070C0"/>
                </a:solidFill>
              </a:rPr>
              <a:t>d) DECLARAÇÃO DE INIDONEIDADE </a:t>
            </a:r>
            <a:r>
              <a:rPr lang="pt-BR" dirty="0" smtClean="0"/>
              <a:t>– (artigo 87, inciso IV da lei nº</a:t>
            </a:r>
          </a:p>
          <a:p>
            <a:pPr algn="just"/>
            <a:r>
              <a:rPr lang="pt-BR" dirty="0" smtClean="0"/>
              <a:t>8.666/93). É a pena mais severa. A contratada fica impedida de participar em procedimentos licitatórios e contratos de toda a Administração Pública (federal, estadual, distrital e municipal).</a:t>
            </a:r>
            <a:endParaRPr lang="pt-BR" dirty="0"/>
          </a:p>
        </p:txBody>
      </p:sp>
    </p:spTree>
    <p:extLst>
      <p:ext uri="{BB962C8B-B14F-4D97-AF65-F5344CB8AC3E}">
        <p14:creationId xmlns:p14="http://schemas.microsoft.com/office/powerpoint/2010/main" val="4025713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620688"/>
            <a:ext cx="8064896" cy="5078313"/>
          </a:xfrm>
          <a:prstGeom prst="rect">
            <a:avLst/>
          </a:prstGeom>
        </p:spPr>
        <p:txBody>
          <a:bodyPr wrap="square">
            <a:spAutoFit/>
          </a:bodyPr>
          <a:lstStyle/>
          <a:p>
            <a:pPr algn="just"/>
            <a:r>
              <a:rPr lang="pt-BR" dirty="0" smtClean="0"/>
              <a:t>Art. 7° As contas dos administradores e responsáveis a que se refere o artigo anterior serão anualmente submetidas a julgamento do Tribunal, sob forma de tomada ou prestação de contas, organizadas de acordo com normas estabelecidas em instrução normativa.</a:t>
            </a:r>
          </a:p>
          <a:p>
            <a:pPr algn="just"/>
            <a:endParaRPr lang="pt-BR" dirty="0" smtClean="0"/>
          </a:p>
          <a:p>
            <a:pPr algn="just"/>
            <a:r>
              <a:rPr lang="pt-BR" dirty="0" smtClean="0"/>
              <a:t>         Parágrafo único. Nas tomadas ou prestações de contas a que alude este artigo devem ser incluídos todos os recursos, orçamentários e </a:t>
            </a:r>
            <a:r>
              <a:rPr lang="pt-BR" dirty="0" err="1" smtClean="0"/>
              <a:t>extra-orçamentários</a:t>
            </a:r>
            <a:r>
              <a:rPr lang="pt-BR" dirty="0" smtClean="0"/>
              <a:t>, geridos ou não pela unidade ou entidade.</a:t>
            </a:r>
          </a:p>
          <a:p>
            <a:pPr algn="just"/>
            <a:endParaRPr lang="pt-BR" dirty="0" smtClean="0"/>
          </a:p>
          <a:p>
            <a:pPr algn="just"/>
            <a:r>
              <a:rPr lang="pt-BR" dirty="0" smtClean="0"/>
              <a:t>        Art. 8° Diante da omissão no dever de prestar contas, da não comprovação da aplicação dos recursos repassados pela União, na forma prevista no inciso VII do art. 5° desta Lei, da ocorrência de desfalque ou desvio de dinheiros, bens ou valores públicos, ou, ainda, da prática de qualquer ato ilegal, ilegítimo ou antieconômico de que resulte dano ao Erário, a autoridade administrativa competente, sob pena de responsabilidade solidária, deverá imediatamente adotar providências com vistas à instauração da tomada de contas especial para apuração dos fatos, identificação dos responsáveis e quantificação do dano.</a:t>
            </a:r>
            <a:endParaRPr lang="pt-BR" dirty="0"/>
          </a:p>
        </p:txBody>
      </p:sp>
    </p:spTree>
    <p:extLst>
      <p:ext uri="{BB962C8B-B14F-4D97-AF65-F5344CB8AC3E}">
        <p14:creationId xmlns:p14="http://schemas.microsoft.com/office/powerpoint/2010/main" val="151216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23528" y="-99392"/>
            <a:ext cx="8136904" cy="7017306"/>
          </a:xfrm>
          <a:prstGeom prst="rect">
            <a:avLst/>
          </a:prstGeom>
        </p:spPr>
        <p:txBody>
          <a:bodyPr wrap="square">
            <a:spAutoFit/>
          </a:bodyPr>
          <a:lstStyle/>
          <a:p>
            <a:pPr algn="just"/>
            <a:endParaRPr lang="pt-BR" b="1" dirty="0" smtClean="0"/>
          </a:p>
          <a:p>
            <a:pPr algn="just"/>
            <a:r>
              <a:rPr lang="pt-BR" b="1" dirty="0" smtClean="0"/>
              <a:t>8666/93 - </a:t>
            </a:r>
            <a:r>
              <a:rPr lang="pt-BR" dirty="0"/>
              <a:t>Regulamenta o art. 37, inciso XXI, da Constituição Federal, institui normas para licitações e contratos da Administração Pública e dá outras </a:t>
            </a:r>
            <a:r>
              <a:rPr lang="pt-BR" dirty="0" smtClean="0"/>
              <a:t>providências.</a:t>
            </a:r>
          </a:p>
          <a:p>
            <a:pPr algn="just"/>
            <a:endParaRPr lang="pt-BR" dirty="0"/>
          </a:p>
          <a:p>
            <a:pPr algn="just"/>
            <a:r>
              <a:rPr lang="pt-BR" dirty="0" smtClean="0"/>
              <a:t>Art. 1o  Esta Lei estabelece normas gerais sobre licitações e contratos administrativos pertinentes a obras, serviços, inclusive de publicidade, compras, alienações e locações no âmbito dos Poderes da União, dos Estados, do Distrito Federal e dos Municípios.</a:t>
            </a:r>
          </a:p>
          <a:p>
            <a:pPr algn="just"/>
            <a:endParaRPr lang="pt-BR" dirty="0" smtClean="0"/>
          </a:p>
          <a:p>
            <a:pPr algn="just"/>
            <a:r>
              <a:rPr lang="pt-BR" dirty="0" smtClean="0"/>
              <a:t>Parágrafo único.  Subordinam-se ao regime desta Lei, além dos órgãos da administração direta, os fundos especiais, as autarquias, as fundações públicas, as empresas públicas, as sociedades de economia mista e demais entidades controladas direta ou indiretamente pela União, Estados, Distrito Federal e Municípios</a:t>
            </a:r>
          </a:p>
          <a:p>
            <a:pPr algn="just"/>
            <a:endParaRPr lang="pt-BR" dirty="0" smtClean="0"/>
          </a:p>
          <a:p>
            <a:pPr algn="just"/>
            <a:r>
              <a:rPr lang="pt-BR" b="1" dirty="0" smtClean="0"/>
              <a:t>ADIn-1717</a:t>
            </a:r>
            <a:r>
              <a:rPr lang="pt-BR" dirty="0"/>
              <a:t> </a:t>
            </a:r>
            <a:r>
              <a:rPr lang="pt-BR" dirty="0" smtClean="0"/>
              <a:t>- as contribuições cobradas pelos Conselhos de Fiscalização das Profissões têm caráter tributário, porque são contribuições de interesse de categorias profissionais, assim, contribuições corporativas. As contribuições (anuidades) devidas pelos profissionais inscritos são, portanto, obrigatórias, sob pena de inscrição na Divida Ativa e execução fiscal. Reafirma, com a Liminar, que os Conselhos estão sujeitos à fiscalização do Tribunal de Contas da União (TCU), por sua natureza autárquica, e pelo fato de que o patrimônio das autarquias são bem público e de que as contribuições têm caráter tributário</a:t>
            </a:r>
          </a:p>
        </p:txBody>
      </p:sp>
    </p:spTree>
    <p:extLst>
      <p:ext uri="{BB962C8B-B14F-4D97-AF65-F5344CB8AC3E}">
        <p14:creationId xmlns:p14="http://schemas.microsoft.com/office/powerpoint/2010/main" val="258712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99632" y="1556792"/>
            <a:ext cx="5700559" cy="413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1547664" y="332656"/>
            <a:ext cx="5328592" cy="584775"/>
          </a:xfrm>
          <a:prstGeom prst="rect">
            <a:avLst/>
          </a:prstGeom>
          <a:noFill/>
        </p:spPr>
        <p:txBody>
          <a:bodyPr wrap="square" rtlCol="0">
            <a:spAutoFit/>
          </a:bodyPr>
          <a:lstStyle/>
          <a:p>
            <a:pPr algn="ctr"/>
            <a:r>
              <a:rPr lang="pt-BR" sz="3200" b="1" dirty="0" smtClean="0">
                <a:solidFill>
                  <a:srgbClr val="0070C0"/>
                </a:solidFill>
              </a:rPr>
              <a:t>LICITAÇÃO</a:t>
            </a:r>
            <a:endParaRPr lang="pt-BR" sz="3200" b="1" dirty="0">
              <a:solidFill>
                <a:srgbClr val="0070C0"/>
              </a:solidFill>
            </a:endParaRPr>
          </a:p>
        </p:txBody>
      </p:sp>
    </p:spTree>
    <p:extLst>
      <p:ext uri="{BB962C8B-B14F-4D97-AF65-F5344CB8AC3E}">
        <p14:creationId xmlns:p14="http://schemas.microsoft.com/office/powerpoint/2010/main" val="234334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476672"/>
            <a:ext cx="8619525" cy="6932710"/>
          </a:xfrm>
          <a:prstGeom prst="rect">
            <a:avLst/>
          </a:prstGeom>
          <a:noFill/>
        </p:spPr>
        <p:txBody>
          <a:bodyPr wrap="square" rtlCol="0">
            <a:spAutoFit/>
          </a:bodyPr>
          <a:lstStyle/>
          <a:p>
            <a:pPr algn="ctr"/>
            <a:r>
              <a:rPr lang="pt-BR" sz="2800" b="1" dirty="0" smtClean="0">
                <a:solidFill>
                  <a:srgbClr val="0070C0"/>
                </a:solidFill>
              </a:rPr>
              <a:t>CONTRATO ADMINISTRATIVO</a:t>
            </a:r>
          </a:p>
          <a:p>
            <a:pPr algn="ctr"/>
            <a:endParaRPr lang="pt-BR" dirty="0"/>
          </a:p>
          <a:p>
            <a:r>
              <a:rPr lang="pt-BR" dirty="0"/>
              <a:t>Para fins da Lei n° 8.666/93, </a:t>
            </a:r>
            <a:r>
              <a:rPr lang="pt-BR" b="1" i="0" u="none" strike="noStrike" baseline="0" dirty="0" smtClean="0">
                <a:latin typeface="Calibri,Bold"/>
              </a:rPr>
              <a:t>o contrato </a:t>
            </a:r>
            <a:r>
              <a:rPr lang="pt-BR" dirty="0"/>
              <a:t>é um </a:t>
            </a:r>
            <a:r>
              <a:rPr lang="pt-BR" dirty="0" smtClean="0"/>
              <a:t>ajuste entre </a:t>
            </a:r>
            <a:r>
              <a:rPr lang="pt-BR" dirty="0"/>
              <a:t>órgãos ou entidades da Administração </a:t>
            </a:r>
            <a:r>
              <a:rPr lang="pt-BR" dirty="0" smtClean="0"/>
              <a:t>Pública e </a:t>
            </a:r>
            <a:r>
              <a:rPr lang="pt-BR" dirty="0"/>
              <a:t>particulares, estabelecendo acordo de </a:t>
            </a:r>
            <a:r>
              <a:rPr lang="pt-BR" dirty="0" smtClean="0"/>
              <a:t>vontades, vínculo </a:t>
            </a:r>
            <a:r>
              <a:rPr lang="pt-BR" dirty="0"/>
              <a:t>e obrigações recíprocas</a:t>
            </a:r>
            <a:r>
              <a:rPr lang="pt-BR" dirty="0" smtClean="0"/>
              <a:t>.</a:t>
            </a:r>
          </a:p>
          <a:p>
            <a:endParaRPr lang="pt-BR" dirty="0"/>
          </a:p>
          <a:p>
            <a:r>
              <a:rPr lang="pt-BR" dirty="0" smtClean="0"/>
              <a:t>Características do Contrato Administrativo:</a:t>
            </a:r>
          </a:p>
          <a:p>
            <a:endParaRPr lang="pt-BR" dirty="0"/>
          </a:p>
          <a:p>
            <a:r>
              <a:rPr lang="pt-BR" dirty="0"/>
              <a:t>• Supremacia e indisponibilidade do interesse público</a:t>
            </a:r>
          </a:p>
          <a:p>
            <a:r>
              <a:rPr lang="pt-BR" dirty="0"/>
              <a:t>• Modificação unilateral - exceto cláusulas financeiras</a:t>
            </a:r>
          </a:p>
          <a:p>
            <a:r>
              <a:rPr lang="pt-BR" dirty="0"/>
              <a:t>• Extinção</a:t>
            </a:r>
          </a:p>
          <a:p>
            <a:r>
              <a:rPr lang="pt-BR" dirty="0"/>
              <a:t>• Imposição de sanções</a:t>
            </a:r>
          </a:p>
          <a:p>
            <a:r>
              <a:rPr lang="pt-BR" dirty="0"/>
              <a:t>• Exigência de cumprimento de prestações alheias</a:t>
            </a:r>
          </a:p>
          <a:p>
            <a:r>
              <a:rPr lang="pt-BR" dirty="0"/>
              <a:t>• Garantia de equilíbrio econômico-financeiro</a:t>
            </a:r>
          </a:p>
          <a:p>
            <a:r>
              <a:rPr lang="pt-BR" dirty="0"/>
              <a:t>• Forma prescrita em lei</a:t>
            </a:r>
          </a:p>
          <a:p>
            <a:r>
              <a:rPr lang="pt-BR" dirty="0"/>
              <a:t>• Procedimento legal</a:t>
            </a:r>
          </a:p>
          <a:p>
            <a:r>
              <a:rPr lang="pt-BR" dirty="0"/>
              <a:t>• Natureza de contrato de adesão</a:t>
            </a:r>
          </a:p>
          <a:p>
            <a:r>
              <a:rPr lang="pt-BR" dirty="0"/>
              <a:t>• Natureza </a:t>
            </a:r>
            <a:r>
              <a:rPr lang="pt-BR" i="1" dirty="0"/>
              <a:t>intuito personae</a:t>
            </a:r>
          </a:p>
          <a:p>
            <a:r>
              <a:rPr lang="pt-BR" dirty="0"/>
              <a:t>• Presença de cláusulas exorbitantes</a:t>
            </a:r>
            <a:endParaRPr lang="pt-BR" dirty="0" smtClean="0"/>
          </a:p>
          <a:p>
            <a:endParaRPr lang="pt-BR" dirty="0" smtClean="0"/>
          </a:p>
          <a:p>
            <a:pPr algn="ctr"/>
            <a:endParaRPr lang="pt-BR" dirty="0"/>
          </a:p>
          <a:p>
            <a:pPr algn="ctr"/>
            <a:endParaRPr lang="pt-BR" dirty="0" smtClean="0"/>
          </a:p>
          <a:p>
            <a:pPr algn="ctr"/>
            <a:endParaRPr lang="pt-BR" dirty="0"/>
          </a:p>
          <a:p>
            <a:pPr algn="ctr"/>
            <a:endParaRPr lang="pt-BR" dirty="0"/>
          </a:p>
        </p:txBody>
      </p:sp>
    </p:spTree>
    <p:extLst>
      <p:ext uri="{BB962C8B-B14F-4D97-AF65-F5344CB8AC3E}">
        <p14:creationId xmlns:p14="http://schemas.microsoft.com/office/powerpoint/2010/main" val="3677418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23528" y="412790"/>
            <a:ext cx="8496944" cy="5201424"/>
          </a:xfrm>
          <a:prstGeom prst="rect">
            <a:avLst/>
          </a:prstGeom>
        </p:spPr>
        <p:txBody>
          <a:bodyPr wrap="square">
            <a:spAutoFit/>
          </a:bodyPr>
          <a:lstStyle/>
          <a:p>
            <a:r>
              <a:rPr lang="pt-BR" dirty="0"/>
              <a:t>Na elaboração do contrato administrativo, a Administração </a:t>
            </a:r>
            <a:r>
              <a:rPr lang="pt-BR" dirty="0" smtClean="0"/>
              <a:t>deverá definir</a:t>
            </a:r>
            <a:r>
              <a:rPr lang="pt-BR" dirty="0"/>
              <a:t>, conforme artigo 55 da Lei n° 8.666/93, os seguintes itens, os </a:t>
            </a:r>
            <a:r>
              <a:rPr lang="pt-BR" dirty="0" smtClean="0"/>
              <a:t>quais são </a:t>
            </a:r>
            <a:r>
              <a:rPr lang="pt-BR" dirty="0"/>
              <a:t>essenciais ao contrato</a:t>
            </a:r>
            <a:r>
              <a:rPr lang="pt-BR" dirty="0" smtClean="0"/>
              <a:t>: </a:t>
            </a:r>
          </a:p>
          <a:p>
            <a:endParaRPr lang="pt-BR" dirty="0"/>
          </a:p>
          <a:p>
            <a:r>
              <a:rPr lang="pt-BR" sz="2000" b="0" i="0" u="none" strike="noStrike" baseline="0" dirty="0" smtClean="0">
                <a:latin typeface="Times New Roman"/>
              </a:rPr>
              <a:t>• </a:t>
            </a:r>
            <a:r>
              <a:rPr lang="pt-BR" dirty="0"/>
              <a:t>Direitos, obrigações e responsabilidades das partes;</a:t>
            </a:r>
          </a:p>
          <a:p>
            <a:r>
              <a:rPr lang="pt-BR" sz="2000" b="0" i="0" u="none" strike="noStrike" baseline="0" dirty="0" smtClean="0">
                <a:latin typeface="Times New Roman"/>
              </a:rPr>
              <a:t>• </a:t>
            </a:r>
            <a:r>
              <a:rPr lang="pt-BR" dirty="0"/>
              <a:t>Condições de execução do contrato;</a:t>
            </a:r>
          </a:p>
          <a:p>
            <a:r>
              <a:rPr lang="pt-BR" sz="2000" b="0" i="0" u="none" strike="noStrike" baseline="0" dirty="0" smtClean="0">
                <a:latin typeface="Times New Roman"/>
              </a:rPr>
              <a:t>• </a:t>
            </a:r>
            <a:r>
              <a:rPr lang="pt-BR" dirty="0"/>
              <a:t>Objeto e elementos característicos do serviço;</a:t>
            </a:r>
          </a:p>
          <a:p>
            <a:r>
              <a:rPr lang="pt-BR" sz="2000" b="0" i="0" u="none" strike="noStrike" baseline="0" dirty="0" smtClean="0">
                <a:latin typeface="Times New Roman"/>
              </a:rPr>
              <a:t>• </a:t>
            </a:r>
            <a:r>
              <a:rPr lang="pt-BR" dirty="0"/>
              <a:t>Regime de execução;</a:t>
            </a:r>
          </a:p>
          <a:p>
            <a:r>
              <a:rPr lang="pt-BR" sz="2000" b="0" i="0" u="none" strike="noStrike" baseline="0" dirty="0" smtClean="0">
                <a:latin typeface="Times New Roman"/>
              </a:rPr>
              <a:t>• </a:t>
            </a:r>
            <a:r>
              <a:rPr lang="pt-BR" dirty="0"/>
              <a:t>Preço, condições de pagamento;</a:t>
            </a:r>
          </a:p>
          <a:p>
            <a:r>
              <a:rPr lang="pt-BR" sz="2000" b="0" i="0" u="none" strike="noStrike" baseline="0" dirty="0" smtClean="0">
                <a:latin typeface="Times New Roman"/>
              </a:rPr>
              <a:t>• </a:t>
            </a:r>
            <a:r>
              <a:rPr lang="pt-BR" dirty="0"/>
              <a:t>Reajuste - critérios, periodicidade, data-base;</a:t>
            </a:r>
          </a:p>
          <a:p>
            <a:r>
              <a:rPr lang="pt-BR" sz="2000" b="0" i="0" u="none" strike="noStrike" baseline="0" dirty="0" smtClean="0">
                <a:latin typeface="Times New Roman"/>
              </a:rPr>
              <a:t>• </a:t>
            </a:r>
            <a:r>
              <a:rPr lang="pt-BR" dirty="0"/>
              <a:t>Prazos de execução;</a:t>
            </a:r>
          </a:p>
          <a:p>
            <a:r>
              <a:rPr lang="pt-BR" sz="2000" b="0" i="0" u="none" strike="noStrike" baseline="0" dirty="0" smtClean="0">
                <a:latin typeface="Times New Roman"/>
              </a:rPr>
              <a:t>• </a:t>
            </a:r>
            <a:r>
              <a:rPr lang="pt-BR" dirty="0"/>
              <a:t>Prazo de recebimento do objeto do contrato;</a:t>
            </a:r>
          </a:p>
          <a:p>
            <a:r>
              <a:rPr lang="pt-BR" sz="2000" b="0" i="0" u="none" strike="noStrike" baseline="0" dirty="0" smtClean="0">
                <a:latin typeface="Times New Roman"/>
              </a:rPr>
              <a:t>• </a:t>
            </a:r>
            <a:r>
              <a:rPr lang="pt-BR" dirty="0"/>
              <a:t>Previsão orçamentária;</a:t>
            </a:r>
          </a:p>
          <a:p>
            <a:r>
              <a:rPr lang="pt-BR" sz="2000" b="0" i="0" u="none" strike="noStrike" baseline="0" dirty="0" smtClean="0">
                <a:latin typeface="Times New Roman"/>
              </a:rPr>
              <a:t>• </a:t>
            </a:r>
            <a:r>
              <a:rPr lang="pt-BR" dirty="0"/>
              <a:t>Garantias;</a:t>
            </a:r>
          </a:p>
          <a:p>
            <a:r>
              <a:rPr lang="pt-BR" sz="2000" b="0" i="0" u="none" strike="noStrike" baseline="0" dirty="0" smtClean="0">
                <a:latin typeface="Times New Roman"/>
              </a:rPr>
              <a:t>• </a:t>
            </a:r>
            <a:r>
              <a:rPr lang="pt-BR" dirty="0"/>
              <a:t>Penalidades;</a:t>
            </a:r>
          </a:p>
          <a:p>
            <a:r>
              <a:rPr lang="pt-BR" sz="2000" b="0" i="0" u="none" strike="noStrike" baseline="0" dirty="0" smtClean="0">
                <a:latin typeface="Times New Roman"/>
              </a:rPr>
              <a:t>• </a:t>
            </a:r>
            <a:r>
              <a:rPr lang="pt-BR" dirty="0"/>
              <a:t>Hipóteses de rescisão;</a:t>
            </a:r>
          </a:p>
          <a:p>
            <a:r>
              <a:rPr lang="pt-BR" sz="2000" b="0" i="0" u="none" strike="noStrike" baseline="0" dirty="0" smtClean="0">
                <a:latin typeface="Times New Roman"/>
              </a:rPr>
              <a:t>• </a:t>
            </a:r>
            <a:r>
              <a:rPr lang="pt-BR" dirty="0"/>
              <a:t>Foro.</a:t>
            </a:r>
          </a:p>
        </p:txBody>
      </p:sp>
    </p:spTree>
    <p:extLst>
      <p:ext uri="{BB962C8B-B14F-4D97-AF65-F5344CB8AC3E}">
        <p14:creationId xmlns:p14="http://schemas.microsoft.com/office/powerpoint/2010/main" val="272928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23528" y="782122"/>
            <a:ext cx="8280920" cy="5016758"/>
          </a:xfrm>
          <a:prstGeom prst="rect">
            <a:avLst/>
          </a:prstGeom>
        </p:spPr>
        <p:txBody>
          <a:bodyPr wrap="square">
            <a:spAutoFit/>
          </a:bodyPr>
          <a:lstStyle/>
          <a:p>
            <a:pPr algn="just"/>
            <a:r>
              <a:rPr lang="pt-BR" dirty="0"/>
              <a:t>Além dos itens essenciais </a:t>
            </a:r>
            <a:r>
              <a:rPr lang="pt-BR" dirty="0" smtClean="0"/>
              <a:t>, </a:t>
            </a:r>
            <a:r>
              <a:rPr lang="pt-BR" dirty="0"/>
              <a:t>as </a:t>
            </a:r>
            <a:r>
              <a:rPr lang="pt-BR" dirty="0" smtClean="0"/>
              <a:t>seguintes informações </a:t>
            </a:r>
            <a:r>
              <a:rPr lang="pt-BR" dirty="0"/>
              <a:t>deverão constar no contrato:</a:t>
            </a:r>
          </a:p>
          <a:p>
            <a:pPr algn="just"/>
            <a:r>
              <a:rPr lang="pt-BR" sz="2000" b="0" i="0" u="none" strike="noStrike" baseline="0" dirty="0" smtClean="0">
                <a:latin typeface="Times New Roman"/>
              </a:rPr>
              <a:t>• </a:t>
            </a:r>
            <a:r>
              <a:rPr lang="pt-BR" dirty="0"/>
              <a:t>Nome do órgão ou entidade da Administração e </a:t>
            </a:r>
            <a:r>
              <a:rPr lang="pt-BR" dirty="0" smtClean="0"/>
              <a:t>respectivo representante</a:t>
            </a:r>
            <a:r>
              <a:rPr lang="pt-BR" dirty="0"/>
              <a:t>;</a:t>
            </a:r>
          </a:p>
          <a:p>
            <a:pPr algn="just"/>
            <a:r>
              <a:rPr lang="pt-BR" sz="2000" b="0" i="0" u="none" strike="noStrike" baseline="0" dirty="0" smtClean="0">
                <a:latin typeface="Times New Roman"/>
              </a:rPr>
              <a:t>• </a:t>
            </a:r>
            <a:r>
              <a:rPr lang="pt-BR" dirty="0"/>
              <a:t>Nome do particular que executará o objeto do contrato e </a:t>
            </a:r>
            <a:r>
              <a:rPr lang="pt-BR" dirty="0" smtClean="0"/>
              <a:t>respectivo representante</a:t>
            </a:r>
            <a:r>
              <a:rPr lang="pt-BR" dirty="0"/>
              <a:t>;</a:t>
            </a:r>
          </a:p>
          <a:p>
            <a:pPr algn="just"/>
            <a:r>
              <a:rPr lang="pt-BR" sz="2000" b="0" i="0" u="none" strike="noStrike" baseline="0" dirty="0" smtClean="0">
                <a:latin typeface="Times New Roman"/>
              </a:rPr>
              <a:t>• </a:t>
            </a:r>
            <a:r>
              <a:rPr lang="pt-BR" dirty="0"/>
              <a:t>Finalidade ou objetivo do contrato;</a:t>
            </a:r>
          </a:p>
          <a:p>
            <a:pPr algn="just"/>
            <a:r>
              <a:rPr lang="pt-BR" sz="2000" b="0" i="0" u="none" strike="noStrike" baseline="0" dirty="0" smtClean="0">
                <a:latin typeface="Times New Roman"/>
              </a:rPr>
              <a:t>• </a:t>
            </a:r>
            <a:r>
              <a:rPr lang="pt-BR" dirty="0"/>
              <a:t>Ato que autorizou a lavratura do contrato;</a:t>
            </a:r>
          </a:p>
          <a:p>
            <a:pPr algn="just"/>
            <a:r>
              <a:rPr lang="pt-BR" sz="2000" b="0" i="0" u="none" strike="noStrike" baseline="0" dirty="0" smtClean="0">
                <a:latin typeface="Times New Roman"/>
              </a:rPr>
              <a:t>• </a:t>
            </a:r>
            <a:r>
              <a:rPr lang="pt-BR" dirty="0"/>
              <a:t>Numero do processo da licitação, da dispensa ou da</a:t>
            </a:r>
          </a:p>
          <a:p>
            <a:pPr algn="just"/>
            <a:r>
              <a:rPr lang="pt-BR" dirty="0"/>
              <a:t>inexigibilidade;</a:t>
            </a:r>
          </a:p>
          <a:p>
            <a:pPr algn="just"/>
            <a:r>
              <a:rPr lang="pt-BR" sz="2000" b="0" i="0" u="none" strike="noStrike" baseline="0" dirty="0" smtClean="0">
                <a:latin typeface="Times New Roman"/>
              </a:rPr>
              <a:t>• </a:t>
            </a:r>
            <a:r>
              <a:rPr lang="pt-BR" dirty="0"/>
              <a:t>Sujeição dos contratantes às normas da Lei no 8.666/1993;</a:t>
            </a:r>
          </a:p>
          <a:p>
            <a:pPr algn="just"/>
            <a:r>
              <a:rPr lang="pt-BR" sz="2000" b="0" i="0" u="none" strike="noStrike" baseline="0" dirty="0" smtClean="0">
                <a:latin typeface="Times New Roman"/>
              </a:rPr>
              <a:t>• </a:t>
            </a:r>
            <a:r>
              <a:rPr lang="pt-BR" dirty="0"/>
              <a:t>Submissão dos contratantes às clausulas contratuais</a:t>
            </a:r>
            <a:r>
              <a:rPr lang="pt-BR" dirty="0" smtClean="0"/>
              <a:t>.</a:t>
            </a:r>
          </a:p>
          <a:p>
            <a:pPr algn="just"/>
            <a:endParaRPr lang="pt-BR" dirty="0"/>
          </a:p>
          <a:p>
            <a:pPr algn="just"/>
            <a:endParaRPr lang="pt-BR" dirty="0" smtClean="0"/>
          </a:p>
          <a:p>
            <a:pPr algn="just"/>
            <a:r>
              <a:rPr lang="pt-BR" dirty="0" smtClean="0"/>
              <a:t>De acordo com entendimento já consolidado no Tribunal de Contas, os deveres contratuais não estarão em vigor até que tenha ocorrido a publicação do extrato do contrato, sendo os prazos contratuais contados a partir da data da publicação e não da data da assinatura. Ver Acórdão/TCU 400/2010 – Plenário</a:t>
            </a:r>
            <a:r>
              <a:rPr lang="pt-BR" dirty="0" smtClean="0">
                <a:solidFill>
                  <a:schemeClr val="accent6">
                    <a:lumMod val="50000"/>
                  </a:schemeClr>
                </a:solidFill>
              </a:rPr>
              <a:t>.</a:t>
            </a:r>
            <a:endParaRPr lang="pt-BR" dirty="0">
              <a:solidFill>
                <a:schemeClr val="accent6">
                  <a:lumMod val="50000"/>
                </a:schemeClr>
              </a:solidFill>
            </a:endParaRPr>
          </a:p>
        </p:txBody>
      </p:sp>
    </p:spTree>
    <p:extLst>
      <p:ext uri="{BB962C8B-B14F-4D97-AF65-F5344CB8AC3E}">
        <p14:creationId xmlns:p14="http://schemas.microsoft.com/office/powerpoint/2010/main" val="3751920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67544" y="1601303"/>
            <a:ext cx="6282671" cy="216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683568" y="241077"/>
            <a:ext cx="7650823" cy="1015663"/>
          </a:xfrm>
          <a:prstGeom prst="rect">
            <a:avLst/>
          </a:prstGeom>
        </p:spPr>
        <p:txBody>
          <a:bodyPr wrap="square">
            <a:spAutoFit/>
          </a:bodyPr>
          <a:lstStyle/>
          <a:p>
            <a:pPr algn="ctr"/>
            <a:r>
              <a:rPr lang="pt-BR" sz="2400" b="1" dirty="0" smtClean="0">
                <a:solidFill>
                  <a:srgbClr val="0070C0"/>
                </a:solidFill>
              </a:rPr>
              <a:t>EXECUÇÃO DO CONTRATO ADMINISTRATIVO</a:t>
            </a:r>
          </a:p>
          <a:p>
            <a:pPr algn="just"/>
            <a:endParaRPr lang="pt-BR" dirty="0" smtClean="0"/>
          </a:p>
          <a:p>
            <a:pPr algn="just"/>
            <a:r>
              <a:rPr lang="pt-BR" dirty="0" smtClean="0"/>
              <a:t>Artigos </a:t>
            </a:r>
            <a:r>
              <a:rPr lang="pt-BR" dirty="0"/>
              <a:t>65 a 76 da Lei n° 8.666/93.</a:t>
            </a:r>
          </a:p>
        </p:txBody>
      </p:sp>
      <p:pic>
        <p:nvPicPr>
          <p:cNvPr id="4100" name="Picture 4"/>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3568" y="4052108"/>
            <a:ext cx="3176786" cy="28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241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27584" y="335846"/>
            <a:ext cx="7776864" cy="4893647"/>
          </a:xfrm>
          <a:prstGeom prst="rect">
            <a:avLst/>
          </a:prstGeom>
        </p:spPr>
        <p:txBody>
          <a:bodyPr wrap="square">
            <a:spAutoFit/>
          </a:bodyPr>
          <a:lstStyle/>
          <a:p>
            <a:endParaRPr lang="pt-BR" dirty="0" smtClean="0"/>
          </a:p>
          <a:p>
            <a:pPr algn="ctr"/>
            <a:r>
              <a:rPr lang="pt-BR" sz="2400" b="1" dirty="0" smtClean="0">
                <a:solidFill>
                  <a:srgbClr val="0070C0"/>
                </a:solidFill>
              </a:rPr>
              <a:t>Prazo de vigência</a:t>
            </a:r>
            <a:endParaRPr lang="pt-BR" sz="2400" b="1" dirty="0">
              <a:solidFill>
                <a:srgbClr val="0070C0"/>
              </a:solidFill>
            </a:endParaRPr>
          </a:p>
          <a:p>
            <a:endParaRPr lang="pt-BR" dirty="0" smtClean="0"/>
          </a:p>
          <a:p>
            <a:pPr marL="342900" indent="-342900">
              <a:buAutoNum type="alphaLcParenR"/>
            </a:pPr>
            <a:r>
              <a:rPr lang="pt-BR" dirty="0" smtClean="0"/>
              <a:t>projetos cujos produtos estejam contemplados nas metas estabelecidas no Plano Plurianual, os quais poderão ser prorrogados se houver interesse da Administração e desde que isso tenha sido previsto no ato convocatório;</a:t>
            </a:r>
          </a:p>
          <a:p>
            <a:endParaRPr lang="pt-BR" dirty="0" smtClean="0"/>
          </a:p>
          <a:p>
            <a:r>
              <a:rPr lang="pt-BR" dirty="0" smtClean="0"/>
              <a:t>b) prestação de serviços a serem executados de forma contínua, que poderão ter a sua duração prorrogada por iguais e sucessivos períodos, com vistas à obtenção de preços e condições mais vantajosas para a administração, limitada a sessenta meses; (Redação dada pela Lei nº 9.648, de 1998)</a:t>
            </a:r>
          </a:p>
          <a:p>
            <a:endParaRPr lang="pt-BR" dirty="0" smtClean="0"/>
          </a:p>
          <a:p>
            <a:r>
              <a:rPr lang="pt-BR" dirty="0" smtClean="0"/>
              <a:t>c) aluguel de equipamentos e à utilização de programas de informática, podendo a duração estender-se pelo prazo de até 48 (quarenta e oito) meses após o início da vigência do contrato.</a:t>
            </a:r>
            <a:endParaRPr lang="pt-BR" dirty="0"/>
          </a:p>
        </p:txBody>
      </p:sp>
    </p:spTree>
    <p:extLst>
      <p:ext uri="{BB962C8B-B14F-4D97-AF65-F5344CB8AC3E}">
        <p14:creationId xmlns:p14="http://schemas.microsoft.com/office/powerpoint/2010/main" val="3845594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592</TotalTime>
  <Words>1545</Words>
  <Application>Microsoft Office PowerPoint</Application>
  <PresentationFormat>Apresentação na tela (4:3)</PresentationFormat>
  <Paragraphs>116</Paragraphs>
  <Slides>15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15</vt:i4>
      </vt:variant>
    </vt:vector>
  </HeadingPairs>
  <TitlesOfParts>
    <vt:vector size="21" baseType="lpstr">
      <vt:lpstr>Arial</vt:lpstr>
      <vt:lpstr>Calibri,Bold</vt:lpstr>
      <vt:lpstr>Times New Roman</vt:lpstr>
      <vt:lpstr>Trebuchet MS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Manuela Candido</dc:creator>
  <cp:lastModifiedBy>Manuela Cândido</cp:lastModifiedBy>
  <cp:revision>26</cp:revision>
  <dcterms:created xsi:type="dcterms:W3CDTF">2014-11-21T03:20:40Z</dcterms:created>
  <dcterms:modified xsi:type="dcterms:W3CDTF">2015-12-08T16:12:16Z</dcterms:modified>
</cp:coreProperties>
</file>