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98"/>
  </p:notesMasterIdLst>
  <p:handoutMasterIdLst>
    <p:handoutMasterId r:id="rId199"/>
  </p:handoutMasterIdLst>
  <p:sldIdLst>
    <p:sldId id="383" r:id="rId2"/>
    <p:sldId id="382" r:id="rId3"/>
    <p:sldId id="1091" r:id="rId4"/>
    <p:sldId id="1233" r:id="rId5"/>
    <p:sldId id="392" r:id="rId6"/>
    <p:sldId id="1092" r:id="rId7"/>
    <p:sldId id="1093" r:id="rId8"/>
    <p:sldId id="1094" r:id="rId9"/>
    <p:sldId id="1227" r:id="rId10"/>
    <p:sldId id="415" r:id="rId11"/>
    <p:sldId id="446" r:id="rId12"/>
    <p:sldId id="1104" r:id="rId13"/>
    <p:sldId id="1105" r:id="rId14"/>
    <p:sldId id="447" r:id="rId15"/>
    <p:sldId id="416" r:id="rId16"/>
    <p:sldId id="417" r:id="rId17"/>
    <p:sldId id="450" r:id="rId18"/>
    <p:sldId id="451" r:id="rId19"/>
    <p:sldId id="452" r:id="rId20"/>
    <p:sldId id="453" r:id="rId21"/>
    <p:sldId id="454" r:id="rId22"/>
    <p:sldId id="455" r:id="rId23"/>
    <p:sldId id="1228" r:id="rId24"/>
    <p:sldId id="1097" r:id="rId25"/>
    <p:sldId id="1098" r:id="rId26"/>
    <p:sldId id="1099" r:id="rId27"/>
    <p:sldId id="1234" r:id="rId28"/>
    <p:sldId id="1100" r:id="rId29"/>
    <p:sldId id="1101" r:id="rId30"/>
    <p:sldId id="1102" r:id="rId31"/>
    <p:sldId id="1103" r:id="rId32"/>
    <p:sldId id="1151" r:id="rId33"/>
    <p:sldId id="1152" r:id="rId34"/>
    <p:sldId id="1153" r:id="rId35"/>
    <p:sldId id="1155" r:id="rId36"/>
    <p:sldId id="1156" r:id="rId37"/>
    <p:sldId id="1157" r:id="rId38"/>
    <p:sldId id="1158" r:id="rId39"/>
    <p:sldId id="1159" r:id="rId40"/>
    <p:sldId id="1160" r:id="rId41"/>
    <p:sldId id="1161" r:id="rId42"/>
    <p:sldId id="1207" r:id="rId43"/>
    <p:sldId id="1235" r:id="rId44"/>
    <p:sldId id="1223" r:id="rId45"/>
    <p:sldId id="1208" r:id="rId46"/>
    <p:sldId id="1209" r:id="rId47"/>
    <p:sldId id="1210" r:id="rId48"/>
    <p:sldId id="1211" r:id="rId49"/>
    <p:sldId id="1212" r:id="rId50"/>
    <p:sldId id="1213" r:id="rId51"/>
    <p:sldId id="1214" r:id="rId52"/>
    <p:sldId id="1215" r:id="rId53"/>
    <p:sldId id="1216" r:id="rId54"/>
    <p:sldId id="1217" r:id="rId55"/>
    <p:sldId id="1229" r:id="rId56"/>
    <p:sldId id="1218" r:id="rId57"/>
    <p:sldId id="1231" r:id="rId58"/>
    <p:sldId id="1219" r:id="rId59"/>
    <p:sldId id="1232" r:id="rId60"/>
    <p:sldId id="1220" r:id="rId61"/>
    <p:sldId id="1221" r:id="rId62"/>
    <p:sldId id="1222" r:id="rId63"/>
    <p:sldId id="1162" r:id="rId64"/>
    <p:sldId id="1164" r:id="rId65"/>
    <p:sldId id="1165" r:id="rId66"/>
    <p:sldId id="1166" r:id="rId67"/>
    <p:sldId id="1167" r:id="rId68"/>
    <p:sldId id="1168" r:id="rId69"/>
    <p:sldId id="1169" r:id="rId70"/>
    <p:sldId id="1170" r:id="rId71"/>
    <p:sldId id="1171" r:id="rId72"/>
    <p:sldId id="1172" r:id="rId73"/>
    <p:sldId id="1173" r:id="rId74"/>
    <p:sldId id="1174" r:id="rId75"/>
    <p:sldId id="1175" r:id="rId76"/>
    <p:sldId id="1224" r:id="rId77"/>
    <p:sldId id="1225" r:id="rId78"/>
    <p:sldId id="458" r:id="rId79"/>
    <p:sldId id="1179" r:id="rId80"/>
    <p:sldId id="1180" r:id="rId81"/>
    <p:sldId id="1181" r:id="rId82"/>
    <p:sldId id="1182" r:id="rId83"/>
    <p:sldId id="1183" r:id="rId84"/>
    <p:sldId id="1184" r:id="rId85"/>
    <p:sldId id="1185" r:id="rId86"/>
    <p:sldId id="1186" r:id="rId87"/>
    <p:sldId id="1187" r:id="rId88"/>
    <p:sldId id="1188" r:id="rId89"/>
    <p:sldId id="1192" r:id="rId90"/>
    <p:sldId id="1193" r:id="rId91"/>
    <p:sldId id="1194" r:id="rId92"/>
    <p:sldId id="1195" r:id="rId93"/>
    <p:sldId id="1196" r:id="rId94"/>
    <p:sldId id="1197" r:id="rId95"/>
    <p:sldId id="1198" r:id="rId96"/>
    <p:sldId id="1199" r:id="rId97"/>
    <p:sldId id="1189" r:id="rId98"/>
    <p:sldId id="1190" r:id="rId99"/>
    <p:sldId id="1191" r:id="rId100"/>
    <p:sldId id="1200" r:id="rId101"/>
    <p:sldId id="1206" r:id="rId102"/>
    <p:sldId id="1201" r:id="rId103"/>
    <p:sldId id="1226" r:id="rId104"/>
    <p:sldId id="1202" r:id="rId105"/>
    <p:sldId id="1203" r:id="rId106"/>
    <p:sldId id="1204" r:id="rId107"/>
    <p:sldId id="1106" r:id="rId108"/>
    <p:sldId id="1107" r:id="rId109"/>
    <p:sldId id="1139" r:id="rId110"/>
    <p:sldId id="1108" r:id="rId111"/>
    <p:sldId id="1109" r:id="rId112"/>
    <p:sldId id="1110" r:id="rId113"/>
    <p:sldId id="1126" r:id="rId114"/>
    <p:sldId id="1132" r:id="rId115"/>
    <p:sldId id="1133" r:id="rId116"/>
    <p:sldId id="1134" r:id="rId117"/>
    <p:sldId id="1135" r:id="rId118"/>
    <p:sldId id="1136" r:id="rId119"/>
    <p:sldId id="1137" r:id="rId120"/>
    <p:sldId id="1138" r:id="rId121"/>
    <p:sldId id="1111" r:id="rId122"/>
    <p:sldId id="1112" r:id="rId123"/>
    <p:sldId id="1113" r:id="rId124"/>
    <p:sldId id="1114" r:id="rId125"/>
    <p:sldId id="1116" r:id="rId126"/>
    <p:sldId id="1117" r:id="rId127"/>
    <p:sldId id="1118" r:id="rId128"/>
    <p:sldId id="1119" r:id="rId129"/>
    <p:sldId id="502" r:id="rId130"/>
    <p:sldId id="1236" r:id="rId131"/>
    <p:sldId id="1237" r:id="rId132"/>
    <p:sldId id="1238" r:id="rId133"/>
    <p:sldId id="503" r:id="rId134"/>
    <p:sldId id="504" r:id="rId135"/>
    <p:sldId id="507" r:id="rId136"/>
    <p:sldId id="508" r:id="rId137"/>
    <p:sldId id="611" r:id="rId138"/>
    <p:sldId id="613" r:id="rId139"/>
    <p:sldId id="614" r:id="rId140"/>
    <p:sldId id="615" r:id="rId141"/>
    <p:sldId id="616" r:id="rId142"/>
    <p:sldId id="617" r:id="rId143"/>
    <p:sldId id="618" r:id="rId144"/>
    <p:sldId id="619" r:id="rId145"/>
    <p:sldId id="620" r:id="rId146"/>
    <p:sldId id="621" r:id="rId147"/>
    <p:sldId id="622" r:id="rId148"/>
    <p:sldId id="623" r:id="rId149"/>
    <p:sldId id="624" r:id="rId150"/>
    <p:sldId id="625" r:id="rId151"/>
    <p:sldId id="626" r:id="rId152"/>
    <p:sldId id="628" r:id="rId153"/>
    <p:sldId id="631" r:id="rId154"/>
    <p:sldId id="632" r:id="rId155"/>
    <p:sldId id="1084" r:id="rId156"/>
    <p:sldId id="1085" r:id="rId157"/>
    <p:sldId id="1086" r:id="rId158"/>
    <p:sldId id="1087" r:id="rId159"/>
    <p:sldId id="633" r:id="rId160"/>
    <p:sldId id="634" r:id="rId161"/>
    <p:sldId id="1121" r:id="rId162"/>
    <p:sldId id="1123" r:id="rId163"/>
    <p:sldId id="1122" r:id="rId164"/>
    <p:sldId id="870" r:id="rId165"/>
    <p:sldId id="871" r:id="rId166"/>
    <p:sldId id="872" r:id="rId167"/>
    <p:sldId id="873" r:id="rId168"/>
    <p:sldId id="874" r:id="rId169"/>
    <p:sldId id="875" r:id="rId170"/>
    <p:sldId id="876" r:id="rId171"/>
    <p:sldId id="877" r:id="rId172"/>
    <p:sldId id="1140" r:id="rId173"/>
    <p:sldId id="1141" r:id="rId174"/>
    <p:sldId id="1142" r:id="rId175"/>
    <p:sldId id="1143" r:id="rId176"/>
    <p:sldId id="1144" r:id="rId177"/>
    <p:sldId id="1145" r:id="rId178"/>
    <p:sldId id="1146" r:id="rId179"/>
    <p:sldId id="1147" r:id="rId180"/>
    <p:sldId id="1148" r:id="rId181"/>
    <p:sldId id="1149" r:id="rId182"/>
    <p:sldId id="1150" r:id="rId183"/>
    <p:sldId id="937" r:id="rId184"/>
    <p:sldId id="938" r:id="rId185"/>
    <p:sldId id="939" r:id="rId186"/>
    <p:sldId id="940" r:id="rId187"/>
    <p:sldId id="941" r:id="rId188"/>
    <p:sldId id="942" r:id="rId189"/>
    <p:sldId id="943" r:id="rId190"/>
    <p:sldId id="944" r:id="rId191"/>
    <p:sldId id="945" r:id="rId192"/>
    <p:sldId id="946" r:id="rId193"/>
    <p:sldId id="947" r:id="rId194"/>
    <p:sldId id="949" r:id="rId195"/>
    <p:sldId id="950" r:id="rId196"/>
    <p:sldId id="1077" r:id="rId197"/>
  </p:sldIdLst>
  <p:sldSz cx="9144000" cy="6858000" type="screen4x3"/>
  <p:notesSz cx="6784975" cy="9906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7E19A7"/>
    <a:srgbClr val="8E3276"/>
    <a:srgbClr val="A9179F"/>
    <a:srgbClr val="A51B7E"/>
    <a:srgbClr val="C0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édio 4 - Ênfas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63" autoAdjust="0"/>
    <p:restoredTop sz="94638" autoAdjust="0"/>
  </p:normalViewPr>
  <p:slideViewPr>
    <p:cSldViewPr>
      <p:cViewPr varScale="1">
        <p:scale>
          <a:sx n="74" d="100"/>
          <a:sy n="74" d="100"/>
        </p:scale>
        <p:origin x="1074" y="90"/>
      </p:cViewPr>
      <p:guideLst>
        <p:guide orient="horz" pos="2160"/>
        <p:guide pos="2880"/>
      </p:guideLst>
    </p:cSldViewPr>
  </p:slideViewPr>
  <p:outlineViewPr>
    <p:cViewPr>
      <p:scale>
        <a:sx n="33" d="100"/>
        <a:sy n="33" d="100"/>
      </p:scale>
      <p:origin x="0" y="181158"/>
    </p:cViewPr>
  </p:outlineViewPr>
  <p:notesTextViewPr>
    <p:cViewPr>
      <p:scale>
        <a:sx n="1" d="1"/>
        <a:sy n="1" d="1"/>
      </p:scale>
      <p:origin x="0" y="0"/>
    </p:cViewPr>
  </p:notesTextViewPr>
  <p:sorterViewPr>
    <p:cViewPr varScale="1">
      <p:scale>
        <a:sx n="100" d="100"/>
        <a:sy n="100" d="100"/>
      </p:scale>
      <p:origin x="0" y="-44922"/>
    </p:cViewPr>
  </p:sorterViewPr>
  <p:notesViewPr>
    <p:cSldViewPr>
      <p:cViewPr varScale="1">
        <p:scale>
          <a:sx n="62" d="100"/>
          <a:sy n="62" d="100"/>
        </p:scale>
        <p:origin x="3354" y="90"/>
      </p:cViewPr>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handoutMaster" Target="handoutMasters/handoutMaster1.xml"/><Relationship Id="rId203"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presProps" Target="pres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viewProps" Target="view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notesMaster" Target="notesMasters/notesMaster1.xml"/><Relationship Id="rId202" Type="http://schemas.openxmlformats.org/officeDocument/2006/relationships/theme" Target="theme/theme1.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s>
</file>

<file path=ppt/charts/_rels/chart1.xml.rels><?xml version="1.0" encoding="UTF-8" standalone="yes"?>
<Relationships xmlns="http://schemas.openxmlformats.org/package/2006/relationships"><Relationship Id="rId2" Type="http://schemas.openxmlformats.org/officeDocument/2006/relationships/package" Target="../embeddings/Planilha_do_Microsoft_Excel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400"/>
              <a:t>Distribuição de frequência do IGovPessoas na APF (n=305)</a:t>
            </a:r>
          </a:p>
        </c:rich>
      </c:tx>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Pt>
            <c:idx val="0"/>
            <c:invertIfNegative val="0"/>
            <c:bubble3D val="0"/>
            <c:spPr>
              <a:solidFill>
                <a:srgbClr val="CC0000"/>
              </a:solidFill>
            </c:spPr>
          </c:dPt>
          <c:dPt>
            <c:idx val="1"/>
            <c:invertIfNegative val="0"/>
            <c:bubble3D val="0"/>
            <c:spPr>
              <a:solidFill>
                <a:srgbClr val="CC0000"/>
              </a:solidFill>
            </c:spPr>
          </c:dPt>
          <c:dPt>
            <c:idx val="2"/>
            <c:invertIfNegative val="0"/>
            <c:bubble3D val="0"/>
            <c:spPr>
              <a:solidFill>
                <a:srgbClr val="CC0000"/>
              </a:solidFill>
            </c:spPr>
          </c:dPt>
          <c:dPt>
            <c:idx val="3"/>
            <c:invertIfNegative val="0"/>
            <c:bubble3D val="0"/>
            <c:spPr>
              <a:solidFill>
                <a:srgbClr val="CC0000"/>
              </a:solidFill>
            </c:spPr>
          </c:dPt>
          <c:dPt>
            <c:idx val="4"/>
            <c:invertIfNegative val="0"/>
            <c:bubble3D val="0"/>
            <c:spPr>
              <a:solidFill>
                <a:srgbClr val="FFFF00"/>
              </a:solidFill>
            </c:spPr>
          </c:dPt>
          <c:dPt>
            <c:idx val="5"/>
            <c:invertIfNegative val="0"/>
            <c:bubble3D val="0"/>
            <c:spPr>
              <a:solidFill>
                <a:srgbClr val="FFFF00"/>
              </a:solidFill>
            </c:spPr>
          </c:dPt>
          <c:dPt>
            <c:idx val="6"/>
            <c:invertIfNegative val="0"/>
            <c:bubble3D val="0"/>
            <c:spPr>
              <a:solidFill>
                <a:srgbClr val="FFFF00"/>
              </a:solidFill>
            </c:spPr>
          </c:dPt>
          <c:dPt>
            <c:idx val="7"/>
            <c:invertIfNegative val="0"/>
            <c:bubble3D val="0"/>
            <c:spPr>
              <a:solidFill>
                <a:srgbClr val="00B050"/>
              </a:solidFill>
            </c:spPr>
          </c:dPt>
          <c:dPt>
            <c:idx val="8"/>
            <c:invertIfNegative val="0"/>
            <c:bubble3D val="0"/>
            <c:spPr>
              <a:solidFill>
                <a:srgbClr val="00B050"/>
              </a:solidFill>
            </c:spPr>
          </c:dPt>
          <c:dPt>
            <c:idx val="9"/>
            <c:invertIfNegative val="0"/>
            <c:bubble3D val="0"/>
            <c:spPr>
              <a:solidFill>
                <a:srgbClr val="00B050"/>
              </a:solidFill>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Plan1!$A$26:$A$35</c:f>
              <c:strCache>
                <c:ptCount val="10"/>
                <c:pt idx="0">
                  <c:v>0 - 9,9%</c:v>
                </c:pt>
                <c:pt idx="1">
                  <c:v>10 - 19,9%</c:v>
                </c:pt>
                <c:pt idx="2">
                  <c:v>20 - 29,9%</c:v>
                </c:pt>
                <c:pt idx="3">
                  <c:v>30 - 39,9%</c:v>
                </c:pt>
                <c:pt idx="4">
                  <c:v>40 - 49,9%</c:v>
                </c:pt>
                <c:pt idx="5">
                  <c:v>50 - 59,9%</c:v>
                </c:pt>
                <c:pt idx="6">
                  <c:v>60 - 70%</c:v>
                </c:pt>
                <c:pt idx="7">
                  <c:v>70,01 - 80%</c:v>
                </c:pt>
                <c:pt idx="8">
                  <c:v>80,01 - 90%</c:v>
                </c:pt>
                <c:pt idx="9">
                  <c:v>90,01 - 100%</c:v>
                </c:pt>
              </c:strCache>
            </c:strRef>
          </c:cat>
          <c:val>
            <c:numRef>
              <c:f>Plan1!$B$26:$B$35</c:f>
              <c:numCache>
                <c:formatCode>General</c:formatCode>
                <c:ptCount val="10"/>
                <c:pt idx="0">
                  <c:v>1.3</c:v>
                </c:pt>
                <c:pt idx="1">
                  <c:v>8.1999999999999993</c:v>
                </c:pt>
                <c:pt idx="2">
                  <c:v>21.3</c:v>
                </c:pt>
                <c:pt idx="3">
                  <c:v>24.6</c:v>
                </c:pt>
                <c:pt idx="4">
                  <c:v>19.3</c:v>
                </c:pt>
                <c:pt idx="5">
                  <c:v>12.1</c:v>
                </c:pt>
                <c:pt idx="6">
                  <c:v>5.6</c:v>
                </c:pt>
                <c:pt idx="7">
                  <c:v>5.6</c:v>
                </c:pt>
                <c:pt idx="8">
                  <c:v>1</c:v>
                </c:pt>
                <c:pt idx="9">
                  <c:v>1</c:v>
                </c:pt>
              </c:numCache>
            </c:numRef>
          </c:val>
        </c:ser>
        <c:dLbls>
          <c:showLegendKey val="0"/>
          <c:showVal val="1"/>
          <c:showCatName val="0"/>
          <c:showSerName val="0"/>
          <c:showPercent val="0"/>
          <c:showBubbleSize val="0"/>
        </c:dLbls>
        <c:gapWidth val="150"/>
        <c:shape val="box"/>
        <c:axId val="789783792"/>
        <c:axId val="789784336"/>
        <c:axId val="0"/>
      </c:bar3DChart>
      <c:catAx>
        <c:axId val="789783792"/>
        <c:scaling>
          <c:orientation val="minMax"/>
        </c:scaling>
        <c:delete val="0"/>
        <c:axPos val="b"/>
        <c:numFmt formatCode="General" sourceLinked="0"/>
        <c:majorTickMark val="none"/>
        <c:minorTickMark val="none"/>
        <c:tickLblPos val="nextTo"/>
        <c:crossAx val="789784336"/>
        <c:crosses val="autoZero"/>
        <c:auto val="1"/>
        <c:lblAlgn val="ctr"/>
        <c:lblOffset val="100"/>
        <c:noMultiLvlLbl val="0"/>
      </c:catAx>
      <c:valAx>
        <c:axId val="789784336"/>
        <c:scaling>
          <c:orientation val="minMax"/>
        </c:scaling>
        <c:delete val="0"/>
        <c:axPos val="l"/>
        <c:majorGridlines/>
        <c:numFmt formatCode="General" sourceLinked="1"/>
        <c:majorTickMark val="none"/>
        <c:minorTickMark val="none"/>
        <c:tickLblPos val="nextTo"/>
        <c:crossAx val="789783792"/>
        <c:crosses val="autoZero"/>
        <c:crossBetween val="between"/>
      </c:valAx>
    </c:plotArea>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0050" cy="4968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43338" y="0"/>
            <a:ext cx="2940050" cy="496888"/>
          </a:xfrm>
          <a:prstGeom prst="rect">
            <a:avLst/>
          </a:prstGeom>
        </p:spPr>
        <p:txBody>
          <a:bodyPr vert="horz" lIns="91440" tIns="45720" rIns="91440" bIns="45720" rtlCol="0"/>
          <a:lstStyle>
            <a:lvl1pPr algn="r">
              <a:defRPr sz="1200"/>
            </a:lvl1pPr>
          </a:lstStyle>
          <a:p>
            <a:fld id="{F50A946A-4FAD-4EA5-96B5-BE6E474A6BF6}" type="datetimeFigureOut">
              <a:rPr lang="pt-BR" smtClean="0"/>
              <a:pPr/>
              <a:t>04/04/2017</a:t>
            </a:fld>
            <a:endParaRPr lang="pt-BR"/>
          </a:p>
        </p:txBody>
      </p:sp>
      <p:sp>
        <p:nvSpPr>
          <p:cNvPr id="4" name="Espaço Reservado para Rodapé 3"/>
          <p:cNvSpPr>
            <a:spLocks noGrp="1"/>
          </p:cNvSpPr>
          <p:nvPr>
            <p:ph type="ftr" sz="quarter" idx="2"/>
          </p:nvPr>
        </p:nvSpPr>
        <p:spPr>
          <a:xfrm>
            <a:off x="0" y="9409113"/>
            <a:ext cx="2940050" cy="4968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43338" y="9409113"/>
            <a:ext cx="2940050" cy="496887"/>
          </a:xfrm>
          <a:prstGeom prst="rect">
            <a:avLst/>
          </a:prstGeom>
        </p:spPr>
        <p:txBody>
          <a:bodyPr vert="horz" lIns="91440" tIns="45720" rIns="91440" bIns="45720" rtlCol="0" anchor="b"/>
          <a:lstStyle>
            <a:lvl1pPr algn="r">
              <a:defRPr sz="1200"/>
            </a:lvl1pPr>
          </a:lstStyle>
          <a:p>
            <a:fld id="{30693132-6A6D-4552-9168-4AB023FAE778}" type="slidenum">
              <a:rPr lang="pt-BR" smtClean="0"/>
              <a:pPr/>
              <a:t>‹nº›</a:t>
            </a:fld>
            <a:endParaRPr lang="pt-BR"/>
          </a:p>
        </p:txBody>
      </p:sp>
    </p:spTree>
    <p:extLst>
      <p:ext uri="{BB962C8B-B14F-4D97-AF65-F5344CB8AC3E}">
        <p14:creationId xmlns:p14="http://schemas.microsoft.com/office/powerpoint/2010/main" val="2131631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0156" cy="4953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43249" y="0"/>
            <a:ext cx="2940156" cy="495300"/>
          </a:xfrm>
          <a:prstGeom prst="rect">
            <a:avLst/>
          </a:prstGeom>
        </p:spPr>
        <p:txBody>
          <a:bodyPr vert="horz" lIns="91440" tIns="45720" rIns="91440" bIns="45720" rtlCol="0"/>
          <a:lstStyle>
            <a:lvl1pPr algn="r">
              <a:defRPr sz="1200"/>
            </a:lvl1pPr>
          </a:lstStyle>
          <a:p>
            <a:fld id="{F22AC4FE-31E6-4B4E-A4F5-E86A9485066C}" type="datetimeFigureOut">
              <a:rPr lang="pt-BR" smtClean="0"/>
              <a:pPr/>
              <a:t>04/04/2017</a:t>
            </a:fld>
            <a:endParaRPr lang="pt-BR"/>
          </a:p>
        </p:txBody>
      </p:sp>
      <p:sp>
        <p:nvSpPr>
          <p:cNvPr id="4" name="Espaço Reservado para Imagem de Slide 3"/>
          <p:cNvSpPr>
            <a:spLocks noGrp="1" noRot="1" noChangeAspect="1"/>
          </p:cNvSpPr>
          <p:nvPr>
            <p:ph type="sldImg" idx="2"/>
          </p:nvPr>
        </p:nvSpPr>
        <p:spPr>
          <a:xfrm>
            <a:off x="915988" y="742950"/>
            <a:ext cx="4953000" cy="371475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8498" y="4705350"/>
            <a:ext cx="5427980" cy="44577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408981"/>
            <a:ext cx="2940156" cy="4953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43249" y="9408981"/>
            <a:ext cx="2940156" cy="495300"/>
          </a:xfrm>
          <a:prstGeom prst="rect">
            <a:avLst/>
          </a:prstGeom>
        </p:spPr>
        <p:txBody>
          <a:bodyPr vert="horz" lIns="91440" tIns="45720" rIns="91440" bIns="45720" rtlCol="0" anchor="b"/>
          <a:lstStyle>
            <a:lvl1pPr algn="r">
              <a:defRPr sz="1200"/>
            </a:lvl1pPr>
          </a:lstStyle>
          <a:p>
            <a:fld id="{13680767-6798-4963-AF11-DED41AC65CFB}" type="slidenum">
              <a:rPr lang="pt-BR" smtClean="0"/>
              <a:pPr/>
              <a:t>‹nº›</a:t>
            </a:fld>
            <a:endParaRPr lang="pt-BR"/>
          </a:p>
        </p:txBody>
      </p:sp>
    </p:spTree>
    <p:extLst>
      <p:ext uri="{BB962C8B-B14F-4D97-AF65-F5344CB8AC3E}">
        <p14:creationId xmlns:p14="http://schemas.microsoft.com/office/powerpoint/2010/main" val="3520250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51267" name="Espaço Reservado para Anotações 2"/>
          <p:cNvSpPr>
            <a:spLocks noGrp="1"/>
          </p:cNvSpPr>
          <p:nvPr>
            <p:ph type="body" sz="quarter" idx="1"/>
          </p:nvPr>
        </p:nvSpPr>
        <p:spPr>
          <a:noFill/>
          <a:ln/>
        </p:spPr>
        <p:txBody>
          <a:bodyPr/>
          <a:lstStyle/>
          <a:p>
            <a:r>
              <a:rPr lang="pt-BR" dirty="0"/>
              <a:t> </a:t>
            </a:r>
          </a:p>
        </p:txBody>
      </p:sp>
    </p:spTree>
    <p:extLst>
      <p:ext uri="{BB962C8B-B14F-4D97-AF65-F5344CB8AC3E}">
        <p14:creationId xmlns:p14="http://schemas.microsoft.com/office/powerpoint/2010/main" val="1709647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135171"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2602956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135171"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3523480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135171"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1832402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73795"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623267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73795"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17518511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73795"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26446978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132099"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3953296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p>
            <a:fld id="{5802640A-9DE5-4420-B9C3-7635B7BB0557}" type="slidenum">
              <a:rPr lang="pt-BR" smtClean="0"/>
              <a:pPr/>
              <a:t>102</a:t>
            </a:fld>
            <a:endParaRPr lang="pt-BR" dirty="0"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w="9525"/>
        </p:spPr>
        <p:txBody>
          <a:bodyPr/>
          <a:lstStyle/>
          <a:p>
            <a:endParaRPr lang="pt-BR" dirty="0" smtClean="0"/>
          </a:p>
        </p:txBody>
      </p:sp>
      <p:sp>
        <p:nvSpPr>
          <p:cNvPr id="273413" name="Espaço Reservado para Rodapé 4"/>
          <p:cNvSpPr>
            <a:spLocks noGrp="1"/>
          </p:cNvSpPr>
          <p:nvPr>
            <p:ph type="ftr" sz="quarter" idx="4"/>
          </p:nvPr>
        </p:nvSpPr>
        <p:spPr>
          <a:noFill/>
        </p:spPr>
        <p:txBody>
          <a:bodyPr/>
          <a:lstStyle/>
          <a:p>
            <a:r>
              <a:rPr lang="pt-BR" smtClean="0"/>
              <a:t>Segurança Jurídica e Governança na Contratação de Obras Públicas</a:t>
            </a:r>
            <a:endParaRPr lang="pt-BR" dirty="0" smtClean="0"/>
          </a:p>
        </p:txBody>
      </p:sp>
    </p:spTree>
    <p:extLst>
      <p:ext uri="{BB962C8B-B14F-4D97-AF65-F5344CB8AC3E}">
        <p14:creationId xmlns:p14="http://schemas.microsoft.com/office/powerpoint/2010/main" val="1555532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p>
            <a:fld id="{5802640A-9DE5-4420-B9C3-7635B7BB0557}" type="slidenum">
              <a:rPr lang="pt-BR" smtClean="0"/>
              <a:pPr/>
              <a:t>104</a:t>
            </a:fld>
            <a:endParaRPr lang="pt-BR" dirty="0"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w="9525"/>
        </p:spPr>
        <p:txBody>
          <a:bodyPr/>
          <a:lstStyle/>
          <a:p>
            <a:endParaRPr lang="pt-BR" dirty="0" smtClean="0"/>
          </a:p>
        </p:txBody>
      </p:sp>
      <p:sp>
        <p:nvSpPr>
          <p:cNvPr id="273413" name="Espaço Reservado para Rodapé 4"/>
          <p:cNvSpPr>
            <a:spLocks noGrp="1"/>
          </p:cNvSpPr>
          <p:nvPr>
            <p:ph type="ftr" sz="quarter" idx="4"/>
          </p:nvPr>
        </p:nvSpPr>
        <p:spPr>
          <a:noFill/>
        </p:spPr>
        <p:txBody>
          <a:bodyPr/>
          <a:lstStyle/>
          <a:p>
            <a:r>
              <a:rPr lang="pt-BR" smtClean="0"/>
              <a:t>Segurança Jurídica e Governança na Contratação de Obras Públicas</a:t>
            </a:r>
            <a:endParaRPr lang="pt-BR" dirty="0" smtClean="0"/>
          </a:p>
        </p:txBody>
      </p:sp>
    </p:spTree>
    <p:extLst>
      <p:ext uri="{BB962C8B-B14F-4D97-AF65-F5344CB8AC3E}">
        <p14:creationId xmlns:p14="http://schemas.microsoft.com/office/powerpoint/2010/main" val="1682539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p>
            <a:fld id="{5802640A-9DE5-4420-B9C3-7635B7BB0557}" type="slidenum">
              <a:rPr lang="pt-BR" smtClean="0"/>
              <a:pPr/>
              <a:t>105</a:t>
            </a:fld>
            <a:endParaRPr lang="pt-BR" dirty="0"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w="9525"/>
        </p:spPr>
        <p:txBody>
          <a:bodyPr/>
          <a:lstStyle/>
          <a:p>
            <a:endParaRPr lang="pt-BR" dirty="0" smtClean="0"/>
          </a:p>
        </p:txBody>
      </p:sp>
      <p:sp>
        <p:nvSpPr>
          <p:cNvPr id="273413" name="Espaço Reservado para Rodapé 4"/>
          <p:cNvSpPr>
            <a:spLocks noGrp="1"/>
          </p:cNvSpPr>
          <p:nvPr>
            <p:ph type="ftr" sz="quarter" idx="4"/>
          </p:nvPr>
        </p:nvSpPr>
        <p:spPr>
          <a:noFill/>
        </p:spPr>
        <p:txBody>
          <a:bodyPr/>
          <a:lstStyle/>
          <a:p>
            <a:r>
              <a:rPr lang="pt-BR" smtClean="0"/>
              <a:t>Segurança Jurídica e Governança na Contratação de Obras Públicas</a:t>
            </a:r>
            <a:endParaRPr lang="pt-BR" dirty="0" smtClean="0"/>
          </a:p>
        </p:txBody>
      </p:sp>
    </p:spTree>
    <p:extLst>
      <p:ext uri="{BB962C8B-B14F-4D97-AF65-F5344CB8AC3E}">
        <p14:creationId xmlns:p14="http://schemas.microsoft.com/office/powerpoint/2010/main" val="2321299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51267" name="Espaço Reservado para Anotações 2"/>
          <p:cNvSpPr>
            <a:spLocks noGrp="1"/>
          </p:cNvSpPr>
          <p:nvPr>
            <p:ph type="body" sz="quarter" idx="1"/>
          </p:nvPr>
        </p:nvSpPr>
        <p:spPr>
          <a:noFill/>
          <a:ln/>
        </p:spPr>
        <p:txBody>
          <a:bodyPr/>
          <a:lstStyle/>
          <a:p>
            <a:r>
              <a:rPr lang="pt-BR" dirty="0"/>
              <a:t> </a:t>
            </a:r>
          </a:p>
        </p:txBody>
      </p:sp>
    </p:spTree>
    <p:extLst>
      <p:ext uri="{BB962C8B-B14F-4D97-AF65-F5344CB8AC3E}">
        <p14:creationId xmlns:p14="http://schemas.microsoft.com/office/powerpoint/2010/main" val="35509961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p>
            <a:fld id="{5802640A-9DE5-4420-B9C3-7635B7BB0557}" type="slidenum">
              <a:rPr lang="pt-BR" smtClean="0"/>
              <a:pPr/>
              <a:t>106</a:t>
            </a:fld>
            <a:endParaRPr lang="pt-BR" dirty="0"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w="9525"/>
        </p:spPr>
        <p:txBody>
          <a:bodyPr/>
          <a:lstStyle/>
          <a:p>
            <a:endParaRPr lang="pt-BR" dirty="0" smtClean="0"/>
          </a:p>
        </p:txBody>
      </p:sp>
      <p:sp>
        <p:nvSpPr>
          <p:cNvPr id="273413" name="Espaço Reservado para Rodapé 4"/>
          <p:cNvSpPr>
            <a:spLocks noGrp="1"/>
          </p:cNvSpPr>
          <p:nvPr>
            <p:ph type="ftr" sz="quarter" idx="4"/>
          </p:nvPr>
        </p:nvSpPr>
        <p:spPr>
          <a:noFill/>
        </p:spPr>
        <p:txBody>
          <a:bodyPr/>
          <a:lstStyle/>
          <a:p>
            <a:r>
              <a:rPr lang="pt-BR" smtClean="0"/>
              <a:t>Segurança Jurídica e Governança na Contratação de Obras Públicas</a:t>
            </a:r>
            <a:endParaRPr lang="pt-BR" dirty="0" smtClean="0"/>
          </a:p>
        </p:txBody>
      </p:sp>
    </p:spTree>
    <p:extLst>
      <p:ext uri="{BB962C8B-B14F-4D97-AF65-F5344CB8AC3E}">
        <p14:creationId xmlns:p14="http://schemas.microsoft.com/office/powerpoint/2010/main" val="11083052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6361750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8303834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8170050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985829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9976665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164192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119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4931941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120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9751437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564513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51267" name="Espaço Reservado para Anotações 2"/>
          <p:cNvSpPr>
            <a:spLocks noGrp="1"/>
          </p:cNvSpPr>
          <p:nvPr>
            <p:ph type="body" sz="quarter" idx="1"/>
          </p:nvPr>
        </p:nvSpPr>
        <p:spPr>
          <a:noFill/>
          <a:ln/>
        </p:spPr>
        <p:txBody>
          <a:bodyPr/>
          <a:lstStyle/>
          <a:p>
            <a:r>
              <a:rPr lang="pt-BR" dirty="0"/>
              <a:t> </a:t>
            </a:r>
          </a:p>
        </p:txBody>
      </p:sp>
    </p:spTree>
    <p:extLst>
      <p:ext uri="{BB962C8B-B14F-4D97-AF65-F5344CB8AC3E}">
        <p14:creationId xmlns:p14="http://schemas.microsoft.com/office/powerpoint/2010/main" val="9091114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2420760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0517076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5892174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9464491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7147109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179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2543052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6993746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181</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5658506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182</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7281028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163089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51267"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24655989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3405912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40756234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186</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7143682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187</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8771928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188</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8577842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189</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87318958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190</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9020837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191</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8882669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192</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169588280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193</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2185364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73795"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178310313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194</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5772506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1C9BB97-18A1-4E03-B617-3A786F3C9E92}" type="slidenum">
              <a:rPr lang="pt-BR" smtClean="0"/>
              <a:pPr/>
              <a:t>195</a:t>
            </a:fld>
            <a:endParaRPr lang="pt-BR" dirty="0" smtClean="0"/>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w="9525"/>
        </p:spPr>
        <p:txBody>
          <a:bodyPr/>
          <a:lstStyle/>
          <a:p>
            <a:endParaRPr lang="pt-BR" dirty="0" smtClean="0"/>
          </a:p>
        </p:txBody>
      </p:sp>
    </p:spTree>
    <p:extLst>
      <p:ext uri="{BB962C8B-B14F-4D97-AF65-F5344CB8AC3E}">
        <p14:creationId xmlns:p14="http://schemas.microsoft.com/office/powerpoint/2010/main" val="390969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73795"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874147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673795"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3123124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135171"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2759052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noResize="1"/>
          </p:cNvSpPr>
          <p:nvPr>
            <p:ph type="sldImg"/>
          </p:nvPr>
        </p:nvSpPr>
        <p:spPr>
          <a:xfrm>
            <a:off x="838200" y="757238"/>
            <a:ext cx="4978400" cy="3735387"/>
          </a:xfrm>
          <a:solidFill>
            <a:schemeClr val="accent1"/>
          </a:solidFill>
          <a:ln w="25400">
            <a:solidFill>
              <a:schemeClr val="accent1">
                <a:shade val="50000"/>
              </a:schemeClr>
            </a:solidFill>
          </a:ln>
        </p:spPr>
      </p:sp>
      <p:sp>
        <p:nvSpPr>
          <p:cNvPr id="135171" name="Espaço Reservado para Anotações 2"/>
          <p:cNvSpPr>
            <a:spLocks noGrp="1"/>
          </p:cNvSpPr>
          <p:nvPr>
            <p:ph type="body" sz="quarter" idx="1"/>
          </p:nvPr>
        </p:nvSpPr>
        <p:spPr>
          <a:noFill/>
          <a:ln/>
        </p:spPr>
        <p:txBody>
          <a:bodyPr/>
          <a:lstStyle/>
          <a:p>
            <a:endParaRPr lang="pt-BR" dirty="0"/>
          </a:p>
        </p:txBody>
      </p:sp>
    </p:spTree>
    <p:extLst>
      <p:ext uri="{BB962C8B-B14F-4D97-AF65-F5344CB8AC3E}">
        <p14:creationId xmlns:p14="http://schemas.microsoft.com/office/powerpoint/2010/main" val="2696909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3084" name="Freeform 12"/>
          <p:cNvSpPr>
            <a:spLocks/>
          </p:cNvSpPr>
          <p:nvPr/>
        </p:nvSpPr>
        <p:spPr bwMode="auto">
          <a:xfrm>
            <a:off x="-28575" y="6046788"/>
            <a:ext cx="8693150" cy="846137"/>
          </a:xfrm>
          <a:custGeom>
            <a:avLst/>
            <a:gdLst>
              <a:gd name="T0" fmla="*/ 5079 w 5476"/>
              <a:gd name="T1" fmla="*/ 533 h 533"/>
              <a:gd name="T2" fmla="*/ 0 w 5476"/>
              <a:gd name="T3" fmla="*/ 533 h 533"/>
              <a:gd name="T4" fmla="*/ 0 w 5476"/>
              <a:gd name="T5" fmla="*/ 0 h 533"/>
              <a:gd name="T6" fmla="*/ 5476 w 5476"/>
              <a:gd name="T7" fmla="*/ 0 h 533"/>
              <a:gd name="T8" fmla="*/ 5456 w 5476"/>
              <a:gd name="T9" fmla="*/ 46 h 533"/>
              <a:gd name="T10" fmla="*/ 5435 w 5476"/>
              <a:gd name="T11" fmla="*/ 93 h 533"/>
              <a:gd name="T12" fmla="*/ 5415 w 5476"/>
              <a:gd name="T13" fmla="*/ 136 h 533"/>
              <a:gd name="T14" fmla="*/ 5395 w 5476"/>
              <a:gd name="T15" fmla="*/ 180 h 533"/>
              <a:gd name="T16" fmla="*/ 5372 w 5476"/>
              <a:gd name="T17" fmla="*/ 221 h 533"/>
              <a:gd name="T18" fmla="*/ 5350 w 5476"/>
              <a:gd name="T19" fmla="*/ 261 h 533"/>
              <a:gd name="T20" fmla="*/ 5328 w 5476"/>
              <a:gd name="T21" fmla="*/ 298 h 533"/>
              <a:gd name="T22" fmla="*/ 5304 w 5476"/>
              <a:gd name="T23" fmla="*/ 334 h 533"/>
              <a:gd name="T24" fmla="*/ 5279 w 5476"/>
              <a:gd name="T25" fmla="*/ 369 h 533"/>
              <a:gd name="T26" fmla="*/ 5253 w 5476"/>
              <a:gd name="T27" fmla="*/ 399 h 533"/>
              <a:gd name="T28" fmla="*/ 5229 w 5476"/>
              <a:gd name="T29" fmla="*/ 429 h 533"/>
              <a:gd name="T30" fmla="*/ 5202 w 5476"/>
              <a:gd name="T31" fmla="*/ 456 h 533"/>
              <a:gd name="T32" fmla="*/ 5174 w 5476"/>
              <a:gd name="T33" fmla="*/ 478 h 533"/>
              <a:gd name="T34" fmla="*/ 5145 w 5476"/>
              <a:gd name="T35" fmla="*/ 498 h 533"/>
              <a:gd name="T36" fmla="*/ 5117 w 5476"/>
              <a:gd name="T37" fmla="*/ 517 h 533"/>
              <a:gd name="T38" fmla="*/ 5089 w 5476"/>
              <a:gd name="T39" fmla="*/ 531 h 533"/>
              <a:gd name="T40" fmla="*/ 5085 w 5476"/>
              <a:gd name="T41" fmla="*/ 533 h 533"/>
              <a:gd name="T42" fmla="*/ 5079 w 5476"/>
              <a:gd name="T43" fmla="*/ 53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76" h="533">
                <a:moveTo>
                  <a:pt x="5079" y="533"/>
                </a:moveTo>
                <a:lnTo>
                  <a:pt x="0" y="533"/>
                </a:lnTo>
                <a:lnTo>
                  <a:pt x="0" y="0"/>
                </a:lnTo>
                <a:lnTo>
                  <a:pt x="5476" y="0"/>
                </a:lnTo>
                <a:lnTo>
                  <a:pt x="5456" y="46"/>
                </a:lnTo>
                <a:lnTo>
                  <a:pt x="5435" y="93"/>
                </a:lnTo>
                <a:lnTo>
                  <a:pt x="5415" y="136"/>
                </a:lnTo>
                <a:lnTo>
                  <a:pt x="5395" y="180"/>
                </a:lnTo>
                <a:lnTo>
                  <a:pt x="5372" y="221"/>
                </a:lnTo>
                <a:lnTo>
                  <a:pt x="5350" y="261"/>
                </a:lnTo>
                <a:lnTo>
                  <a:pt x="5328" y="298"/>
                </a:lnTo>
                <a:lnTo>
                  <a:pt x="5304" y="334"/>
                </a:lnTo>
                <a:lnTo>
                  <a:pt x="5279" y="369"/>
                </a:lnTo>
                <a:lnTo>
                  <a:pt x="5253" y="399"/>
                </a:lnTo>
                <a:lnTo>
                  <a:pt x="5229" y="429"/>
                </a:lnTo>
                <a:lnTo>
                  <a:pt x="5202" y="456"/>
                </a:lnTo>
                <a:lnTo>
                  <a:pt x="5174" y="478"/>
                </a:lnTo>
                <a:lnTo>
                  <a:pt x="5145" y="498"/>
                </a:lnTo>
                <a:lnTo>
                  <a:pt x="5117" y="517"/>
                </a:lnTo>
                <a:lnTo>
                  <a:pt x="5089" y="531"/>
                </a:lnTo>
                <a:lnTo>
                  <a:pt x="5085" y="533"/>
                </a:lnTo>
                <a:lnTo>
                  <a:pt x="5079" y="533"/>
                </a:lnTo>
                <a:close/>
              </a:path>
            </a:pathLst>
          </a:custGeom>
          <a:solidFill>
            <a:srgbClr val="1141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3087" name="Freeform 15"/>
          <p:cNvSpPr>
            <a:spLocks/>
          </p:cNvSpPr>
          <p:nvPr/>
        </p:nvSpPr>
        <p:spPr bwMode="auto">
          <a:xfrm>
            <a:off x="8078788" y="4267200"/>
            <a:ext cx="1077912" cy="2625725"/>
          </a:xfrm>
          <a:custGeom>
            <a:avLst/>
            <a:gdLst>
              <a:gd name="T0" fmla="*/ 679 w 679"/>
              <a:gd name="T1" fmla="*/ 0 h 1654"/>
              <a:gd name="T2" fmla="*/ 677 w 679"/>
              <a:gd name="T3" fmla="*/ 16 h 1654"/>
              <a:gd name="T4" fmla="*/ 671 w 679"/>
              <a:gd name="T5" fmla="*/ 63 h 1654"/>
              <a:gd name="T6" fmla="*/ 657 w 679"/>
              <a:gd name="T7" fmla="*/ 136 h 1654"/>
              <a:gd name="T8" fmla="*/ 638 w 679"/>
              <a:gd name="T9" fmla="*/ 231 h 1654"/>
              <a:gd name="T10" fmla="*/ 616 w 679"/>
              <a:gd name="T11" fmla="*/ 344 h 1654"/>
              <a:gd name="T12" fmla="*/ 588 w 679"/>
              <a:gd name="T13" fmla="*/ 472 h 1654"/>
              <a:gd name="T14" fmla="*/ 553 w 679"/>
              <a:gd name="T15" fmla="*/ 612 h 1654"/>
              <a:gd name="T16" fmla="*/ 515 w 679"/>
              <a:gd name="T17" fmla="*/ 756 h 1654"/>
              <a:gd name="T18" fmla="*/ 494 w 679"/>
              <a:gd name="T19" fmla="*/ 829 h 1654"/>
              <a:gd name="T20" fmla="*/ 470 w 679"/>
              <a:gd name="T21" fmla="*/ 902 h 1654"/>
              <a:gd name="T22" fmla="*/ 446 w 679"/>
              <a:gd name="T23" fmla="*/ 975 h 1654"/>
              <a:gd name="T24" fmla="*/ 419 w 679"/>
              <a:gd name="T25" fmla="*/ 1048 h 1654"/>
              <a:gd name="T26" fmla="*/ 393 w 679"/>
              <a:gd name="T27" fmla="*/ 1119 h 1654"/>
              <a:gd name="T28" fmla="*/ 365 w 679"/>
              <a:gd name="T29" fmla="*/ 1188 h 1654"/>
              <a:gd name="T30" fmla="*/ 334 w 679"/>
              <a:gd name="T31" fmla="*/ 1253 h 1654"/>
              <a:gd name="T32" fmla="*/ 304 w 679"/>
              <a:gd name="T33" fmla="*/ 1315 h 1654"/>
              <a:gd name="T34" fmla="*/ 270 w 679"/>
              <a:gd name="T35" fmla="*/ 1376 h 1654"/>
              <a:gd name="T36" fmla="*/ 237 w 679"/>
              <a:gd name="T37" fmla="*/ 1431 h 1654"/>
              <a:gd name="T38" fmla="*/ 201 w 679"/>
              <a:gd name="T39" fmla="*/ 1484 h 1654"/>
              <a:gd name="T40" fmla="*/ 164 w 679"/>
              <a:gd name="T41" fmla="*/ 1530 h 1654"/>
              <a:gd name="T42" fmla="*/ 126 w 679"/>
              <a:gd name="T43" fmla="*/ 1571 h 1654"/>
              <a:gd name="T44" fmla="*/ 85 w 679"/>
              <a:gd name="T45" fmla="*/ 1605 h 1654"/>
              <a:gd name="T46" fmla="*/ 43 w 679"/>
              <a:gd name="T47" fmla="*/ 1634 h 1654"/>
              <a:gd name="T48" fmla="*/ 0 w 679"/>
              <a:gd name="T49" fmla="*/ 1654 h 1654"/>
              <a:gd name="T50" fmla="*/ 679 w 679"/>
              <a:gd name="T51" fmla="*/ 1654 h 1654"/>
              <a:gd name="T52" fmla="*/ 679 w 679"/>
              <a:gd name="T53" fmla="*/ 0 h 16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79" h="1654">
                <a:moveTo>
                  <a:pt x="679" y="0"/>
                </a:moveTo>
                <a:lnTo>
                  <a:pt x="677" y="16"/>
                </a:lnTo>
                <a:lnTo>
                  <a:pt x="671" y="63"/>
                </a:lnTo>
                <a:lnTo>
                  <a:pt x="657" y="136"/>
                </a:lnTo>
                <a:lnTo>
                  <a:pt x="638" y="231"/>
                </a:lnTo>
                <a:lnTo>
                  <a:pt x="616" y="344"/>
                </a:lnTo>
                <a:lnTo>
                  <a:pt x="588" y="472"/>
                </a:lnTo>
                <a:lnTo>
                  <a:pt x="553" y="612"/>
                </a:lnTo>
                <a:lnTo>
                  <a:pt x="515" y="756"/>
                </a:lnTo>
                <a:lnTo>
                  <a:pt x="494" y="829"/>
                </a:lnTo>
                <a:lnTo>
                  <a:pt x="470" y="902"/>
                </a:lnTo>
                <a:lnTo>
                  <a:pt x="446" y="975"/>
                </a:lnTo>
                <a:lnTo>
                  <a:pt x="419" y="1048"/>
                </a:lnTo>
                <a:lnTo>
                  <a:pt x="393" y="1119"/>
                </a:lnTo>
                <a:lnTo>
                  <a:pt x="365" y="1188"/>
                </a:lnTo>
                <a:lnTo>
                  <a:pt x="334" y="1253"/>
                </a:lnTo>
                <a:lnTo>
                  <a:pt x="304" y="1315"/>
                </a:lnTo>
                <a:lnTo>
                  <a:pt x="270" y="1376"/>
                </a:lnTo>
                <a:lnTo>
                  <a:pt x="237" y="1431"/>
                </a:lnTo>
                <a:lnTo>
                  <a:pt x="201" y="1484"/>
                </a:lnTo>
                <a:lnTo>
                  <a:pt x="164" y="1530"/>
                </a:lnTo>
                <a:lnTo>
                  <a:pt x="126" y="1571"/>
                </a:lnTo>
                <a:lnTo>
                  <a:pt x="85" y="1605"/>
                </a:lnTo>
                <a:lnTo>
                  <a:pt x="43" y="1634"/>
                </a:lnTo>
                <a:lnTo>
                  <a:pt x="0" y="1654"/>
                </a:lnTo>
                <a:lnTo>
                  <a:pt x="679" y="1654"/>
                </a:lnTo>
                <a:lnTo>
                  <a:pt x="679" y="0"/>
                </a:lnTo>
                <a:close/>
              </a:path>
            </a:pathLst>
          </a:custGeom>
          <a:solidFill>
            <a:srgbClr val="F4C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3088" name="Freeform 16"/>
          <p:cNvSpPr>
            <a:spLocks/>
          </p:cNvSpPr>
          <p:nvPr/>
        </p:nvSpPr>
        <p:spPr bwMode="auto">
          <a:xfrm>
            <a:off x="8432800" y="4260850"/>
            <a:ext cx="723900" cy="2632075"/>
          </a:xfrm>
          <a:custGeom>
            <a:avLst/>
            <a:gdLst>
              <a:gd name="T0" fmla="*/ 456 w 456"/>
              <a:gd name="T1" fmla="*/ 0 h 1658"/>
              <a:gd name="T2" fmla="*/ 456 w 456"/>
              <a:gd name="T3" fmla="*/ 18 h 1658"/>
              <a:gd name="T4" fmla="*/ 452 w 456"/>
              <a:gd name="T5" fmla="*/ 67 h 1658"/>
              <a:gd name="T6" fmla="*/ 446 w 456"/>
              <a:gd name="T7" fmla="*/ 144 h 1658"/>
              <a:gd name="T8" fmla="*/ 438 w 456"/>
              <a:gd name="T9" fmla="*/ 243 h 1658"/>
              <a:gd name="T10" fmla="*/ 425 w 456"/>
              <a:gd name="T11" fmla="*/ 361 h 1658"/>
              <a:gd name="T12" fmla="*/ 409 w 456"/>
              <a:gd name="T13" fmla="*/ 494 h 1658"/>
              <a:gd name="T14" fmla="*/ 389 w 456"/>
              <a:gd name="T15" fmla="*/ 638 h 1658"/>
              <a:gd name="T16" fmla="*/ 367 w 456"/>
              <a:gd name="T17" fmla="*/ 786 h 1658"/>
              <a:gd name="T18" fmla="*/ 353 w 456"/>
              <a:gd name="T19" fmla="*/ 861 h 1658"/>
              <a:gd name="T20" fmla="*/ 338 w 456"/>
              <a:gd name="T21" fmla="*/ 936 h 1658"/>
              <a:gd name="T22" fmla="*/ 322 w 456"/>
              <a:gd name="T23" fmla="*/ 1009 h 1658"/>
              <a:gd name="T24" fmla="*/ 306 w 456"/>
              <a:gd name="T25" fmla="*/ 1082 h 1658"/>
              <a:gd name="T26" fmla="*/ 288 w 456"/>
              <a:gd name="T27" fmla="*/ 1155 h 1658"/>
              <a:gd name="T28" fmla="*/ 267 w 456"/>
              <a:gd name="T29" fmla="*/ 1222 h 1658"/>
              <a:gd name="T30" fmla="*/ 247 w 456"/>
              <a:gd name="T31" fmla="*/ 1289 h 1658"/>
              <a:gd name="T32" fmla="*/ 227 w 456"/>
              <a:gd name="T33" fmla="*/ 1352 h 1658"/>
              <a:gd name="T34" fmla="*/ 203 w 456"/>
              <a:gd name="T35" fmla="*/ 1409 h 1658"/>
              <a:gd name="T36" fmla="*/ 178 w 456"/>
              <a:gd name="T37" fmla="*/ 1463 h 1658"/>
              <a:gd name="T38" fmla="*/ 152 w 456"/>
              <a:gd name="T39" fmla="*/ 1512 h 1658"/>
              <a:gd name="T40" fmla="*/ 126 w 456"/>
              <a:gd name="T41" fmla="*/ 1554 h 1658"/>
              <a:gd name="T42" fmla="*/ 95 w 456"/>
              <a:gd name="T43" fmla="*/ 1591 h 1658"/>
              <a:gd name="T44" fmla="*/ 65 w 456"/>
              <a:gd name="T45" fmla="*/ 1621 h 1658"/>
              <a:gd name="T46" fmla="*/ 34 w 456"/>
              <a:gd name="T47" fmla="*/ 1644 h 1658"/>
              <a:gd name="T48" fmla="*/ 0 w 456"/>
              <a:gd name="T49" fmla="*/ 1658 h 1658"/>
              <a:gd name="T50" fmla="*/ 47 w 456"/>
              <a:gd name="T51" fmla="*/ 1658 h 1658"/>
              <a:gd name="T52" fmla="*/ 111 w 456"/>
              <a:gd name="T53" fmla="*/ 1658 h 1658"/>
              <a:gd name="T54" fmla="*/ 186 w 456"/>
              <a:gd name="T55" fmla="*/ 1658 h 1658"/>
              <a:gd name="T56" fmla="*/ 263 w 456"/>
              <a:gd name="T57" fmla="*/ 1658 h 1658"/>
              <a:gd name="T58" fmla="*/ 336 w 456"/>
              <a:gd name="T59" fmla="*/ 1658 h 1658"/>
              <a:gd name="T60" fmla="*/ 399 w 456"/>
              <a:gd name="T61" fmla="*/ 1658 h 1658"/>
              <a:gd name="T62" fmla="*/ 442 w 456"/>
              <a:gd name="T63" fmla="*/ 1658 h 1658"/>
              <a:gd name="T64" fmla="*/ 456 w 456"/>
              <a:gd name="T65" fmla="*/ 1658 h 1658"/>
              <a:gd name="T66" fmla="*/ 456 w 456"/>
              <a:gd name="T67" fmla="*/ 0 h 1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56" h="1658">
                <a:moveTo>
                  <a:pt x="456" y="0"/>
                </a:moveTo>
                <a:lnTo>
                  <a:pt x="456" y="18"/>
                </a:lnTo>
                <a:lnTo>
                  <a:pt x="452" y="67"/>
                </a:lnTo>
                <a:lnTo>
                  <a:pt x="446" y="144"/>
                </a:lnTo>
                <a:lnTo>
                  <a:pt x="438" y="243"/>
                </a:lnTo>
                <a:lnTo>
                  <a:pt x="425" y="361"/>
                </a:lnTo>
                <a:lnTo>
                  <a:pt x="409" y="494"/>
                </a:lnTo>
                <a:lnTo>
                  <a:pt x="389" y="638"/>
                </a:lnTo>
                <a:lnTo>
                  <a:pt x="367" y="786"/>
                </a:lnTo>
                <a:lnTo>
                  <a:pt x="353" y="861"/>
                </a:lnTo>
                <a:lnTo>
                  <a:pt x="338" y="936"/>
                </a:lnTo>
                <a:lnTo>
                  <a:pt x="322" y="1009"/>
                </a:lnTo>
                <a:lnTo>
                  <a:pt x="306" y="1082"/>
                </a:lnTo>
                <a:lnTo>
                  <a:pt x="288" y="1155"/>
                </a:lnTo>
                <a:lnTo>
                  <a:pt x="267" y="1222"/>
                </a:lnTo>
                <a:lnTo>
                  <a:pt x="247" y="1289"/>
                </a:lnTo>
                <a:lnTo>
                  <a:pt x="227" y="1352"/>
                </a:lnTo>
                <a:lnTo>
                  <a:pt x="203" y="1409"/>
                </a:lnTo>
                <a:lnTo>
                  <a:pt x="178" y="1463"/>
                </a:lnTo>
                <a:lnTo>
                  <a:pt x="152" y="1512"/>
                </a:lnTo>
                <a:lnTo>
                  <a:pt x="126" y="1554"/>
                </a:lnTo>
                <a:lnTo>
                  <a:pt x="95" y="1591"/>
                </a:lnTo>
                <a:lnTo>
                  <a:pt x="65" y="1621"/>
                </a:lnTo>
                <a:lnTo>
                  <a:pt x="34" y="1644"/>
                </a:lnTo>
                <a:lnTo>
                  <a:pt x="0" y="1658"/>
                </a:lnTo>
                <a:lnTo>
                  <a:pt x="47" y="1658"/>
                </a:lnTo>
                <a:lnTo>
                  <a:pt x="111" y="1658"/>
                </a:lnTo>
                <a:lnTo>
                  <a:pt x="186" y="1658"/>
                </a:lnTo>
                <a:lnTo>
                  <a:pt x="263" y="1658"/>
                </a:lnTo>
                <a:lnTo>
                  <a:pt x="336" y="1658"/>
                </a:lnTo>
                <a:lnTo>
                  <a:pt x="399" y="1658"/>
                </a:lnTo>
                <a:lnTo>
                  <a:pt x="442" y="1658"/>
                </a:lnTo>
                <a:lnTo>
                  <a:pt x="456" y="1658"/>
                </a:lnTo>
                <a:lnTo>
                  <a:pt x="456" y="0"/>
                </a:lnTo>
                <a:close/>
              </a:path>
            </a:pathLst>
          </a:custGeom>
          <a:solidFill>
            <a:srgbClr val="0092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3083" name="Freeform 11"/>
          <p:cNvSpPr>
            <a:spLocks/>
          </p:cNvSpPr>
          <p:nvPr/>
        </p:nvSpPr>
        <p:spPr bwMode="auto">
          <a:xfrm>
            <a:off x="471488" y="-11113"/>
            <a:ext cx="8693150" cy="846138"/>
          </a:xfrm>
          <a:custGeom>
            <a:avLst/>
            <a:gdLst>
              <a:gd name="T0" fmla="*/ 397 w 5476"/>
              <a:gd name="T1" fmla="*/ 0 h 533"/>
              <a:gd name="T2" fmla="*/ 5476 w 5476"/>
              <a:gd name="T3" fmla="*/ 0 h 533"/>
              <a:gd name="T4" fmla="*/ 5476 w 5476"/>
              <a:gd name="T5" fmla="*/ 533 h 533"/>
              <a:gd name="T6" fmla="*/ 0 w 5476"/>
              <a:gd name="T7" fmla="*/ 533 h 533"/>
              <a:gd name="T8" fmla="*/ 20 w 5476"/>
              <a:gd name="T9" fmla="*/ 487 h 533"/>
              <a:gd name="T10" fmla="*/ 41 w 5476"/>
              <a:gd name="T11" fmla="*/ 440 h 533"/>
              <a:gd name="T12" fmla="*/ 61 w 5476"/>
              <a:gd name="T13" fmla="*/ 397 h 533"/>
              <a:gd name="T14" fmla="*/ 81 w 5476"/>
              <a:gd name="T15" fmla="*/ 353 h 533"/>
              <a:gd name="T16" fmla="*/ 104 w 5476"/>
              <a:gd name="T17" fmla="*/ 312 h 533"/>
              <a:gd name="T18" fmla="*/ 126 w 5476"/>
              <a:gd name="T19" fmla="*/ 272 h 533"/>
              <a:gd name="T20" fmla="*/ 148 w 5476"/>
              <a:gd name="T21" fmla="*/ 235 h 533"/>
              <a:gd name="T22" fmla="*/ 172 w 5476"/>
              <a:gd name="T23" fmla="*/ 199 h 533"/>
              <a:gd name="T24" fmla="*/ 197 w 5476"/>
              <a:gd name="T25" fmla="*/ 164 h 533"/>
              <a:gd name="T26" fmla="*/ 223 w 5476"/>
              <a:gd name="T27" fmla="*/ 134 h 533"/>
              <a:gd name="T28" fmla="*/ 247 w 5476"/>
              <a:gd name="T29" fmla="*/ 104 h 533"/>
              <a:gd name="T30" fmla="*/ 274 w 5476"/>
              <a:gd name="T31" fmla="*/ 77 h 533"/>
              <a:gd name="T32" fmla="*/ 302 w 5476"/>
              <a:gd name="T33" fmla="*/ 55 h 533"/>
              <a:gd name="T34" fmla="*/ 331 w 5476"/>
              <a:gd name="T35" fmla="*/ 35 h 533"/>
              <a:gd name="T36" fmla="*/ 359 w 5476"/>
              <a:gd name="T37" fmla="*/ 16 h 533"/>
              <a:gd name="T38" fmla="*/ 387 w 5476"/>
              <a:gd name="T39" fmla="*/ 2 h 533"/>
              <a:gd name="T40" fmla="*/ 391 w 5476"/>
              <a:gd name="T41" fmla="*/ 0 h 533"/>
              <a:gd name="T42" fmla="*/ 397 w 5476"/>
              <a:gd name="T43"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76" h="533">
                <a:moveTo>
                  <a:pt x="397" y="0"/>
                </a:moveTo>
                <a:lnTo>
                  <a:pt x="5476" y="0"/>
                </a:lnTo>
                <a:lnTo>
                  <a:pt x="5476" y="533"/>
                </a:lnTo>
                <a:lnTo>
                  <a:pt x="0" y="533"/>
                </a:lnTo>
                <a:lnTo>
                  <a:pt x="20" y="487"/>
                </a:lnTo>
                <a:lnTo>
                  <a:pt x="41" y="440"/>
                </a:lnTo>
                <a:lnTo>
                  <a:pt x="61" y="397"/>
                </a:lnTo>
                <a:lnTo>
                  <a:pt x="81" y="353"/>
                </a:lnTo>
                <a:lnTo>
                  <a:pt x="104" y="312"/>
                </a:lnTo>
                <a:lnTo>
                  <a:pt x="126" y="272"/>
                </a:lnTo>
                <a:lnTo>
                  <a:pt x="148" y="235"/>
                </a:lnTo>
                <a:lnTo>
                  <a:pt x="172" y="199"/>
                </a:lnTo>
                <a:lnTo>
                  <a:pt x="197" y="164"/>
                </a:lnTo>
                <a:lnTo>
                  <a:pt x="223" y="134"/>
                </a:lnTo>
                <a:lnTo>
                  <a:pt x="247" y="104"/>
                </a:lnTo>
                <a:lnTo>
                  <a:pt x="274" y="77"/>
                </a:lnTo>
                <a:lnTo>
                  <a:pt x="302" y="55"/>
                </a:lnTo>
                <a:lnTo>
                  <a:pt x="331" y="35"/>
                </a:lnTo>
                <a:lnTo>
                  <a:pt x="359" y="16"/>
                </a:lnTo>
                <a:lnTo>
                  <a:pt x="387" y="2"/>
                </a:lnTo>
                <a:lnTo>
                  <a:pt x="391" y="0"/>
                </a:lnTo>
                <a:lnTo>
                  <a:pt x="397" y="0"/>
                </a:lnTo>
                <a:close/>
              </a:path>
            </a:pathLst>
          </a:custGeom>
          <a:solidFill>
            <a:srgbClr val="1141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3085" name="Freeform 13"/>
          <p:cNvSpPr>
            <a:spLocks/>
          </p:cNvSpPr>
          <p:nvPr/>
        </p:nvSpPr>
        <p:spPr bwMode="auto">
          <a:xfrm>
            <a:off x="-20638" y="-11113"/>
            <a:ext cx="1077913" cy="2625726"/>
          </a:xfrm>
          <a:custGeom>
            <a:avLst/>
            <a:gdLst>
              <a:gd name="T0" fmla="*/ 0 w 679"/>
              <a:gd name="T1" fmla="*/ 1654 h 1654"/>
              <a:gd name="T2" fmla="*/ 2 w 679"/>
              <a:gd name="T3" fmla="*/ 1638 h 1654"/>
              <a:gd name="T4" fmla="*/ 8 w 679"/>
              <a:gd name="T5" fmla="*/ 1591 h 1654"/>
              <a:gd name="T6" fmla="*/ 22 w 679"/>
              <a:gd name="T7" fmla="*/ 1518 h 1654"/>
              <a:gd name="T8" fmla="*/ 41 w 679"/>
              <a:gd name="T9" fmla="*/ 1423 h 1654"/>
              <a:gd name="T10" fmla="*/ 63 w 679"/>
              <a:gd name="T11" fmla="*/ 1310 h 1654"/>
              <a:gd name="T12" fmla="*/ 91 w 679"/>
              <a:gd name="T13" fmla="*/ 1182 h 1654"/>
              <a:gd name="T14" fmla="*/ 126 w 679"/>
              <a:gd name="T15" fmla="*/ 1042 h 1654"/>
              <a:gd name="T16" fmla="*/ 164 w 679"/>
              <a:gd name="T17" fmla="*/ 898 h 1654"/>
              <a:gd name="T18" fmla="*/ 185 w 679"/>
              <a:gd name="T19" fmla="*/ 825 h 1654"/>
              <a:gd name="T20" fmla="*/ 209 w 679"/>
              <a:gd name="T21" fmla="*/ 752 h 1654"/>
              <a:gd name="T22" fmla="*/ 233 w 679"/>
              <a:gd name="T23" fmla="*/ 679 h 1654"/>
              <a:gd name="T24" fmla="*/ 260 w 679"/>
              <a:gd name="T25" fmla="*/ 606 h 1654"/>
              <a:gd name="T26" fmla="*/ 286 w 679"/>
              <a:gd name="T27" fmla="*/ 535 h 1654"/>
              <a:gd name="T28" fmla="*/ 314 w 679"/>
              <a:gd name="T29" fmla="*/ 466 h 1654"/>
              <a:gd name="T30" fmla="*/ 345 w 679"/>
              <a:gd name="T31" fmla="*/ 401 h 1654"/>
              <a:gd name="T32" fmla="*/ 375 w 679"/>
              <a:gd name="T33" fmla="*/ 339 h 1654"/>
              <a:gd name="T34" fmla="*/ 409 w 679"/>
              <a:gd name="T35" fmla="*/ 278 h 1654"/>
              <a:gd name="T36" fmla="*/ 442 w 679"/>
              <a:gd name="T37" fmla="*/ 223 h 1654"/>
              <a:gd name="T38" fmla="*/ 478 w 679"/>
              <a:gd name="T39" fmla="*/ 170 h 1654"/>
              <a:gd name="T40" fmla="*/ 515 w 679"/>
              <a:gd name="T41" fmla="*/ 124 h 1654"/>
              <a:gd name="T42" fmla="*/ 553 w 679"/>
              <a:gd name="T43" fmla="*/ 83 h 1654"/>
              <a:gd name="T44" fmla="*/ 594 w 679"/>
              <a:gd name="T45" fmla="*/ 49 h 1654"/>
              <a:gd name="T46" fmla="*/ 636 w 679"/>
              <a:gd name="T47" fmla="*/ 20 h 1654"/>
              <a:gd name="T48" fmla="*/ 679 w 679"/>
              <a:gd name="T49" fmla="*/ 0 h 1654"/>
              <a:gd name="T50" fmla="*/ 0 w 679"/>
              <a:gd name="T51" fmla="*/ 0 h 1654"/>
              <a:gd name="T52" fmla="*/ 0 w 679"/>
              <a:gd name="T53" fmla="*/ 1654 h 16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79" h="1654">
                <a:moveTo>
                  <a:pt x="0" y="1654"/>
                </a:moveTo>
                <a:lnTo>
                  <a:pt x="2" y="1638"/>
                </a:lnTo>
                <a:lnTo>
                  <a:pt x="8" y="1591"/>
                </a:lnTo>
                <a:lnTo>
                  <a:pt x="22" y="1518"/>
                </a:lnTo>
                <a:lnTo>
                  <a:pt x="41" y="1423"/>
                </a:lnTo>
                <a:lnTo>
                  <a:pt x="63" y="1310"/>
                </a:lnTo>
                <a:lnTo>
                  <a:pt x="91" y="1182"/>
                </a:lnTo>
                <a:lnTo>
                  <a:pt x="126" y="1042"/>
                </a:lnTo>
                <a:lnTo>
                  <a:pt x="164" y="898"/>
                </a:lnTo>
                <a:lnTo>
                  <a:pt x="185" y="825"/>
                </a:lnTo>
                <a:lnTo>
                  <a:pt x="209" y="752"/>
                </a:lnTo>
                <a:lnTo>
                  <a:pt x="233" y="679"/>
                </a:lnTo>
                <a:lnTo>
                  <a:pt x="260" y="606"/>
                </a:lnTo>
                <a:lnTo>
                  <a:pt x="286" y="535"/>
                </a:lnTo>
                <a:lnTo>
                  <a:pt x="314" y="466"/>
                </a:lnTo>
                <a:lnTo>
                  <a:pt x="345" y="401"/>
                </a:lnTo>
                <a:lnTo>
                  <a:pt x="375" y="339"/>
                </a:lnTo>
                <a:lnTo>
                  <a:pt x="409" y="278"/>
                </a:lnTo>
                <a:lnTo>
                  <a:pt x="442" y="223"/>
                </a:lnTo>
                <a:lnTo>
                  <a:pt x="478" y="170"/>
                </a:lnTo>
                <a:lnTo>
                  <a:pt x="515" y="124"/>
                </a:lnTo>
                <a:lnTo>
                  <a:pt x="553" y="83"/>
                </a:lnTo>
                <a:lnTo>
                  <a:pt x="594" y="49"/>
                </a:lnTo>
                <a:lnTo>
                  <a:pt x="636" y="20"/>
                </a:lnTo>
                <a:lnTo>
                  <a:pt x="679" y="0"/>
                </a:lnTo>
                <a:lnTo>
                  <a:pt x="0" y="0"/>
                </a:lnTo>
                <a:lnTo>
                  <a:pt x="0" y="1654"/>
                </a:lnTo>
                <a:close/>
              </a:path>
            </a:pathLst>
          </a:custGeom>
          <a:solidFill>
            <a:srgbClr val="F4C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3086" name="Freeform 14"/>
          <p:cNvSpPr>
            <a:spLocks/>
          </p:cNvSpPr>
          <p:nvPr/>
        </p:nvSpPr>
        <p:spPr bwMode="auto">
          <a:xfrm>
            <a:off x="-20638" y="-11113"/>
            <a:ext cx="723901" cy="2632076"/>
          </a:xfrm>
          <a:custGeom>
            <a:avLst/>
            <a:gdLst>
              <a:gd name="T0" fmla="*/ 0 w 456"/>
              <a:gd name="T1" fmla="*/ 1658 h 1658"/>
              <a:gd name="T2" fmla="*/ 0 w 456"/>
              <a:gd name="T3" fmla="*/ 1640 h 1658"/>
              <a:gd name="T4" fmla="*/ 4 w 456"/>
              <a:gd name="T5" fmla="*/ 1591 h 1658"/>
              <a:gd name="T6" fmla="*/ 10 w 456"/>
              <a:gd name="T7" fmla="*/ 1514 h 1658"/>
              <a:gd name="T8" fmla="*/ 18 w 456"/>
              <a:gd name="T9" fmla="*/ 1415 h 1658"/>
              <a:gd name="T10" fmla="*/ 31 w 456"/>
              <a:gd name="T11" fmla="*/ 1297 h 1658"/>
              <a:gd name="T12" fmla="*/ 47 w 456"/>
              <a:gd name="T13" fmla="*/ 1164 h 1658"/>
              <a:gd name="T14" fmla="*/ 67 w 456"/>
              <a:gd name="T15" fmla="*/ 1020 h 1658"/>
              <a:gd name="T16" fmla="*/ 89 w 456"/>
              <a:gd name="T17" fmla="*/ 872 h 1658"/>
              <a:gd name="T18" fmla="*/ 103 w 456"/>
              <a:gd name="T19" fmla="*/ 797 h 1658"/>
              <a:gd name="T20" fmla="*/ 118 w 456"/>
              <a:gd name="T21" fmla="*/ 722 h 1658"/>
              <a:gd name="T22" fmla="*/ 134 w 456"/>
              <a:gd name="T23" fmla="*/ 649 h 1658"/>
              <a:gd name="T24" fmla="*/ 150 w 456"/>
              <a:gd name="T25" fmla="*/ 576 h 1658"/>
              <a:gd name="T26" fmla="*/ 168 w 456"/>
              <a:gd name="T27" fmla="*/ 505 h 1658"/>
              <a:gd name="T28" fmla="*/ 189 w 456"/>
              <a:gd name="T29" fmla="*/ 436 h 1658"/>
              <a:gd name="T30" fmla="*/ 209 w 456"/>
              <a:gd name="T31" fmla="*/ 369 h 1658"/>
              <a:gd name="T32" fmla="*/ 229 w 456"/>
              <a:gd name="T33" fmla="*/ 306 h 1658"/>
              <a:gd name="T34" fmla="*/ 253 w 456"/>
              <a:gd name="T35" fmla="*/ 249 h 1658"/>
              <a:gd name="T36" fmla="*/ 278 w 456"/>
              <a:gd name="T37" fmla="*/ 195 h 1658"/>
              <a:gd name="T38" fmla="*/ 304 w 456"/>
              <a:gd name="T39" fmla="*/ 146 h 1658"/>
              <a:gd name="T40" fmla="*/ 330 w 456"/>
              <a:gd name="T41" fmla="*/ 104 h 1658"/>
              <a:gd name="T42" fmla="*/ 361 w 456"/>
              <a:gd name="T43" fmla="*/ 67 h 1658"/>
              <a:gd name="T44" fmla="*/ 391 w 456"/>
              <a:gd name="T45" fmla="*/ 37 h 1658"/>
              <a:gd name="T46" fmla="*/ 422 w 456"/>
              <a:gd name="T47" fmla="*/ 14 h 1658"/>
              <a:gd name="T48" fmla="*/ 456 w 456"/>
              <a:gd name="T49" fmla="*/ 0 h 1658"/>
              <a:gd name="T50" fmla="*/ 409 w 456"/>
              <a:gd name="T51" fmla="*/ 0 h 1658"/>
              <a:gd name="T52" fmla="*/ 345 w 456"/>
              <a:gd name="T53" fmla="*/ 0 h 1658"/>
              <a:gd name="T54" fmla="*/ 270 w 456"/>
              <a:gd name="T55" fmla="*/ 0 h 1658"/>
              <a:gd name="T56" fmla="*/ 193 w 456"/>
              <a:gd name="T57" fmla="*/ 0 h 1658"/>
              <a:gd name="T58" fmla="*/ 120 w 456"/>
              <a:gd name="T59" fmla="*/ 0 h 1658"/>
              <a:gd name="T60" fmla="*/ 57 w 456"/>
              <a:gd name="T61" fmla="*/ 0 h 1658"/>
              <a:gd name="T62" fmla="*/ 14 w 456"/>
              <a:gd name="T63" fmla="*/ 0 h 1658"/>
              <a:gd name="T64" fmla="*/ 0 w 456"/>
              <a:gd name="T65" fmla="*/ 0 h 1658"/>
              <a:gd name="T66" fmla="*/ 0 w 456"/>
              <a:gd name="T67" fmla="*/ 1658 h 1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56" h="1658">
                <a:moveTo>
                  <a:pt x="0" y="1658"/>
                </a:moveTo>
                <a:lnTo>
                  <a:pt x="0" y="1640"/>
                </a:lnTo>
                <a:lnTo>
                  <a:pt x="4" y="1591"/>
                </a:lnTo>
                <a:lnTo>
                  <a:pt x="10" y="1514"/>
                </a:lnTo>
                <a:lnTo>
                  <a:pt x="18" y="1415"/>
                </a:lnTo>
                <a:lnTo>
                  <a:pt x="31" y="1297"/>
                </a:lnTo>
                <a:lnTo>
                  <a:pt x="47" y="1164"/>
                </a:lnTo>
                <a:lnTo>
                  <a:pt x="67" y="1020"/>
                </a:lnTo>
                <a:lnTo>
                  <a:pt x="89" y="872"/>
                </a:lnTo>
                <a:lnTo>
                  <a:pt x="103" y="797"/>
                </a:lnTo>
                <a:lnTo>
                  <a:pt x="118" y="722"/>
                </a:lnTo>
                <a:lnTo>
                  <a:pt x="134" y="649"/>
                </a:lnTo>
                <a:lnTo>
                  <a:pt x="150" y="576"/>
                </a:lnTo>
                <a:lnTo>
                  <a:pt x="168" y="505"/>
                </a:lnTo>
                <a:lnTo>
                  <a:pt x="189" y="436"/>
                </a:lnTo>
                <a:lnTo>
                  <a:pt x="209" y="369"/>
                </a:lnTo>
                <a:lnTo>
                  <a:pt x="229" y="306"/>
                </a:lnTo>
                <a:lnTo>
                  <a:pt x="253" y="249"/>
                </a:lnTo>
                <a:lnTo>
                  <a:pt x="278" y="195"/>
                </a:lnTo>
                <a:lnTo>
                  <a:pt x="304" y="146"/>
                </a:lnTo>
                <a:lnTo>
                  <a:pt x="330" y="104"/>
                </a:lnTo>
                <a:lnTo>
                  <a:pt x="361" y="67"/>
                </a:lnTo>
                <a:lnTo>
                  <a:pt x="391" y="37"/>
                </a:lnTo>
                <a:lnTo>
                  <a:pt x="422" y="14"/>
                </a:lnTo>
                <a:lnTo>
                  <a:pt x="456" y="0"/>
                </a:lnTo>
                <a:lnTo>
                  <a:pt x="409" y="0"/>
                </a:lnTo>
                <a:lnTo>
                  <a:pt x="345" y="0"/>
                </a:lnTo>
                <a:lnTo>
                  <a:pt x="270" y="0"/>
                </a:lnTo>
                <a:lnTo>
                  <a:pt x="193" y="0"/>
                </a:lnTo>
                <a:lnTo>
                  <a:pt x="120" y="0"/>
                </a:lnTo>
                <a:lnTo>
                  <a:pt x="57" y="0"/>
                </a:lnTo>
                <a:lnTo>
                  <a:pt x="14" y="0"/>
                </a:lnTo>
                <a:lnTo>
                  <a:pt x="0" y="0"/>
                </a:lnTo>
                <a:lnTo>
                  <a:pt x="0" y="1658"/>
                </a:lnTo>
                <a:close/>
              </a:path>
            </a:pathLst>
          </a:custGeom>
          <a:solidFill>
            <a:srgbClr val="0092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3076" name="Rectangle 4"/>
          <p:cNvSpPr>
            <a:spLocks noGrp="1" noChangeArrowheads="1"/>
          </p:cNvSpPr>
          <p:nvPr>
            <p:ph type="ctrTitle" sz="quarter"/>
          </p:nvPr>
        </p:nvSpPr>
        <p:spPr>
          <a:xfrm>
            <a:off x="1114425" y="990600"/>
            <a:ext cx="7343775" cy="1066800"/>
          </a:xfrm>
          <a:noFill/>
          <a:extLst>
            <a:ext uri="{909E8E84-426E-40DD-AFC4-6F175D3DCCD1}">
              <a14:hiddenFill xmlns:a14="http://schemas.microsoft.com/office/drawing/2010/main">
                <a:solidFill>
                  <a:schemeClr val="accent1"/>
                </a:solidFill>
              </a14:hiddenFill>
            </a:ext>
          </a:extLst>
        </p:spPr>
        <p:txBody>
          <a:bodyPr/>
          <a:lstStyle>
            <a:lvl1pPr>
              <a:defRPr>
                <a:solidFill>
                  <a:srgbClr val="0061A5"/>
                </a:solidFill>
                <a:latin typeface="Square721 BdEx BT" pitchFamily="34" charset="0"/>
              </a:defRPr>
            </a:lvl1pPr>
          </a:lstStyle>
          <a:p>
            <a:pPr lvl="0"/>
            <a:r>
              <a:rPr lang="pt-BR" noProof="0" smtClean="0"/>
              <a:t>Clique para editar o título mestre</a:t>
            </a:r>
          </a:p>
        </p:txBody>
      </p:sp>
      <p:sp>
        <p:nvSpPr>
          <p:cNvPr id="3077" name="Rectangle 5"/>
          <p:cNvSpPr>
            <a:spLocks noGrp="1" noChangeArrowheads="1"/>
          </p:cNvSpPr>
          <p:nvPr>
            <p:ph type="subTitle" sz="quarter" idx="1"/>
          </p:nvPr>
        </p:nvSpPr>
        <p:spPr>
          <a:xfrm>
            <a:off x="1114425" y="2209800"/>
            <a:ext cx="7343775" cy="3581400"/>
          </a:xfrm>
        </p:spPr>
        <p:txBody>
          <a:bodyPr anchor="ctr"/>
          <a:lstStyle>
            <a:lvl1pPr>
              <a:defRPr sz="1800" b="1">
                <a:solidFill>
                  <a:srgbClr val="4D4948"/>
                </a:solidFill>
                <a:latin typeface="Square721 Ex BT" pitchFamily="34" charset="0"/>
              </a:defRPr>
            </a:lvl1pPr>
          </a:lstStyle>
          <a:p>
            <a:pPr lvl="0"/>
            <a:r>
              <a:rPr lang="pt-BR" noProof="0" smtClean="0"/>
              <a:t>Clique para editar o estilo do subtítulo mestre</a:t>
            </a:r>
          </a:p>
        </p:txBody>
      </p:sp>
      <p:sp>
        <p:nvSpPr>
          <p:cNvPr id="3079" name="Rectangle 7"/>
          <p:cNvSpPr>
            <a:spLocks noGrp="1" noChangeArrowheads="1"/>
          </p:cNvSpPr>
          <p:nvPr>
            <p:ph type="ftr" sz="quarter" idx="3"/>
          </p:nvPr>
        </p:nvSpPr>
        <p:spPr>
          <a:xfrm>
            <a:off x="179388" y="6019800"/>
            <a:ext cx="7543800" cy="838200"/>
          </a:xfrm>
        </p:spPr>
        <p:txBody>
          <a:bodyPr lIns="0"/>
          <a:lstStyle>
            <a:lvl1pPr algn="l">
              <a:defRPr sz="1000">
                <a:solidFill>
                  <a:schemeClr val="tx1"/>
                </a:solidFill>
                <a:latin typeface="+mj-lt"/>
              </a:defRPr>
            </a:lvl1pPr>
          </a:lstStyle>
          <a:p>
            <a:endParaRPr lang="pt-BR"/>
          </a:p>
        </p:txBody>
      </p:sp>
      <p:sp>
        <p:nvSpPr>
          <p:cNvPr id="3090" name="Text Box 18"/>
          <p:cNvSpPr txBox="1">
            <a:spLocks noChangeArrowheads="1"/>
          </p:cNvSpPr>
          <p:nvPr/>
        </p:nvSpPr>
        <p:spPr bwMode="auto">
          <a:xfrm>
            <a:off x="1114425" y="225425"/>
            <a:ext cx="42084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kumimoji="0" lang="pt-BR" sz="1800" b="1">
                <a:latin typeface="Square721 Ex BT" pitchFamily="34" charset="0"/>
              </a:rPr>
              <a:t>Tribunal de Contas da União</a:t>
            </a:r>
          </a:p>
        </p:txBody>
      </p:sp>
    </p:spTree>
    <p:extLst>
      <p:ext uri="{BB962C8B-B14F-4D97-AF65-F5344CB8AC3E}">
        <p14:creationId xmlns:p14="http://schemas.microsoft.com/office/powerpoint/2010/main" val="145457679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299197965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86575" y="0"/>
            <a:ext cx="1924050" cy="5943600"/>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1114425" y="0"/>
            <a:ext cx="5619750" cy="59436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88981614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ítulo, conteúdo e texto">
    <p:spTree>
      <p:nvGrpSpPr>
        <p:cNvPr id="1" name=""/>
        <p:cNvGrpSpPr/>
        <p:nvPr/>
      </p:nvGrpSpPr>
      <p:grpSpPr>
        <a:xfrm>
          <a:off x="0" y="0"/>
          <a:ext cx="0" cy="0"/>
          <a:chOff x="0" y="0"/>
          <a:chExt cx="0" cy="0"/>
        </a:xfrm>
      </p:grpSpPr>
      <p:sp>
        <p:nvSpPr>
          <p:cNvPr id="2" name="Título 1"/>
          <p:cNvSpPr>
            <a:spLocks noGrp="1"/>
          </p:cNvSpPr>
          <p:nvPr>
            <p:ph type="title"/>
          </p:nvPr>
        </p:nvSpPr>
        <p:spPr>
          <a:xfrm>
            <a:off x="1114425" y="0"/>
            <a:ext cx="7696200" cy="820738"/>
          </a:xfr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1114425" y="1219200"/>
            <a:ext cx="3748088" cy="47244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014913" y="1219200"/>
            <a:ext cx="3748087" cy="47244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1066800" y="6096000"/>
            <a:ext cx="1905000" cy="381000"/>
          </a:xfrm>
        </p:spPr>
        <p:txBody>
          <a:bodyPr/>
          <a:lstStyle>
            <a:lvl1pPr>
              <a:defRPr/>
            </a:lvl1pPr>
          </a:lstStyle>
          <a:p>
            <a:fld id="{D59DC78E-698D-4365-9B9D-C725EFE50C40}" type="datetimeFigureOut">
              <a:rPr lang="pt-BR" smtClean="0"/>
              <a:pPr/>
              <a:t>04/04/2017</a:t>
            </a:fld>
            <a:endParaRPr lang="pt-BR"/>
          </a:p>
        </p:txBody>
      </p:sp>
      <p:sp>
        <p:nvSpPr>
          <p:cNvPr id="6" name="Espaço Reservado para Rodapé 5"/>
          <p:cNvSpPr>
            <a:spLocks noGrp="1"/>
          </p:cNvSpPr>
          <p:nvPr>
            <p:ph type="ftr" sz="quarter" idx="11"/>
          </p:nvPr>
        </p:nvSpPr>
        <p:spPr>
          <a:xfrm>
            <a:off x="3505200" y="6096000"/>
            <a:ext cx="2895600" cy="381000"/>
          </a:xfrm>
        </p:spPr>
        <p:txBody>
          <a:bodyPr/>
          <a:lstStyle>
            <a:lvl1pPr>
              <a:defRPr/>
            </a:lvl1pPr>
          </a:lstStyle>
          <a:p>
            <a:endParaRPr lang="pt-BR"/>
          </a:p>
        </p:txBody>
      </p:sp>
      <p:sp>
        <p:nvSpPr>
          <p:cNvPr id="7" name="Espaço Reservado para Número de Slide 6"/>
          <p:cNvSpPr>
            <a:spLocks noGrp="1"/>
          </p:cNvSpPr>
          <p:nvPr>
            <p:ph type="sldNum" sz="quarter" idx="12"/>
          </p:nvPr>
        </p:nvSpPr>
        <p:spPr>
          <a:xfrm>
            <a:off x="6858000" y="6096000"/>
            <a:ext cx="1905000" cy="381000"/>
          </a:xfrm>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123809513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ítulo e tabela">
    <p:spTree>
      <p:nvGrpSpPr>
        <p:cNvPr id="1" name=""/>
        <p:cNvGrpSpPr/>
        <p:nvPr/>
      </p:nvGrpSpPr>
      <p:grpSpPr>
        <a:xfrm>
          <a:off x="0" y="0"/>
          <a:ext cx="0" cy="0"/>
          <a:chOff x="0" y="0"/>
          <a:chExt cx="0" cy="0"/>
        </a:xfrm>
      </p:grpSpPr>
      <p:sp>
        <p:nvSpPr>
          <p:cNvPr id="2" name="Título 1"/>
          <p:cNvSpPr>
            <a:spLocks noGrp="1"/>
          </p:cNvSpPr>
          <p:nvPr>
            <p:ph type="title"/>
          </p:nvPr>
        </p:nvSpPr>
        <p:spPr>
          <a:xfrm>
            <a:off x="1114425" y="0"/>
            <a:ext cx="7696200" cy="820738"/>
          </a:xfrm>
        </p:spPr>
        <p:txBody>
          <a:bodyPr/>
          <a:lstStyle/>
          <a:p>
            <a:r>
              <a:rPr lang="pt-BR" smtClean="0"/>
              <a:t>Clique para editar o título mestre</a:t>
            </a:r>
            <a:endParaRPr lang="pt-BR"/>
          </a:p>
        </p:txBody>
      </p:sp>
      <p:sp>
        <p:nvSpPr>
          <p:cNvPr id="3" name="Espaço Reservado para Tabela 2"/>
          <p:cNvSpPr>
            <a:spLocks noGrp="1"/>
          </p:cNvSpPr>
          <p:nvPr>
            <p:ph type="tbl" idx="1"/>
          </p:nvPr>
        </p:nvSpPr>
        <p:spPr>
          <a:xfrm>
            <a:off x="1114425" y="1219200"/>
            <a:ext cx="7648575" cy="4724400"/>
          </a:xfrm>
        </p:spPr>
        <p:txBody>
          <a:bodyPr/>
          <a:lstStyle/>
          <a:p>
            <a:r>
              <a:rPr lang="pt-BR" smtClean="0"/>
              <a:t>Clique no ícone para adicionar tabela</a:t>
            </a:r>
            <a:endParaRPr lang="pt-BR"/>
          </a:p>
        </p:txBody>
      </p:sp>
      <p:sp>
        <p:nvSpPr>
          <p:cNvPr id="4" name="Espaço Reservado para Data 3"/>
          <p:cNvSpPr>
            <a:spLocks noGrp="1"/>
          </p:cNvSpPr>
          <p:nvPr>
            <p:ph type="dt" sz="half" idx="10"/>
          </p:nvPr>
        </p:nvSpPr>
        <p:spPr>
          <a:xfrm>
            <a:off x="1066800" y="6096000"/>
            <a:ext cx="1905000" cy="381000"/>
          </a:xfrm>
        </p:spPr>
        <p:txBody>
          <a:bodyPr/>
          <a:lstStyle>
            <a:lvl1pPr>
              <a:defRPr/>
            </a:lvl1pPr>
          </a:lstStyle>
          <a:p>
            <a:fld id="{D59DC78E-698D-4365-9B9D-C725EFE50C40}" type="datetimeFigureOut">
              <a:rPr lang="pt-BR" smtClean="0"/>
              <a:pPr/>
              <a:t>04/04/2017</a:t>
            </a:fld>
            <a:endParaRPr lang="pt-BR"/>
          </a:p>
        </p:txBody>
      </p:sp>
      <p:sp>
        <p:nvSpPr>
          <p:cNvPr id="5" name="Espaço Reservado para Rodapé 4"/>
          <p:cNvSpPr>
            <a:spLocks noGrp="1"/>
          </p:cNvSpPr>
          <p:nvPr>
            <p:ph type="ftr" sz="quarter" idx="11"/>
          </p:nvPr>
        </p:nvSpPr>
        <p:spPr>
          <a:xfrm>
            <a:off x="3505200" y="6096000"/>
            <a:ext cx="2895600" cy="381000"/>
          </a:xfrm>
        </p:spPr>
        <p:txBody>
          <a:bodyPr/>
          <a:lstStyle>
            <a:lvl1pPr>
              <a:defRPr/>
            </a:lvl1pPr>
          </a:lstStyle>
          <a:p>
            <a:endParaRPr lang="pt-BR"/>
          </a:p>
        </p:txBody>
      </p:sp>
      <p:sp>
        <p:nvSpPr>
          <p:cNvPr id="6" name="Espaço Reservado para Número de Slide 5"/>
          <p:cNvSpPr>
            <a:spLocks noGrp="1"/>
          </p:cNvSpPr>
          <p:nvPr>
            <p:ph type="sldNum" sz="quarter" idx="12"/>
          </p:nvPr>
        </p:nvSpPr>
        <p:spPr>
          <a:xfrm>
            <a:off x="6858000" y="6096000"/>
            <a:ext cx="1905000" cy="381000"/>
          </a:xfrm>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129352091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295830617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261076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1114425" y="1219200"/>
            <a:ext cx="3748088" cy="47244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014913" y="1219200"/>
            <a:ext cx="3748087" cy="47244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29182866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630238" y="2505075"/>
            <a:ext cx="386873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29150" y="2505075"/>
            <a:ext cx="38877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8" name="Espaço Reservado para Rodapé 7"/>
          <p:cNvSpPr>
            <a:spLocks noGrp="1"/>
          </p:cNvSpPr>
          <p:nvPr>
            <p:ph type="ftr" sz="quarter" idx="11"/>
          </p:nvPr>
        </p:nvSpPr>
        <p:spPr/>
        <p:txBody>
          <a:bodyPr/>
          <a:lstStyle>
            <a:lvl1pPr>
              <a:defRPr/>
            </a:lvl1pPr>
          </a:lstStyle>
          <a:p>
            <a:endParaRPr lang="pt-BR"/>
          </a:p>
        </p:txBody>
      </p:sp>
      <p:sp>
        <p:nvSpPr>
          <p:cNvPr id="9" name="Espaço Reservado para Número de Slide 8"/>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402566340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4" name="Espaço Reservado para Rodapé 3"/>
          <p:cNvSpPr>
            <a:spLocks noGrp="1"/>
          </p:cNvSpPr>
          <p:nvPr>
            <p:ph type="ftr" sz="quarter" idx="11"/>
          </p:nvPr>
        </p:nvSpPr>
        <p:spPr/>
        <p:txBody>
          <a:bodyPr/>
          <a:lstStyle>
            <a:lvl1pPr>
              <a:defRPr/>
            </a:lvl1pPr>
          </a:lstStyle>
          <a:p>
            <a:endParaRPr lang="pt-BR"/>
          </a:p>
        </p:txBody>
      </p:sp>
      <p:sp>
        <p:nvSpPr>
          <p:cNvPr id="5" name="Espaço Reservado para Número de Slide 4"/>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337994193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3" name="Espaço Reservado para Rodapé 2"/>
          <p:cNvSpPr>
            <a:spLocks noGrp="1"/>
          </p:cNvSpPr>
          <p:nvPr>
            <p:ph type="ftr" sz="quarter" idx="11"/>
          </p:nvPr>
        </p:nvSpPr>
        <p:spPr/>
        <p:txBody>
          <a:bodyPr/>
          <a:lstStyle>
            <a:lvl1pPr>
              <a:defRPr/>
            </a:lvl1pPr>
          </a:lstStyle>
          <a:p>
            <a:endParaRPr lang="pt-BR"/>
          </a:p>
        </p:txBody>
      </p:sp>
      <p:sp>
        <p:nvSpPr>
          <p:cNvPr id="4" name="Espaço Reservado para Número de Slide 3"/>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336979932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23262786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fld id="{D59DC78E-698D-4365-9B9D-C725EFE50C40}" type="datetimeFigureOut">
              <a:rPr lang="pt-BR" smtClean="0"/>
              <a:pPr/>
              <a:t>04/04/2017</a:t>
            </a:fld>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417511775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36" name="Freeform 12"/>
          <p:cNvSpPr>
            <a:spLocks/>
          </p:cNvSpPr>
          <p:nvPr/>
        </p:nvSpPr>
        <p:spPr bwMode="auto">
          <a:xfrm>
            <a:off x="457200" y="-19050"/>
            <a:ext cx="8716963" cy="847725"/>
          </a:xfrm>
          <a:custGeom>
            <a:avLst/>
            <a:gdLst>
              <a:gd name="T0" fmla="*/ 398 w 5491"/>
              <a:gd name="T1" fmla="*/ 0 h 534"/>
              <a:gd name="T2" fmla="*/ 5491 w 5491"/>
              <a:gd name="T3" fmla="*/ 0 h 534"/>
              <a:gd name="T4" fmla="*/ 5491 w 5491"/>
              <a:gd name="T5" fmla="*/ 534 h 534"/>
              <a:gd name="T6" fmla="*/ 0 w 5491"/>
              <a:gd name="T7" fmla="*/ 534 h 534"/>
              <a:gd name="T8" fmla="*/ 20 w 5491"/>
              <a:gd name="T9" fmla="*/ 488 h 534"/>
              <a:gd name="T10" fmla="*/ 41 w 5491"/>
              <a:gd name="T11" fmla="*/ 443 h 534"/>
              <a:gd name="T12" fmla="*/ 61 w 5491"/>
              <a:gd name="T13" fmla="*/ 398 h 534"/>
              <a:gd name="T14" fmla="*/ 81 w 5491"/>
              <a:gd name="T15" fmla="*/ 354 h 534"/>
              <a:gd name="T16" fmla="*/ 104 w 5491"/>
              <a:gd name="T17" fmla="*/ 313 h 534"/>
              <a:gd name="T18" fmla="*/ 126 w 5491"/>
              <a:gd name="T19" fmla="*/ 272 h 534"/>
              <a:gd name="T20" fmla="*/ 148 w 5491"/>
              <a:gd name="T21" fmla="*/ 236 h 534"/>
              <a:gd name="T22" fmla="*/ 173 w 5491"/>
              <a:gd name="T23" fmla="*/ 199 h 534"/>
              <a:gd name="T24" fmla="*/ 197 w 5491"/>
              <a:gd name="T25" fmla="*/ 165 h 534"/>
              <a:gd name="T26" fmla="*/ 224 w 5491"/>
              <a:gd name="T27" fmla="*/ 134 h 534"/>
              <a:gd name="T28" fmla="*/ 248 w 5491"/>
              <a:gd name="T29" fmla="*/ 104 h 534"/>
              <a:gd name="T30" fmla="*/ 274 w 5491"/>
              <a:gd name="T31" fmla="*/ 77 h 534"/>
              <a:gd name="T32" fmla="*/ 303 w 5491"/>
              <a:gd name="T33" fmla="*/ 55 h 534"/>
              <a:gd name="T34" fmla="*/ 331 w 5491"/>
              <a:gd name="T35" fmla="*/ 35 h 534"/>
              <a:gd name="T36" fmla="*/ 360 w 5491"/>
              <a:gd name="T37" fmla="*/ 16 h 534"/>
              <a:gd name="T38" fmla="*/ 388 w 5491"/>
              <a:gd name="T39" fmla="*/ 2 h 534"/>
              <a:gd name="T40" fmla="*/ 392 w 5491"/>
              <a:gd name="T41" fmla="*/ 0 h 534"/>
              <a:gd name="T42" fmla="*/ 398 w 5491"/>
              <a:gd name="T43" fmla="*/ 0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91" h="534">
                <a:moveTo>
                  <a:pt x="398" y="0"/>
                </a:moveTo>
                <a:lnTo>
                  <a:pt x="5491" y="0"/>
                </a:lnTo>
                <a:lnTo>
                  <a:pt x="5491" y="534"/>
                </a:lnTo>
                <a:lnTo>
                  <a:pt x="0" y="534"/>
                </a:lnTo>
                <a:lnTo>
                  <a:pt x="20" y="488"/>
                </a:lnTo>
                <a:lnTo>
                  <a:pt x="41" y="443"/>
                </a:lnTo>
                <a:lnTo>
                  <a:pt x="61" y="398"/>
                </a:lnTo>
                <a:lnTo>
                  <a:pt x="81" y="354"/>
                </a:lnTo>
                <a:lnTo>
                  <a:pt x="104" y="313"/>
                </a:lnTo>
                <a:lnTo>
                  <a:pt x="126" y="272"/>
                </a:lnTo>
                <a:lnTo>
                  <a:pt x="148" y="236"/>
                </a:lnTo>
                <a:lnTo>
                  <a:pt x="173" y="199"/>
                </a:lnTo>
                <a:lnTo>
                  <a:pt x="197" y="165"/>
                </a:lnTo>
                <a:lnTo>
                  <a:pt x="224" y="134"/>
                </a:lnTo>
                <a:lnTo>
                  <a:pt x="248" y="104"/>
                </a:lnTo>
                <a:lnTo>
                  <a:pt x="274" y="77"/>
                </a:lnTo>
                <a:lnTo>
                  <a:pt x="303" y="55"/>
                </a:lnTo>
                <a:lnTo>
                  <a:pt x="331" y="35"/>
                </a:lnTo>
                <a:lnTo>
                  <a:pt x="360" y="16"/>
                </a:lnTo>
                <a:lnTo>
                  <a:pt x="388" y="2"/>
                </a:lnTo>
                <a:lnTo>
                  <a:pt x="392" y="0"/>
                </a:lnTo>
                <a:lnTo>
                  <a:pt x="398" y="0"/>
                </a:lnTo>
                <a:close/>
              </a:path>
            </a:pathLst>
          </a:custGeom>
          <a:solidFill>
            <a:srgbClr val="1141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1037" name="Freeform 13"/>
          <p:cNvSpPr>
            <a:spLocks/>
          </p:cNvSpPr>
          <p:nvPr/>
        </p:nvSpPr>
        <p:spPr bwMode="auto">
          <a:xfrm>
            <a:off x="-36513" y="-19050"/>
            <a:ext cx="1081088" cy="2635250"/>
          </a:xfrm>
          <a:custGeom>
            <a:avLst/>
            <a:gdLst>
              <a:gd name="T0" fmla="*/ 0 w 681"/>
              <a:gd name="T1" fmla="*/ 1660 h 1660"/>
              <a:gd name="T2" fmla="*/ 2 w 681"/>
              <a:gd name="T3" fmla="*/ 1642 h 1660"/>
              <a:gd name="T4" fmla="*/ 8 w 681"/>
              <a:gd name="T5" fmla="*/ 1595 h 1660"/>
              <a:gd name="T6" fmla="*/ 23 w 681"/>
              <a:gd name="T7" fmla="*/ 1522 h 1660"/>
              <a:gd name="T8" fmla="*/ 41 w 681"/>
              <a:gd name="T9" fmla="*/ 1426 h 1660"/>
              <a:gd name="T10" fmla="*/ 63 w 681"/>
              <a:gd name="T11" fmla="*/ 1313 h 1660"/>
              <a:gd name="T12" fmla="*/ 92 w 681"/>
              <a:gd name="T13" fmla="*/ 1185 h 1660"/>
              <a:gd name="T14" fmla="*/ 126 w 681"/>
              <a:gd name="T15" fmla="*/ 1044 h 1660"/>
              <a:gd name="T16" fmla="*/ 165 w 681"/>
              <a:gd name="T17" fmla="*/ 900 h 1660"/>
              <a:gd name="T18" fmla="*/ 185 w 681"/>
              <a:gd name="T19" fmla="*/ 827 h 1660"/>
              <a:gd name="T20" fmla="*/ 209 w 681"/>
              <a:gd name="T21" fmla="*/ 754 h 1660"/>
              <a:gd name="T22" fmla="*/ 234 w 681"/>
              <a:gd name="T23" fmla="*/ 681 h 1660"/>
              <a:gd name="T24" fmla="*/ 260 w 681"/>
              <a:gd name="T25" fmla="*/ 608 h 1660"/>
              <a:gd name="T26" fmla="*/ 287 w 681"/>
              <a:gd name="T27" fmla="*/ 537 h 1660"/>
              <a:gd name="T28" fmla="*/ 315 w 681"/>
              <a:gd name="T29" fmla="*/ 467 h 1660"/>
              <a:gd name="T30" fmla="*/ 346 w 681"/>
              <a:gd name="T31" fmla="*/ 402 h 1660"/>
              <a:gd name="T32" fmla="*/ 376 w 681"/>
              <a:gd name="T33" fmla="*/ 339 h 1660"/>
              <a:gd name="T34" fmla="*/ 411 w 681"/>
              <a:gd name="T35" fmla="*/ 278 h 1660"/>
              <a:gd name="T36" fmla="*/ 443 w 681"/>
              <a:gd name="T37" fmla="*/ 224 h 1660"/>
              <a:gd name="T38" fmla="*/ 480 w 681"/>
              <a:gd name="T39" fmla="*/ 171 h 1660"/>
              <a:gd name="T40" fmla="*/ 516 w 681"/>
              <a:gd name="T41" fmla="*/ 124 h 1660"/>
              <a:gd name="T42" fmla="*/ 555 w 681"/>
              <a:gd name="T43" fmla="*/ 83 h 1660"/>
              <a:gd name="T44" fmla="*/ 596 w 681"/>
              <a:gd name="T45" fmla="*/ 49 h 1660"/>
              <a:gd name="T46" fmla="*/ 638 w 681"/>
              <a:gd name="T47" fmla="*/ 20 h 1660"/>
              <a:gd name="T48" fmla="*/ 681 w 681"/>
              <a:gd name="T49" fmla="*/ 0 h 1660"/>
              <a:gd name="T50" fmla="*/ 0 w 681"/>
              <a:gd name="T51" fmla="*/ 0 h 1660"/>
              <a:gd name="T52" fmla="*/ 0 w 681"/>
              <a:gd name="T53" fmla="*/ 1660 h 1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81" h="1660">
                <a:moveTo>
                  <a:pt x="0" y="1660"/>
                </a:moveTo>
                <a:lnTo>
                  <a:pt x="2" y="1642"/>
                </a:lnTo>
                <a:lnTo>
                  <a:pt x="8" y="1595"/>
                </a:lnTo>
                <a:lnTo>
                  <a:pt x="23" y="1522"/>
                </a:lnTo>
                <a:lnTo>
                  <a:pt x="41" y="1426"/>
                </a:lnTo>
                <a:lnTo>
                  <a:pt x="63" y="1313"/>
                </a:lnTo>
                <a:lnTo>
                  <a:pt x="92" y="1185"/>
                </a:lnTo>
                <a:lnTo>
                  <a:pt x="126" y="1044"/>
                </a:lnTo>
                <a:lnTo>
                  <a:pt x="165" y="900"/>
                </a:lnTo>
                <a:lnTo>
                  <a:pt x="185" y="827"/>
                </a:lnTo>
                <a:lnTo>
                  <a:pt x="209" y="754"/>
                </a:lnTo>
                <a:lnTo>
                  <a:pt x="234" y="681"/>
                </a:lnTo>
                <a:lnTo>
                  <a:pt x="260" y="608"/>
                </a:lnTo>
                <a:lnTo>
                  <a:pt x="287" y="537"/>
                </a:lnTo>
                <a:lnTo>
                  <a:pt x="315" y="467"/>
                </a:lnTo>
                <a:lnTo>
                  <a:pt x="346" y="402"/>
                </a:lnTo>
                <a:lnTo>
                  <a:pt x="376" y="339"/>
                </a:lnTo>
                <a:lnTo>
                  <a:pt x="411" y="278"/>
                </a:lnTo>
                <a:lnTo>
                  <a:pt x="443" y="224"/>
                </a:lnTo>
                <a:lnTo>
                  <a:pt x="480" y="171"/>
                </a:lnTo>
                <a:lnTo>
                  <a:pt x="516" y="124"/>
                </a:lnTo>
                <a:lnTo>
                  <a:pt x="555" y="83"/>
                </a:lnTo>
                <a:lnTo>
                  <a:pt x="596" y="49"/>
                </a:lnTo>
                <a:lnTo>
                  <a:pt x="638" y="20"/>
                </a:lnTo>
                <a:lnTo>
                  <a:pt x="681" y="0"/>
                </a:lnTo>
                <a:lnTo>
                  <a:pt x="0" y="0"/>
                </a:lnTo>
                <a:lnTo>
                  <a:pt x="0" y="1660"/>
                </a:lnTo>
                <a:close/>
              </a:path>
            </a:pathLst>
          </a:custGeom>
          <a:solidFill>
            <a:srgbClr val="F4C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1038" name="Freeform 14"/>
          <p:cNvSpPr>
            <a:spLocks/>
          </p:cNvSpPr>
          <p:nvPr/>
        </p:nvSpPr>
        <p:spPr bwMode="auto">
          <a:xfrm>
            <a:off x="-36513" y="-19050"/>
            <a:ext cx="725488" cy="2638425"/>
          </a:xfrm>
          <a:custGeom>
            <a:avLst/>
            <a:gdLst>
              <a:gd name="T0" fmla="*/ 0 w 457"/>
              <a:gd name="T1" fmla="*/ 1662 h 1662"/>
              <a:gd name="T2" fmla="*/ 0 w 457"/>
              <a:gd name="T3" fmla="*/ 1646 h 1662"/>
              <a:gd name="T4" fmla="*/ 4 w 457"/>
              <a:gd name="T5" fmla="*/ 1595 h 1662"/>
              <a:gd name="T6" fmla="*/ 10 w 457"/>
              <a:gd name="T7" fmla="*/ 1518 h 1662"/>
              <a:gd name="T8" fmla="*/ 18 w 457"/>
              <a:gd name="T9" fmla="*/ 1418 h 1662"/>
              <a:gd name="T10" fmla="*/ 31 w 457"/>
              <a:gd name="T11" fmla="*/ 1300 h 1662"/>
              <a:gd name="T12" fmla="*/ 47 w 457"/>
              <a:gd name="T13" fmla="*/ 1166 h 1662"/>
              <a:gd name="T14" fmla="*/ 67 w 457"/>
              <a:gd name="T15" fmla="*/ 1024 h 1662"/>
              <a:gd name="T16" fmla="*/ 90 w 457"/>
              <a:gd name="T17" fmla="*/ 874 h 1662"/>
              <a:gd name="T18" fmla="*/ 104 w 457"/>
              <a:gd name="T19" fmla="*/ 799 h 1662"/>
              <a:gd name="T20" fmla="*/ 118 w 457"/>
              <a:gd name="T21" fmla="*/ 723 h 1662"/>
              <a:gd name="T22" fmla="*/ 134 w 457"/>
              <a:gd name="T23" fmla="*/ 650 h 1662"/>
              <a:gd name="T24" fmla="*/ 151 w 457"/>
              <a:gd name="T25" fmla="*/ 577 h 1662"/>
              <a:gd name="T26" fmla="*/ 169 w 457"/>
              <a:gd name="T27" fmla="*/ 506 h 1662"/>
              <a:gd name="T28" fmla="*/ 189 w 457"/>
              <a:gd name="T29" fmla="*/ 437 h 1662"/>
              <a:gd name="T30" fmla="*/ 209 w 457"/>
              <a:gd name="T31" fmla="*/ 370 h 1662"/>
              <a:gd name="T32" fmla="*/ 230 w 457"/>
              <a:gd name="T33" fmla="*/ 309 h 1662"/>
              <a:gd name="T34" fmla="*/ 254 w 457"/>
              <a:gd name="T35" fmla="*/ 250 h 1662"/>
              <a:gd name="T36" fmla="*/ 279 w 457"/>
              <a:gd name="T37" fmla="*/ 195 h 1662"/>
              <a:gd name="T38" fmla="*/ 305 w 457"/>
              <a:gd name="T39" fmla="*/ 146 h 1662"/>
              <a:gd name="T40" fmla="*/ 331 w 457"/>
              <a:gd name="T41" fmla="*/ 104 h 1662"/>
              <a:gd name="T42" fmla="*/ 362 w 457"/>
              <a:gd name="T43" fmla="*/ 67 h 1662"/>
              <a:gd name="T44" fmla="*/ 392 w 457"/>
              <a:gd name="T45" fmla="*/ 37 h 1662"/>
              <a:gd name="T46" fmla="*/ 423 w 457"/>
              <a:gd name="T47" fmla="*/ 14 h 1662"/>
              <a:gd name="T48" fmla="*/ 457 w 457"/>
              <a:gd name="T49" fmla="*/ 0 h 1662"/>
              <a:gd name="T50" fmla="*/ 411 w 457"/>
              <a:gd name="T51" fmla="*/ 0 h 1662"/>
              <a:gd name="T52" fmla="*/ 346 w 457"/>
              <a:gd name="T53" fmla="*/ 0 h 1662"/>
              <a:gd name="T54" fmla="*/ 270 w 457"/>
              <a:gd name="T55" fmla="*/ 0 h 1662"/>
              <a:gd name="T56" fmla="*/ 193 w 457"/>
              <a:gd name="T57" fmla="*/ 0 h 1662"/>
              <a:gd name="T58" fmla="*/ 120 w 457"/>
              <a:gd name="T59" fmla="*/ 0 h 1662"/>
              <a:gd name="T60" fmla="*/ 57 w 457"/>
              <a:gd name="T61" fmla="*/ 0 h 1662"/>
              <a:gd name="T62" fmla="*/ 14 w 457"/>
              <a:gd name="T63" fmla="*/ 0 h 1662"/>
              <a:gd name="T64" fmla="*/ 0 w 457"/>
              <a:gd name="T65" fmla="*/ 0 h 1662"/>
              <a:gd name="T66" fmla="*/ 0 w 457"/>
              <a:gd name="T67" fmla="*/ 1662 h 16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57" h="1662">
                <a:moveTo>
                  <a:pt x="0" y="1662"/>
                </a:moveTo>
                <a:lnTo>
                  <a:pt x="0" y="1646"/>
                </a:lnTo>
                <a:lnTo>
                  <a:pt x="4" y="1595"/>
                </a:lnTo>
                <a:lnTo>
                  <a:pt x="10" y="1518"/>
                </a:lnTo>
                <a:lnTo>
                  <a:pt x="18" y="1418"/>
                </a:lnTo>
                <a:lnTo>
                  <a:pt x="31" y="1300"/>
                </a:lnTo>
                <a:lnTo>
                  <a:pt x="47" y="1166"/>
                </a:lnTo>
                <a:lnTo>
                  <a:pt x="67" y="1024"/>
                </a:lnTo>
                <a:lnTo>
                  <a:pt x="90" y="874"/>
                </a:lnTo>
                <a:lnTo>
                  <a:pt x="104" y="799"/>
                </a:lnTo>
                <a:lnTo>
                  <a:pt x="118" y="723"/>
                </a:lnTo>
                <a:lnTo>
                  <a:pt x="134" y="650"/>
                </a:lnTo>
                <a:lnTo>
                  <a:pt x="151" y="577"/>
                </a:lnTo>
                <a:lnTo>
                  <a:pt x="169" y="506"/>
                </a:lnTo>
                <a:lnTo>
                  <a:pt x="189" y="437"/>
                </a:lnTo>
                <a:lnTo>
                  <a:pt x="209" y="370"/>
                </a:lnTo>
                <a:lnTo>
                  <a:pt x="230" y="309"/>
                </a:lnTo>
                <a:lnTo>
                  <a:pt x="254" y="250"/>
                </a:lnTo>
                <a:lnTo>
                  <a:pt x="279" y="195"/>
                </a:lnTo>
                <a:lnTo>
                  <a:pt x="305" y="146"/>
                </a:lnTo>
                <a:lnTo>
                  <a:pt x="331" y="104"/>
                </a:lnTo>
                <a:lnTo>
                  <a:pt x="362" y="67"/>
                </a:lnTo>
                <a:lnTo>
                  <a:pt x="392" y="37"/>
                </a:lnTo>
                <a:lnTo>
                  <a:pt x="423" y="14"/>
                </a:lnTo>
                <a:lnTo>
                  <a:pt x="457" y="0"/>
                </a:lnTo>
                <a:lnTo>
                  <a:pt x="411" y="0"/>
                </a:lnTo>
                <a:lnTo>
                  <a:pt x="346" y="0"/>
                </a:lnTo>
                <a:lnTo>
                  <a:pt x="270" y="0"/>
                </a:lnTo>
                <a:lnTo>
                  <a:pt x="193" y="0"/>
                </a:lnTo>
                <a:lnTo>
                  <a:pt x="120" y="0"/>
                </a:lnTo>
                <a:lnTo>
                  <a:pt x="57" y="0"/>
                </a:lnTo>
                <a:lnTo>
                  <a:pt x="14" y="0"/>
                </a:lnTo>
                <a:lnTo>
                  <a:pt x="0" y="0"/>
                </a:lnTo>
                <a:lnTo>
                  <a:pt x="0" y="1662"/>
                </a:lnTo>
                <a:close/>
              </a:path>
            </a:pathLst>
          </a:custGeom>
          <a:solidFill>
            <a:srgbClr val="0092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BR"/>
          </a:p>
        </p:txBody>
      </p:sp>
      <p:sp>
        <p:nvSpPr>
          <p:cNvPr id="1039" name="Rectangle 15"/>
          <p:cNvSpPr>
            <a:spLocks noChangeArrowheads="1"/>
          </p:cNvSpPr>
          <p:nvPr/>
        </p:nvSpPr>
        <p:spPr bwMode="auto">
          <a:xfrm>
            <a:off x="-3175" y="6470650"/>
            <a:ext cx="9144000" cy="387350"/>
          </a:xfrm>
          <a:prstGeom prst="rect">
            <a:avLst/>
          </a:prstGeom>
          <a:solidFill>
            <a:srgbClr val="11418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0" rIns="720000" anchor="ctr"/>
          <a:lstStyle/>
          <a:p>
            <a:endParaRPr kumimoji="0" lang="pt-BR" sz="1000">
              <a:latin typeface="Square721 Ex BT" pitchFamily="34" charset="0"/>
            </a:endParaRPr>
          </a:p>
        </p:txBody>
      </p:sp>
      <p:sp>
        <p:nvSpPr>
          <p:cNvPr id="1030" name="Rectangle 6"/>
          <p:cNvSpPr>
            <a:spLocks noGrp="1" noChangeArrowheads="1"/>
          </p:cNvSpPr>
          <p:nvPr>
            <p:ph type="title"/>
          </p:nvPr>
        </p:nvSpPr>
        <p:spPr bwMode="auto">
          <a:xfrm>
            <a:off x="1114425" y="0"/>
            <a:ext cx="7696200" cy="820738"/>
          </a:xfrm>
          <a:prstGeom prst="rect">
            <a:avLst/>
          </a:prstGeom>
          <a:solidFill>
            <a:srgbClr val="11418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46038" rIns="0" bIns="46038" numCol="1" anchor="ctr" anchorCtr="0" compatLnSpc="1">
            <a:prstTxWarp prst="textNoShape">
              <a:avLst/>
            </a:prstTxWarp>
          </a:bodyPr>
          <a:lstStyle/>
          <a:p>
            <a:pPr lvl="0"/>
            <a:r>
              <a:rPr lang="pt-BR" smtClean="0"/>
              <a:t>Clique para editar o estilo do título mestre</a:t>
            </a:r>
          </a:p>
        </p:txBody>
      </p:sp>
      <p:sp>
        <p:nvSpPr>
          <p:cNvPr id="1031" name="Rectangle 7"/>
          <p:cNvSpPr>
            <a:spLocks noGrp="1" noChangeArrowheads="1"/>
          </p:cNvSpPr>
          <p:nvPr>
            <p:ph type="body" idx="1"/>
          </p:nvPr>
        </p:nvSpPr>
        <p:spPr bwMode="auto">
          <a:xfrm>
            <a:off x="1114425" y="1219200"/>
            <a:ext cx="7648575"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46038" rIns="0" bIns="46038"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32" name="Rectangle 8"/>
          <p:cNvSpPr>
            <a:spLocks noGrp="1" noChangeArrowheads="1"/>
          </p:cNvSpPr>
          <p:nvPr>
            <p:ph type="dt" sz="half" idx="2"/>
          </p:nvPr>
        </p:nvSpPr>
        <p:spPr bwMode="auto">
          <a:xfrm>
            <a:off x="1066800" y="60960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defRPr kumimoji="0" sz="1400">
                <a:solidFill>
                  <a:srgbClr val="0061A5"/>
                </a:solidFill>
              </a:defRPr>
            </a:lvl1pPr>
          </a:lstStyle>
          <a:p>
            <a:fld id="{D59DC78E-698D-4365-9B9D-C725EFE50C40}" type="datetimeFigureOut">
              <a:rPr lang="pt-BR" smtClean="0"/>
              <a:pPr/>
              <a:t>04/04/2017</a:t>
            </a:fld>
            <a:endParaRPr lang="pt-BR"/>
          </a:p>
        </p:txBody>
      </p:sp>
      <p:sp>
        <p:nvSpPr>
          <p:cNvPr id="1033" name="Rectangle 9"/>
          <p:cNvSpPr>
            <a:spLocks noGrp="1" noChangeArrowheads="1"/>
          </p:cNvSpPr>
          <p:nvPr>
            <p:ph type="ftr" sz="quarter" idx="3"/>
          </p:nvPr>
        </p:nvSpPr>
        <p:spPr bwMode="auto">
          <a:xfrm>
            <a:off x="3505200" y="60960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lgn="ctr">
              <a:defRPr kumimoji="0" sz="1400">
                <a:solidFill>
                  <a:srgbClr val="0061A5"/>
                </a:solidFill>
              </a:defRPr>
            </a:lvl1pPr>
          </a:lstStyle>
          <a:p>
            <a:endParaRPr lang="pt-BR"/>
          </a:p>
        </p:txBody>
      </p:sp>
      <p:sp>
        <p:nvSpPr>
          <p:cNvPr id="1034" name="Rectangle 10"/>
          <p:cNvSpPr>
            <a:spLocks noGrp="1" noChangeArrowheads="1"/>
          </p:cNvSpPr>
          <p:nvPr>
            <p:ph type="sldNum" sz="quarter" idx="4"/>
          </p:nvPr>
        </p:nvSpPr>
        <p:spPr bwMode="auto">
          <a:xfrm>
            <a:off x="6858000" y="60960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kumimoji="0" sz="1400">
                <a:solidFill>
                  <a:srgbClr val="0061A5"/>
                </a:solidFill>
              </a:defRPr>
            </a:lvl1pPr>
          </a:lstStyle>
          <a:p>
            <a:fld id="{26357C3D-C898-4728-9F54-F0624CB8E72C}" type="slidenum">
              <a:rPr lang="pt-BR" smtClean="0"/>
              <a:pPr/>
              <a:t>‹nº›</a:t>
            </a:fld>
            <a:endParaRPr lang="pt-BR"/>
          </a:p>
        </p:txBody>
      </p:sp>
    </p:spTree>
    <p:extLst>
      <p:ext uri="{BB962C8B-B14F-4D97-AF65-F5344CB8AC3E}">
        <p14:creationId xmlns:p14="http://schemas.microsoft.com/office/powerpoint/2010/main" val="4189798286"/>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Lst>
  <p:transition/>
  <p:txStyles>
    <p:titleStyle>
      <a:lvl1pPr algn="l" rtl="0" eaLnBrk="1" fontAlgn="base" hangingPunct="1">
        <a:spcBef>
          <a:spcPct val="0"/>
        </a:spcBef>
        <a:spcAft>
          <a:spcPct val="0"/>
        </a:spcAft>
        <a:defRPr b="1" kern="1200">
          <a:solidFill>
            <a:schemeClr val="tx1"/>
          </a:solidFill>
          <a:latin typeface="+mj-lt"/>
          <a:ea typeface="+mj-ea"/>
          <a:cs typeface="+mj-cs"/>
        </a:defRPr>
      </a:lvl1pPr>
      <a:lvl2pPr algn="l" rtl="0" eaLnBrk="1" fontAlgn="base" hangingPunct="1">
        <a:spcBef>
          <a:spcPct val="0"/>
        </a:spcBef>
        <a:spcAft>
          <a:spcPct val="0"/>
        </a:spcAft>
        <a:defRPr b="1">
          <a:solidFill>
            <a:schemeClr val="tx1"/>
          </a:solidFill>
          <a:latin typeface="Square721 Ex BT" pitchFamily="34" charset="0"/>
        </a:defRPr>
      </a:lvl2pPr>
      <a:lvl3pPr algn="l" rtl="0" eaLnBrk="1" fontAlgn="base" hangingPunct="1">
        <a:spcBef>
          <a:spcPct val="0"/>
        </a:spcBef>
        <a:spcAft>
          <a:spcPct val="0"/>
        </a:spcAft>
        <a:defRPr b="1">
          <a:solidFill>
            <a:schemeClr val="tx1"/>
          </a:solidFill>
          <a:latin typeface="Square721 Ex BT" pitchFamily="34" charset="0"/>
        </a:defRPr>
      </a:lvl3pPr>
      <a:lvl4pPr algn="l" rtl="0" eaLnBrk="1" fontAlgn="base" hangingPunct="1">
        <a:spcBef>
          <a:spcPct val="0"/>
        </a:spcBef>
        <a:spcAft>
          <a:spcPct val="0"/>
        </a:spcAft>
        <a:defRPr b="1">
          <a:solidFill>
            <a:schemeClr val="tx1"/>
          </a:solidFill>
          <a:latin typeface="Square721 Ex BT" pitchFamily="34" charset="0"/>
        </a:defRPr>
      </a:lvl4pPr>
      <a:lvl5pPr algn="l" rtl="0" eaLnBrk="1" fontAlgn="base" hangingPunct="1">
        <a:spcBef>
          <a:spcPct val="0"/>
        </a:spcBef>
        <a:spcAft>
          <a:spcPct val="0"/>
        </a:spcAft>
        <a:defRPr b="1">
          <a:solidFill>
            <a:schemeClr val="tx1"/>
          </a:solidFill>
          <a:latin typeface="Square721 Ex BT" pitchFamily="34" charset="0"/>
        </a:defRPr>
      </a:lvl5pPr>
      <a:lvl6pPr marL="457200" algn="l" rtl="0" eaLnBrk="1" fontAlgn="base" hangingPunct="1">
        <a:spcBef>
          <a:spcPct val="0"/>
        </a:spcBef>
        <a:spcAft>
          <a:spcPct val="0"/>
        </a:spcAft>
        <a:defRPr b="1">
          <a:solidFill>
            <a:schemeClr val="tx1"/>
          </a:solidFill>
          <a:latin typeface="Square721 Ex BT" pitchFamily="34" charset="0"/>
        </a:defRPr>
      </a:lvl6pPr>
      <a:lvl7pPr marL="914400" algn="l" rtl="0" eaLnBrk="1" fontAlgn="base" hangingPunct="1">
        <a:spcBef>
          <a:spcPct val="0"/>
        </a:spcBef>
        <a:spcAft>
          <a:spcPct val="0"/>
        </a:spcAft>
        <a:defRPr b="1">
          <a:solidFill>
            <a:schemeClr val="tx1"/>
          </a:solidFill>
          <a:latin typeface="Square721 Ex BT" pitchFamily="34" charset="0"/>
        </a:defRPr>
      </a:lvl7pPr>
      <a:lvl8pPr marL="1371600" algn="l" rtl="0" eaLnBrk="1" fontAlgn="base" hangingPunct="1">
        <a:spcBef>
          <a:spcPct val="0"/>
        </a:spcBef>
        <a:spcAft>
          <a:spcPct val="0"/>
        </a:spcAft>
        <a:defRPr b="1">
          <a:solidFill>
            <a:schemeClr val="tx1"/>
          </a:solidFill>
          <a:latin typeface="Square721 Ex BT" pitchFamily="34" charset="0"/>
        </a:defRPr>
      </a:lvl8pPr>
      <a:lvl9pPr marL="1828800" algn="l" rtl="0" eaLnBrk="1" fontAlgn="base" hangingPunct="1">
        <a:spcBef>
          <a:spcPct val="0"/>
        </a:spcBef>
        <a:spcAft>
          <a:spcPct val="0"/>
        </a:spcAft>
        <a:defRPr b="1">
          <a:solidFill>
            <a:schemeClr val="tx1"/>
          </a:solidFill>
          <a:latin typeface="Square721 Ex BT" pitchFamily="34" charset="0"/>
        </a:defRPr>
      </a:lvl9pPr>
    </p:titleStyle>
    <p:bodyStyle>
      <a:lvl1pPr algn="l" rtl="0" eaLnBrk="1" fontAlgn="base" hangingPunct="1">
        <a:spcBef>
          <a:spcPct val="20000"/>
        </a:spcBef>
        <a:spcAft>
          <a:spcPct val="0"/>
        </a:spcAft>
        <a:buClr>
          <a:srgbClr val="0061A5"/>
        </a:buClr>
        <a:buSzPct val="80000"/>
        <a:buFont typeface="Wingdings" panose="05000000000000000000" pitchFamily="2" charset="2"/>
        <a:defRPr sz="2400" kern="1200">
          <a:solidFill>
            <a:srgbClr val="0061A5"/>
          </a:solidFill>
          <a:latin typeface="+mn-lt"/>
          <a:ea typeface="+mn-ea"/>
          <a:cs typeface="+mn-cs"/>
        </a:defRPr>
      </a:lvl1pPr>
      <a:lvl2pPr marL="763588" indent="-285750" algn="l" rtl="0" eaLnBrk="1" fontAlgn="base" hangingPunct="1">
        <a:spcBef>
          <a:spcPct val="20000"/>
        </a:spcBef>
        <a:spcAft>
          <a:spcPct val="0"/>
        </a:spcAft>
        <a:buFont typeface="Wingdings" panose="05000000000000000000" pitchFamily="2" charset="2"/>
        <a:buChar char="§"/>
        <a:defRPr sz="2400" kern="1200">
          <a:solidFill>
            <a:srgbClr val="4D4948"/>
          </a:solidFill>
          <a:latin typeface="+mn-lt"/>
          <a:ea typeface="+mn-ea"/>
          <a:cs typeface="+mn-cs"/>
        </a:defRPr>
      </a:lvl2pPr>
      <a:lvl3pPr marL="1182688" indent="-228600" algn="l" rtl="0" eaLnBrk="1" fontAlgn="base" hangingPunct="1">
        <a:spcBef>
          <a:spcPct val="20000"/>
        </a:spcBef>
        <a:spcAft>
          <a:spcPct val="0"/>
        </a:spcAft>
        <a:buClr>
          <a:srgbClr val="4D4948"/>
        </a:buClr>
        <a:buChar char="•"/>
        <a:defRPr sz="2400" kern="1200">
          <a:solidFill>
            <a:srgbClr val="4D4948"/>
          </a:solidFill>
          <a:latin typeface="+mn-lt"/>
          <a:ea typeface="+mn-ea"/>
          <a:cs typeface="+mn-cs"/>
        </a:defRPr>
      </a:lvl3pPr>
      <a:lvl4pPr marL="1601788" indent="-228600" algn="l" rtl="0" eaLnBrk="1" fontAlgn="base" hangingPunct="1">
        <a:spcBef>
          <a:spcPct val="20000"/>
        </a:spcBef>
        <a:spcAft>
          <a:spcPct val="0"/>
        </a:spcAft>
        <a:buChar char="–"/>
        <a:defRPr sz="2400" kern="1200">
          <a:solidFill>
            <a:srgbClr val="4D4948"/>
          </a:solidFill>
          <a:latin typeface="+mn-lt"/>
          <a:ea typeface="+mn-ea"/>
          <a:cs typeface="+mn-cs"/>
        </a:defRPr>
      </a:lvl4pPr>
      <a:lvl5pPr marL="2057400" indent="-228600" algn="l" rtl="0" eaLnBrk="1" fontAlgn="base" hangingPunct="1">
        <a:spcBef>
          <a:spcPct val="20000"/>
        </a:spcBef>
        <a:spcAft>
          <a:spcPct val="0"/>
        </a:spcAft>
        <a:buClr>
          <a:srgbClr val="4D4948"/>
        </a:buClr>
        <a:buChar char="•"/>
        <a:defRPr sz="2400" kern="1200">
          <a:solidFill>
            <a:srgbClr val="4D4948"/>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smtClean="0"/>
              <a:t/>
            </a:r>
            <a:br>
              <a:rPr lang="pt-BR" sz="3200" dirty="0" smtClean="0"/>
            </a:br>
            <a:endParaRPr lang="pt-BR" sz="3200" dirty="0"/>
          </a:p>
        </p:txBody>
      </p:sp>
      <p:sp>
        <p:nvSpPr>
          <p:cNvPr id="3" name="Espaço Reservado para Conteúdo 2"/>
          <p:cNvSpPr>
            <a:spLocks noGrp="1"/>
          </p:cNvSpPr>
          <p:nvPr>
            <p:ph idx="1"/>
          </p:nvPr>
        </p:nvSpPr>
        <p:spPr>
          <a:xfrm>
            <a:off x="581025" y="980728"/>
            <a:ext cx="8229600" cy="5145435"/>
          </a:xfrm>
        </p:spPr>
        <p:txBody>
          <a:bodyPr>
            <a:noAutofit/>
          </a:bodyPr>
          <a:lstStyle/>
          <a:p>
            <a:pPr marL="0" indent="0" algn="ctr">
              <a:buNone/>
            </a:pPr>
            <a:r>
              <a:rPr lang="pt-BR" sz="4000" dirty="0" smtClean="0">
                <a:solidFill>
                  <a:schemeClr val="bg2"/>
                </a:solidFill>
              </a:rPr>
              <a:t>Combate ao desperdício no gasto público</a:t>
            </a:r>
          </a:p>
          <a:p>
            <a:pPr marL="0" indent="0" algn="ctr">
              <a:buNone/>
            </a:pPr>
            <a:r>
              <a:rPr lang="pt-BR" sz="3600" dirty="0">
                <a:solidFill>
                  <a:schemeClr val="bg2"/>
                </a:solidFill>
              </a:rPr>
              <a:t>Os sete </a:t>
            </a:r>
            <a:r>
              <a:rPr lang="pt-BR" sz="3600" dirty="0" smtClean="0">
                <a:solidFill>
                  <a:schemeClr val="bg2"/>
                </a:solidFill>
              </a:rPr>
              <a:t>principais erros </a:t>
            </a:r>
            <a:r>
              <a:rPr lang="pt-BR" sz="3600" dirty="0">
                <a:solidFill>
                  <a:schemeClr val="bg2"/>
                </a:solidFill>
              </a:rPr>
              <a:t>e falhas </a:t>
            </a:r>
            <a:r>
              <a:rPr lang="pt-BR" sz="3600" dirty="0" smtClean="0">
                <a:solidFill>
                  <a:schemeClr val="bg2"/>
                </a:solidFill>
              </a:rPr>
              <a:t>identificados pelos Tribunais de Contas que </a:t>
            </a:r>
            <a:r>
              <a:rPr lang="pt-BR" sz="3600" dirty="0">
                <a:solidFill>
                  <a:schemeClr val="bg2"/>
                </a:solidFill>
              </a:rPr>
              <a:t>impedem o bom uso dos recursos </a:t>
            </a:r>
            <a:r>
              <a:rPr lang="pt-BR" sz="3600" dirty="0" smtClean="0">
                <a:solidFill>
                  <a:schemeClr val="bg2"/>
                </a:solidFill>
              </a:rPr>
              <a:t>públicos</a:t>
            </a:r>
          </a:p>
          <a:p>
            <a:pPr marL="0" indent="0" algn="ctr">
              <a:buNone/>
            </a:pPr>
            <a:endParaRPr lang="pt-BR" sz="3600" dirty="0" smtClean="0">
              <a:solidFill>
                <a:schemeClr val="bg2"/>
              </a:solidFill>
            </a:endParaRPr>
          </a:p>
          <a:p>
            <a:pPr marL="0" indent="0" algn="ctr">
              <a:buNone/>
            </a:pPr>
            <a:r>
              <a:rPr lang="pt-BR" sz="3600" dirty="0" smtClean="0">
                <a:solidFill>
                  <a:schemeClr val="bg2"/>
                </a:solidFill>
              </a:rPr>
              <a:t>Palestrante: Benjamin Zymler</a:t>
            </a:r>
          </a:p>
          <a:p>
            <a:pPr marL="0" indent="0" algn="just">
              <a:buNone/>
            </a:pPr>
            <a:endParaRPr lang="pt-BR" sz="2800" dirty="0" smtClean="0"/>
          </a:p>
          <a:p>
            <a:pPr marL="0" indent="0" algn="just">
              <a:buNone/>
            </a:pPr>
            <a:endParaRPr lang="pt-BR" sz="2400" dirty="0" smtClean="0"/>
          </a:p>
        </p:txBody>
      </p:sp>
    </p:spTree>
    <p:extLst>
      <p:ext uri="{BB962C8B-B14F-4D97-AF65-F5344CB8AC3E}">
        <p14:creationId xmlns:p14="http://schemas.microsoft.com/office/powerpoint/2010/main" val="44347964"/>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pt-BR" sz="2700" b="0" dirty="0" smtClean="0">
                <a:solidFill>
                  <a:schemeClr val="bg2"/>
                </a:solidFill>
              </a:rPr>
              <a:t/>
            </a:r>
            <a:br>
              <a:rPr lang="pt-BR" sz="2700" b="0" dirty="0" smtClean="0">
                <a:solidFill>
                  <a:schemeClr val="bg2"/>
                </a:solidFill>
              </a:rPr>
            </a:br>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marL="0" indent="0" algn="just">
              <a:lnSpc>
                <a:spcPct val="150000"/>
              </a:lnSpc>
              <a:spcBef>
                <a:spcPts val="1800"/>
              </a:spcBef>
              <a:spcAft>
                <a:spcPts val="0"/>
              </a:spcAft>
              <a:buNone/>
            </a:pPr>
            <a:endParaRPr lang="pt-BR" sz="2800" dirty="0" smtClean="0">
              <a:solidFill>
                <a:schemeClr val="bg2"/>
              </a:solidFill>
            </a:endParaRPr>
          </a:p>
          <a:p>
            <a:pPr algn="ctr">
              <a:lnSpc>
                <a:spcPct val="130000"/>
              </a:lnSpc>
              <a:spcBef>
                <a:spcPts val="1200"/>
              </a:spcBef>
              <a:spcAft>
                <a:spcPts val="0"/>
              </a:spcAft>
            </a:pPr>
            <a:r>
              <a:rPr lang="pt-BR" sz="4400" dirty="0" smtClean="0">
                <a:solidFill>
                  <a:schemeClr val="bg2"/>
                </a:solidFill>
              </a:rPr>
              <a:t>2. Os </a:t>
            </a:r>
            <a:r>
              <a:rPr lang="pt-BR" sz="4400" dirty="0">
                <a:solidFill>
                  <a:schemeClr val="bg2"/>
                </a:solidFill>
              </a:rPr>
              <a:t>sete erros e falhas principais que impedem o bom uso dos recursos públicos</a:t>
            </a:r>
          </a:p>
        </p:txBody>
      </p:sp>
    </p:spTree>
    <p:extLst>
      <p:ext uri="{BB962C8B-B14F-4D97-AF65-F5344CB8AC3E}">
        <p14:creationId xmlns:p14="http://schemas.microsoft.com/office/powerpoint/2010/main" val="182571374"/>
      </p:ext>
    </p:extLst>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latin typeface="Eras Demi ITC" panose="020B0805030504020804" pitchFamily="34" charset="0"/>
              </a:rPr>
              <a:t>2.6. </a:t>
            </a:r>
            <a:r>
              <a:rPr lang="pt-BR" sz="2800" dirty="0"/>
              <a:t>Uso inadequado da competência para realizar alterações unilaterais nos contratos</a:t>
            </a:r>
            <a:endParaRPr lang="pt-BR" sz="2800" b="0" dirty="0">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784976" cy="5357812"/>
          </a:xfrm>
        </p:spPr>
        <p:txBody>
          <a:bodyPr/>
          <a:lstStyle/>
          <a:p>
            <a:pPr algn="just">
              <a:lnSpc>
                <a:spcPct val="150000"/>
              </a:lnSpc>
              <a:spcBef>
                <a:spcPts val="0"/>
              </a:spcBef>
            </a:pPr>
            <a:r>
              <a:rPr lang="pt-BR" sz="2800" dirty="0">
                <a:solidFill>
                  <a:schemeClr val="bg2"/>
                </a:solidFill>
              </a:rPr>
              <a:t>Nos termos do art. 58, </a:t>
            </a:r>
            <a:r>
              <a:rPr lang="pt-BR" sz="2800" dirty="0" smtClean="0">
                <a:solidFill>
                  <a:schemeClr val="bg2"/>
                </a:solidFill>
              </a:rPr>
              <a:t>I</a:t>
            </a:r>
            <a:r>
              <a:rPr lang="pt-BR" sz="2800" dirty="0">
                <a:solidFill>
                  <a:schemeClr val="bg2"/>
                </a:solidFill>
              </a:rPr>
              <a:t>, da Lei </a:t>
            </a:r>
            <a:r>
              <a:rPr lang="pt-BR" sz="2800" dirty="0" smtClean="0">
                <a:solidFill>
                  <a:schemeClr val="bg2"/>
                </a:solidFill>
              </a:rPr>
              <a:t>nº 8.666/1993</a:t>
            </a:r>
            <a:r>
              <a:rPr lang="pt-BR" sz="2800" dirty="0">
                <a:solidFill>
                  <a:schemeClr val="bg2"/>
                </a:solidFill>
              </a:rPr>
              <a:t>, as </a:t>
            </a:r>
            <a:r>
              <a:rPr lang="pt-BR" sz="2800" u="sng" dirty="0">
                <a:solidFill>
                  <a:schemeClr val="bg2"/>
                </a:solidFill>
              </a:rPr>
              <a:t>alterações </a:t>
            </a:r>
            <a:r>
              <a:rPr lang="pt-BR" sz="2800" u="sng" dirty="0" smtClean="0">
                <a:solidFill>
                  <a:schemeClr val="bg2"/>
                </a:solidFill>
              </a:rPr>
              <a:t>unilaterais dos </a:t>
            </a:r>
            <a:r>
              <a:rPr lang="pt-BR" sz="2800" u="sng" dirty="0">
                <a:solidFill>
                  <a:schemeClr val="bg2"/>
                </a:solidFill>
              </a:rPr>
              <a:t>contratos administrativos</a:t>
            </a:r>
            <a:r>
              <a:rPr lang="pt-BR" sz="2800" dirty="0">
                <a:solidFill>
                  <a:schemeClr val="bg2"/>
                </a:solidFill>
              </a:rPr>
              <a:t> </a:t>
            </a:r>
            <a:r>
              <a:rPr lang="pt-BR" sz="2800" dirty="0" smtClean="0">
                <a:solidFill>
                  <a:schemeClr val="bg2"/>
                </a:solidFill>
              </a:rPr>
              <a:t>são promovidas visando </a:t>
            </a:r>
            <a:r>
              <a:rPr lang="pt-BR" sz="2800" u="sng" dirty="0" smtClean="0">
                <a:solidFill>
                  <a:schemeClr val="bg2"/>
                </a:solidFill>
              </a:rPr>
              <a:t>melhor adequá-los ao </a:t>
            </a:r>
            <a:r>
              <a:rPr lang="pt-BR" sz="2800" u="sng" dirty="0">
                <a:solidFill>
                  <a:schemeClr val="bg2"/>
                </a:solidFill>
              </a:rPr>
              <a:t>interesse público</a:t>
            </a:r>
            <a:r>
              <a:rPr lang="pt-BR" sz="2800" dirty="0">
                <a:solidFill>
                  <a:schemeClr val="bg2"/>
                </a:solidFill>
              </a:rPr>
              <a:t>.</a:t>
            </a:r>
          </a:p>
          <a:p>
            <a:pPr algn="just">
              <a:lnSpc>
                <a:spcPct val="150000"/>
              </a:lnSpc>
              <a:spcBef>
                <a:spcPts val="0"/>
              </a:spcBef>
            </a:pPr>
            <a:r>
              <a:rPr lang="pt-BR" sz="2800" dirty="0" smtClean="0">
                <a:solidFill>
                  <a:schemeClr val="bg2"/>
                </a:solidFill>
              </a:rPr>
              <a:t>Contudo, observa-se que tais mudanças são solicitadas com frequência pelos contratados, </a:t>
            </a:r>
            <a:r>
              <a:rPr lang="pt-BR" sz="2800" dirty="0">
                <a:solidFill>
                  <a:schemeClr val="bg2"/>
                </a:solidFill>
              </a:rPr>
              <a:t>como se a legislação </a:t>
            </a:r>
            <a:r>
              <a:rPr lang="pt-BR" sz="2800" dirty="0" smtClean="0">
                <a:solidFill>
                  <a:schemeClr val="bg2"/>
                </a:solidFill>
              </a:rPr>
              <a:t>lhes </a:t>
            </a:r>
            <a:r>
              <a:rPr lang="pt-BR" sz="2800" dirty="0">
                <a:solidFill>
                  <a:schemeClr val="bg2"/>
                </a:solidFill>
              </a:rPr>
              <a:t>conferisse algum direito subjetivo à </a:t>
            </a:r>
            <a:r>
              <a:rPr lang="pt-BR" sz="2800" dirty="0" smtClean="0">
                <a:solidFill>
                  <a:schemeClr val="bg2"/>
                </a:solidFill>
              </a:rPr>
              <a:t>modificação </a:t>
            </a:r>
            <a:r>
              <a:rPr lang="pt-BR" sz="2800" dirty="0">
                <a:solidFill>
                  <a:schemeClr val="bg2"/>
                </a:solidFill>
              </a:rPr>
              <a:t>dos projetos licitados</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2635192366"/>
      </p:ext>
    </p:extLst>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latin typeface="Eras Demi ITC" panose="020B0805030504020804" pitchFamily="34" charset="0"/>
              </a:rPr>
              <a:t>2.6. </a:t>
            </a:r>
            <a:r>
              <a:rPr lang="pt-BR" sz="2800" dirty="0"/>
              <a:t>Uso inadequado da competência para realizar alterações unilaterais nos contratos</a:t>
            </a:r>
            <a:endParaRPr lang="pt-BR" sz="2800" b="0" dirty="0">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784976" cy="5357812"/>
          </a:xfrm>
        </p:spPr>
        <p:txBody>
          <a:bodyPr/>
          <a:lstStyle/>
          <a:p>
            <a:pPr algn="just">
              <a:lnSpc>
                <a:spcPct val="150000"/>
              </a:lnSpc>
              <a:spcBef>
                <a:spcPts val="0"/>
              </a:spcBef>
            </a:pPr>
            <a:endParaRPr lang="pt-BR" sz="2800" dirty="0" smtClean="0">
              <a:solidFill>
                <a:schemeClr val="bg2"/>
              </a:solidFill>
            </a:endParaRPr>
          </a:p>
          <a:p>
            <a:pPr algn="just">
              <a:lnSpc>
                <a:spcPct val="150000"/>
              </a:lnSpc>
              <a:spcBef>
                <a:spcPts val="0"/>
              </a:spcBef>
            </a:pPr>
            <a:r>
              <a:rPr lang="pt-BR" sz="2800" dirty="0" smtClean="0">
                <a:solidFill>
                  <a:schemeClr val="bg2"/>
                </a:solidFill>
              </a:rPr>
              <a:t>Dessa </a:t>
            </a:r>
            <a:r>
              <a:rPr lang="pt-BR" sz="2800" dirty="0">
                <a:solidFill>
                  <a:schemeClr val="bg2"/>
                </a:solidFill>
              </a:rPr>
              <a:t>forma, na execução das obras </a:t>
            </a:r>
            <a:r>
              <a:rPr lang="pt-BR" sz="2800" dirty="0" smtClean="0">
                <a:solidFill>
                  <a:schemeClr val="bg2"/>
                </a:solidFill>
              </a:rPr>
              <a:t>públicas, </a:t>
            </a:r>
            <a:r>
              <a:rPr lang="pt-BR" sz="2800" dirty="0">
                <a:solidFill>
                  <a:schemeClr val="bg2"/>
                </a:solidFill>
              </a:rPr>
              <a:t>em </a:t>
            </a:r>
            <a:r>
              <a:rPr lang="pt-BR" sz="2800" dirty="0" smtClean="0">
                <a:solidFill>
                  <a:schemeClr val="bg2"/>
                </a:solidFill>
              </a:rPr>
              <a:t>geral, </a:t>
            </a:r>
            <a:r>
              <a:rPr lang="pt-BR" sz="2800" dirty="0">
                <a:solidFill>
                  <a:schemeClr val="bg2"/>
                </a:solidFill>
              </a:rPr>
              <a:t>ocorrem </a:t>
            </a:r>
            <a:r>
              <a:rPr lang="pt-BR" sz="2800" u="sng" dirty="0">
                <a:solidFill>
                  <a:schemeClr val="bg2"/>
                </a:solidFill>
              </a:rPr>
              <a:t>abusos no </a:t>
            </a:r>
            <a:r>
              <a:rPr lang="pt-BR" sz="2800" u="sng" dirty="0" smtClean="0">
                <a:solidFill>
                  <a:schemeClr val="bg2"/>
                </a:solidFill>
              </a:rPr>
              <a:t>exercício do poder </a:t>
            </a:r>
            <a:r>
              <a:rPr lang="pt-BR" sz="2800" u="sng" dirty="0">
                <a:solidFill>
                  <a:schemeClr val="bg2"/>
                </a:solidFill>
              </a:rPr>
              <a:t>de alterar as condições contratuais</a:t>
            </a:r>
            <a:r>
              <a:rPr lang="pt-BR" sz="2800" dirty="0">
                <a:solidFill>
                  <a:schemeClr val="bg2"/>
                </a:solidFill>
              </a:rPr>
              <a:t> advindas da licitação, tornando a execução dos contratos injustamente mais onerosa para a </a:t>
            </a:r>
            <a:r>
              <a:rPr lang="pt-BR" sz="2800" dirty="0" smtClean="0">
                <a:solidFill>
                  <a:schemeClr val="bg2"/>
                </a:solidFill>
              </a:rPr>
              <a:t>Administração.</a:t>
            </a:r>
            <a:endParaRPr lang="pt-BR" sz="2800" dirty="0">
              <a:solidFill>
                <a:schemeClr val="bg2"/>
              </a:solidFill>
            </a:endParaRPr>
          </a:p>
        </p:txBody>
      </p:sp>
    </p:spTree>
    <p:extLst>
      <p:ext uri="{BB962C8B-B14F-4D97-AF65-F5344CB8AC3E}">
        <p14:creationId xmlns:p14="http://schemas.microsoft.com/office/powerpoint/2010/main" val="3185922578"/>
      </p:ext>
    </p:extLst>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0600" y="0"/>
            <a:ext cx="7820025" cy="820738"/>
          </a:xfrm>
        </p:spPr>
        <p:txBody>
          <a:bodyPr/>
          <a:lstStyle/>
          <a:p>
            <a:pPr algn="ctr"/>
            <a:r>
              <a:rPr lang="pt-BR" sz="2800" b="0" dirty="0">
                <a:latin typeface="Eras Demi ITC" panose="020B0805030504020804" pitchFamily="34" charset="0"/>
              </a:rPr>
              <a:t>2.6. </a:t>
            </a:r>
            <a:r>
              <a:rPr lang="pt-BR" sz="2800" dirty="0"/>
              <a:t>Uso inadequado da competência para realizar alterações unilaterais nos contratos</a:t>
            </a:r>
            <a:endParaRPr lang="pt-BR" sz="2800" dirty="0" smtClean="0">
              <a:latin typeface="+mn-lt"/>
            </a:endParaRPr>
          </a:p>
        </p:txBody>
      </p:sp>
      <p:sp>
        <p:nvSpPr>
          <p:cNvPr id="16387" name="Rectangle 3"/>
          <p:cNvSpPr>
            <a:spLocks noGrp="1" noChangeArrowheads="1"/>
          </p:cNvSpPr>
          <p:nvPr>
            <p:ph idx="1"/>
          </p:nvPr>
        </p:nvSpPr>
        <p:spPr>
          <a:xfrm>
            <a:off x="467544" y="908720"/>
            <a:ext cx="8425631" cy="5544468"/>
          </a:xfrm>
        </p:spPr>
        <p:txBody>
          <a:bodyPr/>
          <a:lstStyle/>
          <a:p>
            <a:pPr marL="0" indent="0" algn="just">
              <a:buNone/>
            </a:pPr>
            <a:r>
              <a:rPr lang="pt-BR" sz="2800" dirty="0" smtClean="0">
                <a:solidFill>
                  <a:schemeClr val="bg2"/>
                </a:solidFill>
              </a:rPr>
              <a:t>Consoante </a:t>
            </a:r>
            <a:r>
              <a:rPr lang="pt-BR" sz="2800" dirty="0">
                <a:solidFill>
                  <a:schemeClr val="bg2"/>
                </a:solidFill>
              </a:rPr>
              <a:t>expôs magistralmente o Ministro Augusto Nardes no voto condutor </a:t>
            </a:r>
            <a:r>
              <a:rPr lang="pt-BR" sz="2800" dirty="0" smtClean="0">
                <a:solidFill>
                  <a:schemeClr val="bg2"/>
                </a:solidFill>
              </a:rPr>
              <a:t>do Acórdão 1.874/2007-Plenário, </a:t>
            </a:r>
            <a:r>
              <a:rPr lang="pt-BR" sz="2800" dirty="0">
                <a:solidFill>
                  <a:schemeClr val="bg2"/>
                </a:solidFill>
              </a:rPr>
              <a:t>“</a:t>
            </a:r>
            <a:r>
              <a:rPr lang="pt-BR" sz="2800" i="1" dirty="0">
                <a:solidFill>
                  <a:schemeClr val="bg2"/>
                </a:solidFill>
              </a:rPr>
              <a:t>perdeu-se de vista que as alterações substantivas do contrato estão condicionadas a um ganho qualitativo ou quantitativo para o interesse público. Longe disso, as </a:t>
            </a:r>
            <a:r>
              <a:rPr lang="pt-BR" sz="2800" i="1" u="sng" dirty="0">
                <a:solidFill>
                  <a:schemeClr val="bg2"/>
                </a:solidFill>
              </a:rPr>
              <a:t>revisões são aplicadas via de regra para a refeitura praticamente integral do projeto</a:t>
            </a:r>
            <a:r>
              <a:rPr lang="pt-BR" sz="2800" i="1" dirty="0">
                <a:solidFill>
                  <a:schemeClr val="bg2"/>
                </a:solidFill>
              </a:rPr>
              <a:t> previamente aprovado, geralmente com </a:t>
            </a:r>
            <a:r>
              <a:rPr lang="pt-BR" sz="2800" i="1" u="sng" dirty="0">
                <a:solidFill>
                  <a:schemeClr val="bg2"/>
                </a:solidFill>
              </a:rPr>
              <a:t>aumento do custo</a:t>
            </a:r>
            <a:r>
              <a:rPr lang="pt-BR" sz="2800" i="1" dirty="0">
                <a:solidFill>
                  <a:schemeClr val="bg2"/>
                </a:solidFill>
              </a:rPr>
              <a:t> inicialmente previsto, sem que disso resulte para os usuários finais qualquer benefício adicional em relação ao que lhe era dado esperar no início da contratação</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4051713249"/>
      </p:ext>
    </p:extLst>
  </p:cSld>
  <p:clrMapOvr>
    <a:masterClrMapping/>
  </p:clrMapOv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3746" name="Rectangle 2"/>
          <p:cNvSpPr>
            <a:spLocks noGrp="1" noChangeArrowheads="1"/>
          </p:cNvSpPr>
          <p:nvPr>
            <p:ph type="title"/>
          </p:nvPr>
        </p:nvSpPr>
        <p:spPr/>
        <p:txBody>
          <a:bodyPr/>
          <a:lstStyle/>
          <a:p>
            <a:pPr algn="ctr">
              <a:defRPr/>
            </a:pPr>
            <a:r>
              <a:rPr lang="pt-BR" sz="2800" b="0" dirty="0">
                <a:latin typeface="Eras Demi ITC" panose="020B0805030504020804" pitchFamily="34" charset="0"/>
              </a:rPr>
              <a:t>2.6. </a:t>
            </a:r>
            <a:r>
              <a:rPr lang="pt-BR" sz="2800" dirty="0"/>
              <a:t>Uso inadequado da competência para realizar alterações unilaterais nos contratos</a:t>
            </a:r>
            <a:endParaRPr lang="pt-BR" sz="2000" b="0" dirty="0" smtClean="0">
              <a:solidFill>
                <a:srgbClr val="4D4948"/>
              </a:solidFill>
              <a:effectLst>
                <a:outerShdw blurRad="38100" dist="38100" dir="2700000" algn="tl">
                  <a:srgbClr val="000000"/>
                </a:outerShdw>
              </a:effectLst>
            </a:endParaRPr>
          </a:p>
        </p:txBody>
      </p:sp>
      <p:sp>
        <p:nvSpPr>
          <p:cNvPr id="7171" name="Rectangle 3"/>
          <p:cNvSpPr>
            <a:spLocks noGrp="1" noChangeArrowheads="1"/>
          </p:cNvSpPr>
          <p:nvPr>
            <p:ph type="body" idx="1"/>
          </p:nvPr>
        </p:nvSpPr>
        <p:spPr>
          <a:xfrm>
            <a:off x="358080" y="820738"/>
            <a:ext cx="8534400" cy="5560590"/>
          </a:xfrm>
        </p:spPr>
        <p:txBody>
          <a:bodyPr/>
          <a:lstStyle/>
          <a:p>
            <a:pPr algn="just">
              <a:lnSpc>
                <a:spcPts val="3800"/>
              </a:lnSpc>
              <a:spcBef>
                <a:spcPts val="1200"/>
              </a:spcBef>
              <a:defRPr/>
            </a:pPr>
            <a:r>
              <a:rPr lang="pt-BR" sz="2500" dirty="0" smtClean="0">
                <a:solidFill>
                  <a:schemeClr val="bg2"/>
                </a:solidFill>
              </a:rPr>
              <a:t>Saliento </a:t>
            </a:r>
            <a:r>
              <a:rPr lang="pt-BR" sz="2500" dirty="0">
                <a:solidFill>
                  <a:schemeClr val="bg2"/>
                </a:solidFill>
              </a:rPr>
              <a:t>que a sujeição do particular à Administração é reduzida </a:t>
            </a:r>
            <a:r>
              <a:rPr lang="pt-BR" sz="2500" dirty="0" smtClean="0">
                <a:solidFill>
                  <a:schemeClr val="bg2"/>
                </a:solidFill>
              </a:rPr>
              <a:t>pela Lei nº 13.303/2016, quando comparada com o regime estabelecido pela </a:t>
            </a:r>
            <a:r>
              <a:rPr lang="pt-BR" sz="2500" dirty="0">
                <a:solidFill>
                  <a:schemeClr val="bg2"/>
                </a:solidFill>
              </a:rPr>
              <a:t>Lei </a:t>
            </a:r>
            <a:r>
              <a:rPr lang="pt-BR" sz="2500" dirty="0" smtClean="0">
                <a:solidFill>
                  <a:schemeClr val="bg2"/>
                </a:solidFill>
              </a:rPr>
              <a:t>nº 8.666/1993</a:t>
            </a:r>
            <a:r>
              <a:rPr lang="pt-BR" sz="2500" dirty="0">
                <a:solidFill>
                  <a:schemeClr val="bg2"/>
                </a:solidFill>
              </a:rPr>
              <a:t>.</a:t>
            </a:r>
          </a:p>
          <a:p>
            <a:pPr marL="0" indent="0" algn="just" eaLnBrk="1" hangingPunct="1">
              <a:lnSpc>
                <a:spcPts val="3800"/>
              </a:lnSpc>
              <a:spcBef>
                <a:spcPts val="1200"/>
              </a:spcBef>
              <a:buNone/>
              <a:defRPr/>
            </a:pPr>
            <a:r>
              <a:rPr lang="pt-BR" sz="2500" dirty="0" smtClean="0">
                <a:solidFill>
                  <a:schemeClr val="bg2"/>
                </a:solidFill>
              </a:rPr>
              <a:t>A </a:t>
            </a:r>
            <a:r>
              <a:rPr lang="pt-BR" sz="2500" dirty="0">
                <a:solidFill>
                  <a:schemeClr val="bg2"/>
                </a:solidFill>
              </a:rPr>
              <a:t>maior </a:t>
            </a:r>
            <a:r>
              <a:rPr lang="pt-BR" sz="2500" u="sng" dirty="0">
                <a:solidFill>
                  <a:schemeClr val="bg2"/>
                </a:solidFill>
              </a:rPr>
              <a:t>autonomia </a:t>
            </a:r>
            <a:r>
              <a:rPr lang="pt-BR" sz="2500" u="sng" dirty="0" smtClean="0">
                <a:solidFill>
                  <a:schemeClr val="bg2"/>
                </a:solidFill>
              </a:rPr>
              <a:t>dos particulares</a:t>
            </a:r>
            <a:r>
              <a:rPr lang="pt-BR" sz="2500" dirty="0" smtClean="0">
                <a:solidFill>
                  <a:schemeClr val="bg2"/>
                </a:solidFill>
              </a:rPr>
              <a:t> colaboradores está presente na </a:t>
            </a:r>
            <a:r>
              <a:rPr lang="pt-BR" sz="2500" u="sng" dirty="0" smtClean="0">
                <a:solidFill>
                  <a:schemeClr val="bg2"/>
                </a:solidFill>
              </a:rPr>
              <a:t>impossibilidade de alteração unilateral</a:t>
            </a:r>
            <a:r>
              <a:rPr lang="pt-BR" sz="2500" dirty="0" smtClean="0">
                <a:solidFill>
                  <a:srgbClr val="FF0000"/>
                </a:solidFill>
              </a:rPr>
              <a:t> </a:t>
            </a:r>
            <a:r>
              <a:rPr lang="pt-BR" sz="2500" dirty="0" smtClean="0">
                <a:solidFill>
                  <a:schemeClr val="bg2"/>
                </a:solidFill>
              </a:rPr>
              <a:t>dos contratos administrativos, como se observa no art. 81 do Estatuto das Estatais, transcrito abaixo:</a:t>
            </a:r>
          </a:p>
          <a:p>
            <a:pPr marL="0" indent="0" algn="just" eaLnBrk="1" hangingPunct="1">
              <a:lnSpc>
                <a:spcPts val="3800"/>
              </a:lnSpc>
              <a:spcBef>
                <a:spcPts val="1200"/>
              </a:spcBef>
              <a:buNone/>
              <a:defRPr/>
            </a:pPr>
            <a:r>
              <a:rPr lang="pt-BR" sz="2500" i="1" dirty="0">
                <a:solidFill>
                  <a:schemeClr val="bg2"/>
                </a:solidFill>
              </a:rPr>
              <a:t>“Art. 81.  Os contratos celebrados  nos  regimes  previstos  nos  incisos I a V do art. 43 contarão com cláusula que estabeleça a </a:t>
            </a:r>
            <a:r>
              <a:rPr lang="pt-BR" sz="2500" i="1" u="sng" dirty="0">
                <a:solidFill>
                  <a:schemeClr val="bg2"/>
                </a:solidFill>
              </a:rPr>
              <a:t>possibilidade de alteração, por acordo entre as partes</a:t>
            </a:r>
            <a:r>
              <a:rPr lang="pt-BR" sz="2500" i="1" dirty="0">
                <a:solidFill>
                  <a:schemeClr val="bg2"/>
                </a:solidFill>
              </a:rPr>
              <a:t>, nos seguintes </a:t>
            </a:r>
            <a:r>
              <a:rPr lang="pt-BR" sz="2500" i="1" dirty="0" smtClean="0">
                <a:solidFill>
                  <a:schemeClr val="bg2"/>
                </a:solidFill>
              </a:rPr>
              <a:t>casos: (listou)”</a:t>
            </a:r>
            <a:endParaRPr lang="pt-BR" dirty="0" smtClean="0">
              <a:solidFill>
                <a:schemeClr val="bg2"/>
              </a:solidFill>
            </a:endParaRPr>
          </a:p>
        </p:txBody>
      </p:sp>
    </p:spTree>
    <p:extLst>
      <p:ext uri="{BB962C8B-B14F-4D97-AF65-F5344CB8AC3E}">
        <p14:creationId xmlns:p14="http://schemas.microsoft.com/office/powerpoint/2010/main" val="478103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0600" y="0"/>
            <a:ext cx="7820025" cy="820738"/>
          </a:xfrm>
        </p:spPr>
        <p:txBody>
          <a:bodyPr/>
          <a:lstStyle/>
          <a:p>
            <a:pPr algn="ctr"/>
            <a:r>
              <a:rPr lang="pt-BR" sz="2800" b="0" dirty="0">
                <a:latin typeface="Eras Demi ITC" panose="020B0805030504020804" pitchFamily="34" charset="0"/>
              </a:rPr>
              <a:t>2.6. </a:t>
            </a:r>
            <a:r>
              <a:rPr lang="pt-BR" sz="2800" dirty="0"/>
              <a:t>Uso inadequado da competência para realizar alterações unilaterais nos contratos</a:t>
            </a:r>
            <a:endParaRPr lang="pt-BR" sz="2800" dirty="0" smtClean="0">
              <a:latin typeface="+mn-lt"/>
            </a:endParaRPr>
          </a:p>
        </p:txBody>
      </p:sp>
      <p:sp>
        <p:nvSpPr>
          <p:cNvPr id="16387" name="Rectangle 3"/>
          <p:cNvSpPr>
            <a:spLocks noGrp="1" noChangeArrowheads="1"/>
          </p:cNvSpPr>
          <p:nvPr>
            <p:ph idx="1"/>
          </p:nvPr>
        </p:nvSpPr>
        <p:spPr>
          <a:xfrm>
            <a:off x="323528" y="980728"/>
            <a:ext cx="8712968" cy="5544468"/>
          </a:xfrm>
        </p:spPr>
        <p:txBody>
          <a:bodyPr/>
          <a:lstStyle/>
          <a:p>
            <a:pPr marL="0" indent="0" algn="just">
              <a:buNone/>
            </a:pPr>
            <a:r>
              <a:rPr lang="pt-BR" sz="2800" dirty="0" smtClean="0">
                <a:solidFill>
                  <a:schemeClr val="bg2"/>
                </a:solidFill>
              </a:rPr>
              <a:t>No âmbito da Lei nº 8.666/1993, as </a:t>
            </a:r>
            <a:r>
              <a:rPr lang="pt-BR" sz="2800" u="sng" dirty="0" smtClean="0">
                <a:solidFill>
                  <a:schemeClr val="bg2"/>
                </a:solidFill>
              </a:rPr>
              <a:t>alterações qualitativas e quantitativas</a:t>
            </a:r>
            <a:r>
              <a:rPr lang="pt-BR" sz="2800" dirty="0" smtClean="0">
                <a:solidFill>
                  <a:schemeClr val="bg2"/>
                </a:solidFill>
              </a:rPr>
              <a:t> nos ajustes muitas vezes acabam por </a:t>
            </a:r>
            <a:r>
              <a:rPr lang="pt-BR" sz="2800" u="sng" dirty="0" smtClean="0">
                <a:solidFill>
                  <a:schemeClr val="bg2"/>
                </a:solidFill>
              </a:rPr>
              <a:t>suprimir a vantagem econômica</a:t>
            </a:r>
            <a:r>
              <a:rPr lang="pt-BR" sz="2800" dirty="0" smtClean="0">
                <a:solidFill>
                  <a:schemeClr val="bg2"/>
                </a:solidFill>
              </a:rPr>
              <a:t> inicialmente obtida pela Administração, mediante a perniciosa prática denominada </a:t>
            </a:r>
            <a:r>
              <a:rPr lang="pt-BR" sz="2800" u="sng" dirty="0" smtClean="0">
                <a:solidFill>
                  <a:schemeClr val="bg2"/>
                </a:solidFill>
              </a:rPr>
              <a:t>“jogo de planilha”</a:t>
            </a:r>
            <a:r>
              <a:rPr lang="pt-BR" sz="2800" dirty="0" smtClean="0">
                <a:solidFill>
                  <a:schemeClr val="bg2"/>
                </a:solidFill>
              </a:rPr>
              <a:t>.</a:t>
            </a:r>
          </a:p>
          <a:p>
            <a:pPr marL="0" indent="0" algn="just">
              <a:buNone/>
            </a:pPr>
            <a:r>
              <a:rPr lang="pt-BR" sz="2800" dirty="0" smtClean="0">
                <a:solidFill>
                  <a:schemeClr val="bg2"/>
                </a:solidFill>
              </a:rPr>
              <a:t>Os </a:t>
            </a:r>
            <a:r>
              <a:rPr lang="pt-BR" sz="2800" u="sng" dirty="0" smtClean="0">
                <a:solidFill>
                  <a:schemeClr val="bg2"/>
                </a:solidFill>
              </a:rPr>
              <a:t>aditivos</a:t>
            </a:r>
            <a:r>
              <a:rPr lang="pt-BR" sz="2800" dirty="0" smtClean="0">
                <a:solidFill>
                  <a:schemeClr val="bg2"/>
                </a:solidFill>
              </a:rPr>
              <a:t>, em vez de atenderem exclusivamente ao </a:t>
            </a:r>
            <a:r>
              <a:rPr lang="pt-BR" sz="2800" dirty="0">
                <a:solidFill>
                  <a:schemeClr val="bg2"/>
                </a:solidFill>
              </a:rPr>
              <a:t>interesse </a:t>
            </a:r>
            <a:r>
              <a:rPr lang="pt-BR" sz="2800" dirty="0" smtClean="0">
                <a:solidFill>
                  <a:schemeClr val="bg2"/>
                </a:solidFill>
              </a:rPr>
              <a:t>público, são </a:t>
            </a:r>
            <a:r>
              <a:rPr lang="pt-BR" sz="2800" u="sng" dirty="0" smtClean="0">
                <a:solidFill>
                  <a:schemeClr val="bg2"/>
                </a:solidFill>
              </a:rPr>
              <a:t>celebrados para </a:t>
            </a:r>
            <a:r>
              <a:rPr lang="pt-BR" sz="2800" u="sng" dirty="0">
                <a:solidFill>
                  <a:schemeClr val="bg2"/>
                </a:solidFill>
              </a:rPr>
              <a:t>propiciar ganhos </a:t>
            </a:r>
            <a:r>
              <a:rPr lang="pt-BR" sz="2800" u="sng" dirty="0" smtClean="0">
                <a:solidFill>
                  <a:schemeClr val="bg2"/>
                </a:solidFill>
              </a:rPr>
              <a:t>indevidos aos particulares</a:t>
            </a:r>
            <a:r>
              <a:rPr lang="pt-BR" sz="2800" dirty="0" smtClean="0">
                <a:solidFill>
                  <a:schemeClr val="bg2"/>
                </a:solidFill>
              </a:rPr>
              <a:t>, mediante a redução ou supressão do desconto </a:t>
            </a:r>
            <a:r>
              <a:rPr lang="pt-BR" sz="2800" dirty="0">
                <a:solidFill>
                  <a:schemeClr val="bg2"/>
                </a:solidFill>
              </a:rPr>
              <a:t>originalmente concedido sobre o </a:t>
            </a:r>
            <a:r>
              <a:rPr lang="pt-BR" sz="2800" dirty="0" smtClean="0">
                <a:solidFill>
                  <a:schemeClr val="bg2"/>
                </a:solidFill>
              </a:rPr>
              <a:t>orçamento-base ou da inclusão de novos serviços com sobrepreço.</a:t>
            </a:r>
            <a:endParaRPr lang="pt-BR" sz="2800" dirty="0">
              <a:solidFill>
                <a:schemeClr val="bg2"/>
              </a:solidFill>
            </a:endParaRPr>
          </a:p>
        </p:txBody>
      </p:sp>
    </p:spTree>
    <p:extLst>
      <p:ext uri="{BB962C8B-B14F-4D97-AF65-F5344CB8AC3E}">
        <p14:creationId xmlns:p14="http://schemas.microsoft.com/office/powerpoint/2010/main" val="3052872431"/>
      </p:ext>
    </p:extLst>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0600" y="0"/>
            <a:ext cx="7820025" cy="820738"/>
          </a:xfrm>
        </p:spPr>
        <p:txBody>
          <a:bodyPr/>
          <a:lstStyle/>
          <a:p>
            <a:pPr algn="ctr"/>
            <a:r>
              <a:rPr lang="pt-BR" sz="2800" b="0" dirty="0">
                <a:latin typeface="Eras Demi ITC" panose="020B0805030504020804" pitchFamily="34" charset="0"/>
              </a:rPr>
              <a:t>2.6. </a:t>
            </a:r>
            <a:r>
              <a:rPr lang="pt-BR" sz="2800" dirty="0"/>
              <a:t>Uso inadequado da competência para realizar alterações unilaterais nos contratos</a:t>
            </a:r>
            <a:endParaRPr lang="pt-BR" sz="2800" dirty="0" smtClean="0">
              <a:latin typeface="+mn-lt"/>
            </a:endParaRPr>
          </a:p>
        </p:txBody>
      </p:sp>
      <p:sp>
        <p:nvSpPr>
          <p:cNvPr id="16387" name="Rectangle 3"/>
          <p:cNvSpPr>
            <a:spLocks noGrp="1" noChangeArrowheads="1"/>
          </p:cNvSpPr>
          <p:nvPr>
            <p:ph type="body" idx="1"/>
          </p:nvPr>
        </p:nvSpPr>
        <p:spPr>
          <a:xfrm>
            <a:off x="467544" y="1196752"/>
            <a:ext cx="8425631" cy="5256436"/>
          </a:xfrm>
        </p:spPr>
        <p:txBody>
          <a:bodyPr/>
          <a:lstStyle/>
          <a:p>
            <a:pPr marL="0" indent="0" algn="just">
              <a:buNone/>
            </a:pPr>
            <a:r>
              <a:rPr lang="pt-BR" sz="2800" dirty="0" smtClean="0">
                <a:solidFill>
                  <a:schemeClr val="bg2"/>
                </a:solidFill>
              </a:rPr>
              <a:t>Assim, no </a:t>
            </a:r>
            <a:r>
              <a:rPr lang="pt-BR" sz="2800" dirty="0">
                <a:solidFill>
                  <a:schemeClr val="bg2"/>
                </a:solidFill>
              </a:rPr>
              <a:t>regime de contratos administrativos da Lei 8.666/1993, a </a:t>
            </a:r>
            <a:r>
              <a:rPr lang="pt-BR" sz="2800" u="sng" dirty="0">
                <a:solidFill>
                  <a:schemeClr val="bg2"/>
                </a:solidFill>
              </a:rPr>
              <a:t>Administração</a:t>
            </a:r>
            <a:r>
              <a:rPr lang="pt-BR" sz="2800" dirty="0">
                <a:solidFill>
                  <a:schemeClr val="bg2"/>
                </a:solidFill>
              </a:rPr>
              <a:t> </a:t>
            </a:r>
            <a:r>
              <a:rPr lang="pt-BR" sz="2800" dirty="0" smtClean="0">
                <a:solidFill>
                  <a:schemeClr val="bg2"/>
                </a:solidFill>
              </a:rPr>
              <a:t>acaba </a:t>
            </a:r>
            <a:r>
              <a:rPr lang="pt-BR" sz="2800" u="sng" dirty="0" smtClean="0">
                <a:solidFill>
                  <a:schemeClr val="bg2"/>
                </a:solidFill>
              </a:rPr>
              <a:t>assumindo </a:t>
            </a:r>
            <a:r>
              <a:rPr lang="pt-BR" sz="2800" u="sng" dirty="0">
                <a:solidFill>
                  <a:schemeClr val="bg2"/>
                </a:solidFill>
              </a:rPr>
              <a:t>os principais riscos</a:t>
            </a:r>
            <a:r>
              <a:rPr lang="pt-BR" sz="2800" dirty="0">
                <a:solidFill>
                  <a:schemeClr val="bg2"/>
                </a:solidFill>
              </a:rPr>
              <a:t> inerentes ao ajuste, tais como os relativos às modificações de projeto, </a:t>
            </a:r>
            <a:r>
              <a:rPr lang="pt-BR" sz="2800" dirty="0" smtClean="0">
                <a:solidFill>
                  <a:schemeClr val="bg2"/>
                </a:solidFill>
              </a:rPr>
              <a:t>das especificações </a:t>
            </a:r>
            <a:r>
              <a:rPr lang="pt-BR" sz="2800" dirty="0">
                <a:solidFill>
                  <a:schemeClr val="bg2"/>
                </a:solidFill>
              </a:rPr>
              <a:t>e </a:t>
            </a:r>
            <a:r>
              <a:rPr lang="pt-BR" sz="2800" dirty="0" smtClean="0">
                <a:solidFill>
                  <a:schemeClr val="bg2"/>
                </a:solidFill>
              </a:rPr>
              <a:t>dos quantitativos </a:t>
            </a:r>
            <a:r>
              <a:rPr lang="pt-BR" sz="2800" dirty="0">
                <a:solidFill>
                  <a:schemeClr val="bg2"/>
                </a:solidFill>
              </a:rPr>
              <a:t>e às alterações decorrentes de fatos imprevisíveis ou previsíveis de consequências incalculáveis, além das hipótese de força maior, caso fortuito ou fato do príncipe, os quais dão ensejo ao restabelecimento do equilíbrio econômico-financeiro do contrato, na forma do art. 65 da </a:t>
            </a:r>
            <a:r>
              <a:rPr lang="pt-BR" sz="2800" dirty="0" smtClean="0">
                <a:solidFill>
                  <a:schemeClr val="bg2"/>
                </a:solidFill>
              </a:rPr>
              <a:t>Lei Geral </a:t>
            </a:r>
            <a:r>
              <a:rPr lang="pt-BR" sz="2800" dirty="0">
                <a:solidFill>
                  <a:schemeClr val="bg2"/>
                </a:solidFill>
              </a:rPr>
              <a:t>de </a:t>
            </a:r>
            <a:r>
              <a:rPr lang="pt-BR" sz="2800" dirty="0" smtClean="0">
                <a:solidFill>
                  <a:schemeClr val="bg2"/>
                </a:solidFill>
              </a:rPr>
              <a:t>Licitações.</a:t>
            </a:r>
          </a:p>
        </p:txBody>
      </p:sp>
    </p:spTree>
    <p:extLst>
      <p:ext uri="{BB962C8B-B14F-4D97-AF65-F5344CB8AC3E}">
        <p14:creationId xmlns:p14="http://schemas.microsoft.com/office/powerpoint/2010/main" val="1766375169"/>
      </p:ext>
    </p:extLst>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0600" y="0"/>
            <a:ext cx="7820025" cy="820738"/>
          </a:xfrm>
        </p:spPr>
        <p:txBody>
          <a:bodyPr/>
          <a:lstStyle/>
          <a:p>
            <a:pPr algn="ctr"/>
            <a:r>
              <a:rPr lang="pt-BR" sz="2800" b="0" dirty="0">
                <a:latin typeface="Eras Demi ITC" panose="020B0805030504020804" pitchFamily="34" charset="0"/>
              </a:rPr>
              <a:t>2.6. </a:t>
            </a:r>
            <a:r>
              <a:rPr lang="pt-BR" sz="2800" dirty="0"/>
              <a:t>Uso inadequado da competência para realizar alterações unilaterais nos contratos</a:t>
            </a:r>
            <a:endParaRPr lang="pt-BR" sz="2800" dirty="0" smtClean="0">
              <a:latin typeface="+mn-lt"/>
            </a:endParaRPr>
          </a:p>
        </p:txBody>
      </p:sp>
      <p:sp>
        <p:nvSpPr>
          <p:cNvPr id="16387" name="Rectangle 3"/>
          <p:cNvSpPr>
            <a:spLocks noGrp="1" noChangeArrowheads="1"/>
          </p:cNvSpPr>
          <p:nvPr>
            <p:ph type="body" idx="1"/>
          </p:nvPr>
        </p:nvSpPr>
        <p:spPr>
          <a:xfrm>
            <a:off x="467544" y="1196752"/>
            <a:ext cx="8425631" cy="5256436"/>
          </a:xfrm>
        </p:spPr>
        <p:txBody>
          <a:bodyPr/>
          <a:lstStyle/>
          <a:p>
            <a:pPr marL="0" indent="0" algn="just">
              <a:lnSpc>
                <a:spcPct val="150000"/>
              </a:lnSpc>
              <a:buNone/>
            </a:pPr>
            <a:r>
              <a:rPr lang="pt-BR" sz="2800" dirty="0">
                <a:solidFill>
                  <a:schemeClr val="bg2"/>
                </a:solidFill>
              </a:rPr>
              <a:t>Por isso, recentes evoluções legislativas, tais como o </a:t>
            </a:r>
            <a:r>
              <a:rPr lang="pt-BR" sz="2800" u="sng" dirty="0" smtClean="0">
                <a:solidFill>
                  <a:schemeClr val="bg2"/>
                </a:solidFill>
              </a:rPr>
              <a:t>Regime Diferenciado de Contratação</a:t>
            </a:r>
            <a:r>
              <a:rPr lang="pt-BR" sz="2800" dirty="0" smtClean="0">
                <a:solidFill>
                  <a:schemeClr val="bg2"/>
                </a:solidFill>
              </a:rPr>
              <a:t>, </a:t>
            </a:r>
            <a:r>
              <a:rPr lang="pt-BR" sz="2800" dirty="0">
                <a:solidFill>
                  <a:schemeClr val="bg2"/>
                </a:solidFill>
              </a:rPr>
              <a:t>visam </a:t>
            </a:r>
            <a:r>
              <a:rPr lang="pt-BR" sz="2800" u="sng" dirty="0" smtClean="0">
                <a:solidFill>
                  <a:schemeClr val="bg2"/>
                </a:solidFill>
              </a:rPr>
              <a:t>estabelecer uma </a:t>
            </a:r>
            <a:r>
              <a:rPr lang="pt-BR" sz="2800" u="sng" dirty="0">
                <a:solidFill>
                  <a:schemeClr val="bg2"/>
                </a:solidFill>
              </a:rPr>
              <a:t>alocação de riscos mais equilibrada entre a Administração Pública e o contratado</a:t>
            </a:r>
            <a:r>
              <a:rPr lang="pt-BR" sz="2800" dirty="0">
                <a:solidFill>
                  <a:schemeClr val="bg2"/>
                </a:solidFill>
              </a:rPr>
              <a:t>, prevendo inclusive o uso de instrumentos como a matriz de riscos.</a:t>
            </a:r>
          </a:p>
          <a:p>
            <a:pPr marL="0" indent="0" algn="just" eaLnBrk="1" hangingPunct="1">
              <a:lnSpc>
                <a:spcPct val="140000"/>
              </a:lnSpc>
              <a:spcBef>
                <a:spcPts val="2400"/>
              </a:spcBef>
              <a:buNone/>
            </a:pPr>
            <a:endParaRPr lang="pt-BR" sz="2800" dirty="0">
              <a:solidFill>
                <a:schemeClr val="bg2"/>
              </a:solidFill>
            </a:endParaRPr>
          </a:p>
          <a:p>
            <a:pPr marL="0" indent="0" algn="just" eaLnBrk="1" hangingPunct="1">
              <a:lnSpc>
                <a:spcPct val="140000"/>
              </a:lnSpc>
              <a:spcBef>
                <a:spcPts val="2400"/>
              </a:spcBef>
              <a:buNone/>
            </a:pPr>
            <a:endParaRPr lang="pt-BR" sz="2800" dirty="0">
              <a:solidFill>
                <a:schemeClr val="bg2"/>
              </a:solidFill>
            </a:endParaRPr>
          </a:p>
          <a:p>
            <a:pPr marL="0" indent="0" algn="just" eaLnBrk="1" hangingPunct="1">
              <a:lnSpc>
                <a:spcPct val="140000"/>
              </a:lnSpc>
              <a:spcBef>
                <a:spcPts val="2400"/>
              </a:spcBef>
              <a:buNone/>
            </a:pPr>
            <a:endParaRPr lang="pt-BR" sz="2800" dirty="0">
              <a:solidFill>
                <a:schemeClr val="bg2"/>
              </a:solidFill>
            </a:endParaRPr>
          </a:p>
        </p:txBody>
      </p:sp>
    </p:spTree>
    <p:extLst>
      <p:ext uri="{BB962C8B-B14F-4D97-AF65-F5344CB8AC3E}">
        <p14:creationId xmlns:p14="http://schemas.microsoft.com/office/powerpoint/2010/main" val="2348725509"/>
      </p:ext>
    </p:extLst>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ct val="150000"/>
              </a:lnSpc>
              <a:spcBef>
                <a:spcPts val="0"/>
              </a:spcBef>
            </a:pPr>
            <a:r>
              <a:rPr lang="pt-BR" sz="2800" dirty="0" smtClean="0">
                <a:solidFill>
                  <a:schemeClr val="bg2"/>
                </a:solidFill>
              </a:rPr>
              <a:t>Observa-se que o </a:t>
            </a:r>
            <a:r>
              <a:rPr lang="pt-BR" sz="2800" u="sng" dirty="0" smtClean="0">
                <a:solidFill>
                  <a:schemeClr val="bg2"/>
                </a:solidFill>
              </a:rPr>
              <a:t>Direito Administrativo tradicional </a:t>
            </a:r>
            <a:r>
              <a:rPr lang="pt-BR" sz="2800" dirty="0" smtClean="0">
                <a:solidFill>
                  <a:schemeClr val="bg2"/>
                </a:solidFill>
              </a:rPr>
              <a:t>promoveu a </a:t>
            </a:r>
            <a:r>
              <a:rPr lang="pt-BR" sz="2800" u="sng" dirty="0" smtClean="0">
                <a:solidFill>
                  <a:schemeClr val="bg2"/>
                </a:solidFill>
              </a:rPr>
              <a:t>construção de obstáculos para conter uma atuação desarrazoada e invasiva do Estado</a:t>
            </a:r>
            <a:r>
              <a:rPr lang="pt-BR" sz="2800" dirty="0" smtClean="0">
                <a:solidFill>
                  <a:schemeClr val="bg2"/>
                </a:solidFill>
              </a:rPr>
              <a:t>.</a:t>
            </a:r>
          </a:p>
          <a:p>
            <a:pPr algn="just">
              <a:lnSpc>
                <a:spcPct val="150000"/>
              </a:lnSpc>
              <a:spcBef>
                <a:spcPts val="0"/>
              </a:spcBef>
            </a:pPr>
            <a:r>
              <a:rPr lang="pt-BR" sz="2800" dirty="0" smtClean="0">
                <a:solidFill>
                  <a:schemeClr val="bg2"/>
                </a:solidFill>
              </a:rPr>
              <a:t>Paradoxalmente </a:t>
            </a:r>
            <a:r>
              <a:rPr lang="pt-BR" sz="2800" dirty="0">
                <a:solidFill>
                  <a:schemeClr val="bg2"/>
                </a:solidFill>
              </a:rPr>
              <a:t>dois desses </a:t>
            </a:r>
            <a:r>
              <a:rPr lang="pt-BR" sz="2800" dirty="0" smtClean="0">
                <a:solidFill>
                  <a:schemeClr val="bg2"/>
                </a:solidFill>
              </a:rPr>
              <a:t>obstáculos </a:t>
            </a:r>
            <a:r>
              <a:rPr lang="pt-BR" sz="2800" dirty="0">
                <a:solidFill>
                  <a:schemeClr val="bg2"/>
                </a:solidFill>
              </a:rPr>
              <a:t>agora </a:t>
            </a:r>
            <a:r>
              <a:rPr lang="pt-BR" sz="2800" dirty="0" smtClean="0">
                <a:solidFill>
                  <a:schemeClr val="bg2"/>
                </a:solidFill>
              </a:rPr>
              <a:t>representam </a:t>
            </a:r>
            <a:r>
              <a:rPr lang="pt-BR" sz="2800" dirty="0">
                <a:solidFill>
                  <a:schemeClr val="bg2"/>
                </a:solidFill>
              </a:rPr>
              <a:t>entraves para </a:t>
            </a:r>
            <a:r>
              <a:rPr lang="pt-BR" sz="2800" dirty="0" smtClean="0">
                <a:solidFill>
                  <a:schemeClr val="bg2"/>
                </a:solidFill>
              </a:rPr>
              <a:t>conferir mais agilidade e eficiência para a Administração, que precisa constantemente adaptar sua forma de atuação a uma realidade mutável e complexa.</a:t>
            </a:r>
          </a:p>
        </p:txBody>
      </p:sp>
    </p:spTree>
    <p:extLst>
      <p:ext uri="{BB962C8B-B14F-4D97-AF65-F5344CB8AC3E}">
        <p14:creationId xmlns:p14="http://schemas.microsoft.com/office/powerpoint/2010/main" val="1472072920"/>
      </p:ext>
    </p:extLst>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ts val="3800"/>
              </a:lnSpc>
              <a:spcBef>
                <a:spcPts val="0"/>
              </a:spcBef>
            </a:pPr>
            <a:r>
              <a:rPr lang="pt-BR" sz="2800" dirty="0" smtClean="0">
                <a:solidFill>
                  <a:schemeClr val="bg2"/>
                </a:solidFill>
              </a:rPr>
              <a:t>Falo </a:t>
            </a:r>
            <a:r>
              <a:rPr lang="pt-BR" sz="2800" dirty="0">
                <a:solidFill>
                  <a:schemeClr val="bg2"/>
                </a:solidFill>
              </a:rPr>
              <a:t>do </a:t>
            </a:r>
            <a:r>
              <a:rPr lang="pt-BR" sz="2800" u="sng" dirty="0">
                <a:solidFill>
                  <a:schemeClr val="bg2"/>
                </a:solidFill>
              </a:rPr>
              <a:t>princípio da legalidade administrativa</a:t>
            </a:r>
            <a:r>
              <a:rPr lang="pt-BR" sz="2800" dirty="0">
                <a:solidFill>
                  <a:schemeClr val="bg2"/>
                </a:solidFill>
              </a:rPr>
              <a:t> e </a:t>
            </a:r>
            <a:r>
              <a:rPr lang="pt-BR" sz="2800" dirty="0" smtClean="0">
                <a:solidFill>
                  <a:schemeClr val="bg2"/>
                </a:solidFill>
              </a:rPr>
              <a:t>da </a:t>
            </a:r>
            <a:r>
              <a:rPr lang="pt-BR" sz="2800" u="sng" dirty="0" smtClean="0">
                <a:solidFill>
                  <a:schemeClr val="bg2"/>
                </a:solidFill>
              </a:rPr>
              <a:t>redução </a:t>
            </a:r>
            <a:r>
              <a:rPr lang="pt-BR" sz="2800" u="sng" dirty="0">
                <a:solidFill>
                  <a:schemeClr val="bg2"/>
                </a:solidFill>
              </a:rPr>
              <a:t>gradual da discricionariedade administrativa</a:t>
            </a:r>
            <a:r>
              <a:rPr lang="pt-BR" sz="2800" dirty="0" smtClean="0">
                <a:solidFill>
                  <a:schemeClr val="bg2"/>
                </a:solidFill>
              </a:rPr>
              <a:t>.</a:t>
            </a:r>
          </a:p>
          <a:p>
            <a:pPr algn="just">
              <a:lnSpc>
                <a:spcPts val="3800"/>
              </a:lnSpc>
              <a:spcBef>
                <a:spcPts val="0"/>
              </a:spcBef>
            </a:pPr>
            <a:r>
              <a:rPr lang="pt-BR" sz="2800" dirty="0" smtClean="0">
                <a:solidFill>
                  <a:schemeClr val="bg2"/>
                </a:solidFill>
              </a:rPr>
              <a:t>A </a:t>
            </a:r>
            <a:r>
              <a:rPr lang="pt-BR" sz="2800" dirty="0">
                <a:solidFill>
                  <a:schemeClr val="bg2"/>
                </a:solidFill>
              </a:rPr>
              <a:t>reserva de lei </a:t>
            </a:r>
            <a:r>
              <a:rPr lang="pt-BR" sz="2800" dirty="0" smtClean="0">
                <a:solidFill>
                  <a:schemeClr val="bg2"/>
                </a:solidFill>
              </a:rPr>
              <a:t>prevê que o </a:t>
            </a:r>
            <a:r>
              <a:rPr lang="pt-BR" sz="2800" u="sng" dirty="0">
                <a:solidFill>
                  <a:schemeClr val="bg2"/>
                </a:solidFill>
              </a:rPr>
              <a:t>administrador público </a:t>
            </a:r>
            <a:r>
              <a:rPr lang="pt-BR" sz="2800" u="sng" dirty="0" smtClean="0">
                <a:solidFill>
                  <a:schemeClr val="bg2"/>
                </a:solidFill>
              </a:rPr>
              <a:t>só pode agir quando </a:t>
            </a:r>
            <a:r>
              <a:rPr lang="pt-BR" sz="2800" u="sng" dirty="0">
                <a:solidFill>
                  <a:schemeClr val="bg2"/>
                </a:solidFill>
              </a:rPr>
              <a:t>a lei o autoriza</a:t>
            </a:r>
            <a:r>
              <a:rPr lang="pt-BR" sz="2800" dirty="0">
                <a:solidFill>
                  <a:schemeClr val="bg2"/>
                </a:solidFill>
              </a:rPr>
              <a:t>. </a:t>
            </a:r>
            <a:r>
              <a:rPr lang="pt-BR" sz="2800" dirty="0" smtClean="0">
                <a:solidFill>
                  <a:schemeClr val="bg2"/>
                </a:solidFill>
              </a:rPr>
              <a:t>Apesar de atualmente se considerar que o gestor também pode agir orientado </a:t>
            </a:r>
            <a:r>
              <a:rPr lang="pt-BR" sz="2800" dirty="0">
                <a:solidFill>
                  <a:schemeClr val="bg2"/>
                </a:solidFill>
              </a:rPr>
              <a:t>por </a:t>
            </a:r>
            <a:r>
              <a:rPr lang="pt-BR" sz="2800" dirty="0" smtClean="0">
                <a:solidFill>
                  <a:schemeClr val="bg2"/>
                </a:solidFill>
              </a:rPr>
              <a:t>princípios, </a:t>
            </a:r>
            <a:r>
              <a:rPr lang="pt-BR" sz="2800" dirty="0">
                <a:solidFill>
                  <a:schemeClr val="bg2"/>
                </a:solidFill>
              </a:rPr>
              <a:t>mesmo diante da ausência de </a:t>
            </a:r>
            <a:r>
              <a:rPr lang="pt-BR" sz="2800" dirty="0" smtClean="0">
                <a:solidFill>
                  <a:schemeClr val="bg2"/>
                </a:solidFill>
              </a:rPr>
              <a:t>regras, a </a:t>
            </a:r>
            <a:r>
              <a:rPr lang="pt-BR" sz="2800" dirty="0">
                <a:solidFill>
                  <a:schemeClr val="bg2"/>
                </a:solidFill>
              </a:rPr>
              <a:t>repetitiva aplicação ou menção ao princípio da legalidade administrativa pelos </a:t>
            </a:r>
            <a:r>
              <a:rPr lang="pt-BR" sz="2800" dirty="0" smtClean="0">
                <a:solidFill>
                  <a:schemeClr val="bg2"/>
                </a:solidFill>
              </a:rPr>
              <a:t>Tribunais Superiores, por vezes, coloca os agentes públicos em situações delicadas.</a:t>
            </a:r>
          </a:p>
        </p:txBody>
      </p:sp>
    </p:spTree>
    <p:extLst>
      <p:ext uri="{BB962C8B-B14F-4D97-AF65-F5344CB8AC3E}">
        <p14:creationId xmlns:p14="http://schemas.microsoft.com/office/powerpoint/2010/main" val="4234894534"/>
      </p:ext>
    </p:extLst>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ts val="4600"/>
              </a:lnSpc>
              <a:spcBef>
                <a:spcPts val="0"/>
              </a:spcBef>
            </a:pPr>
            <a:r>
              <a:rPr lang="pt-BR" sz="2800" dirty="0" smtClean="0">
                <a:solidFill>
                  <a:schemeClr val="bg2"/>
                </a:solidFill>
              </a:rPr>
              <a:t>A </a:t>
            </a:r>
            <a:r>
              <a:rPr lang="pt-BR" sz="2800" u="sng" dirty="0" smtClean="0">
                <a:solidFill>
                  <a:schemeClr val="bg2"/>
                </a:solidFill>
              </a:rPr>
              <a:t>redução do espaço discricionário do gestor</a:t>
            </a:r>
            <a:r>
              <a:rPr lang="pt-BR" sz="2800" dirty="0" smtClean="0">
                <a:solidFill>
                  <a:schemeClr val="bg2"/>
                </a:solidFill>
              </a:rPr>
              <a:t> </a:t>
            </a:r>
            <a:r>
              <a:rPr lang="pt-BR" sz="2800" u="sng" dirty="0" smtClean="0">
                <a:solidFill>
                  <a:schemeClr val="bg2"/>
                </a:solidFill>
              </a:rPr>
              <a:t>restringe a possibilidade de os agentes públicos adotarem práticas inovadoras e que incrementem a eficiência de suas ações</a:t>
            </a:r>
            <a:r>
              <a:rPr lang="pt-BR" sz="2800" dirty="0" smtClean="0">
                <a:solidFill>
                  <a:schemeClr val="bg2"/>
                </a:solidFill>
              </a:rPr>
              <a:t>.</a:t>
            </a:r>
          </a:p>
          <a:p>
            <a:pPr algn="just">
              <a:lnSpc>
                <a:spcPts val="4600"/>
              </a:lnSpc>
              <a:spcBef>
                <a:spcPts val="0"/>
              </a:spcBef>
            </a:pPr>
            <a:r>
              <a:rPr lang="pt-BR" sz="2800" dirty="0" smtClean="0">
                <a:solidFill>
                  <a:schemeClr val="bg2"/>
                </a:solidFill>
              </a:rPr>
              <a:t>Adicionalmente, conduz a uma atuação apegada ao cumprimento de regras formais, muitas vezes ultrapassadas, em detrimento da busca pelos melhores resultados. </a:t>
            </a:r>
          </a:p>
        </p:txBody>
      </p:sp>
    </p:spTree>
    <p:extLst>
      <p:ext uri="{BB962C8B-B14F-4D97-AF65-F5344CB8AC3E}">
        <p14:creationId xmlns:p14="http://schemas.microsoft.com/office/powerpoint/2010/main" val="247480521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smtClean="0">
                <a:latin typeface="Eras Demi ITC" panose="020B0805030504020804" pitchFamily="34" charset="0"/>
              </a:rPr>
              <a:t>2.1. Falta de um planejamento adequado</a:t>
            </a:r>
            <a:endParaRPr lang="pt-BR" sz="2800" b="0" dirty="0">
              <a:latin typeface="Eras Demi ITC" panose="020B0805030504020804" pitchFamily="34" charset="0"/>
            </a:endParaRPr>
          </a:p>
        </p:txBody>
      </p:sp>
      <p:sp>
        <p:nvSpPr>
          <p:cNvPr id="36867" name="Rectangle 3"/>
          <p:cNvSpPr>
            <a:spLocks noGrp="1" noChangeArrowheads="1"/>
          </p:cNvSpPr>
          <p:nvPr>
            <p:ph type="body" idx="1"/>
          </p:nvPr>
        </p:nvSpPr>
        <p:spPr>
          <a:xfrm>
            <a:off x="381000" y="2204864"/>
            <a:ext cx="8534400" cy="3891136"/>
          </a:xfrm>
          <a:noFill/>
        </p:spPr>
        <p:txBody>
          <a:bodyPr/>
          <a:lstStyle/>
          <a:p>
            <a:pPr marL="0" indent="0" algn="just" eaLnBrk="1" hangingPunct="1">
              <a:lnSpc>
                <a:spcPct val="150000"/>
              </a:lnSpc>
              <a:spcBef>
                <a:spcPts val="0"/>
              </a:spcBef>
              <a:buFont typeface="Wingdings" panose="05000000000000000000" pitchFamily="2" charset="2"/>
              <a:buNone/>
            </a:pPr>
            <a:r>
              <a:rPr lang="pt-BR" sz="2800" dirty="0" smtClean="0">
                <a:solidFill>
                  <a:schemeClr val="bg2"/>
                </a:solidFill>
              </a:rPr>
              <a:t>Desde os primórdios da Ciência da Administração, entende-se que o </a:t>
            </a:r>
            <a:r>
              <a:rPr lang="pt-BR" sz="2800" u="sng" dirty="0" smtClean="0">
                <a:solidFill>
                  <a:schemeClr val="bg2"/>
                </a:solidFill>
              </a:rPr>
              <a:t>Planejamento</a:t>
            </a:r>
            <a:r>
              <a:rPr lang="pt-BR" sz="2800" dirty="0" smtClean="0">
                <a:solidFill>
                  <a:schemeClr val="bg2"/>
                </a:solidFill>
              </a:rPr>
              <a:t> constitui uma das </a:t>
            </a:r>
            <a:r>
              <a:rPr lang="pt-BR" sz="2800" u="sng" dirty="0" smtClean="0">
                <a:solidFill>
                  <a:schemeClr val="bg2"/>
                </a:solidFill>
              </a:rPr>
              <a:t>funções administrativas básicas</a:t>
            </a:r>
            <a:r>
              <a:rPr lang="pt-BR" sz="2800" dirty="0" smtClean="0">
                <a:solidFill>
                  <a:schemeClr val="bg2"/>
                </a:solidFill>
              </a:rPr>
              <a:t>, junto com a direção, a organização, o controle e a coordenação.</a:t>
            </a:r>
          </a:p>
          <a:p>
            <a:pPr marL="0" indent="0" algn="just" eaLnBrk="1" hangingPunct="1">
              <a:lnSpc>
                <a:spcPct val="150000"/>
              </a:lnSpc>
              <a:spcBef>
                <a:spcPts val="0"/>
              </a:spcBef>
              <a:buFont typeface="Wingdings" panose="05000000000000000000" pitchFamily="2" charset="2"/>
              <a:buNone/>
            </a:pPr>
            <a:endParaRPr lang="pt-BR" dirty="0" smtClean="0">
              <a:solidFill>
                <a:schemeClr val="hlink"/>
              </a:solidFill>
            </a:endParaRPr>
          </a:p>
        </p:txBody>
      </p:sp>
    </p:spTree>
    <p:extLst>
      <p:ext uri="{BB962C8B-B14F-4D97-AF65-F5344CB8AC3E}">
        <p14:creationId xmlns:p14="http://schemas.microsoft.com/office/powerpoint/2010/main" val="2323982286"/>
      </p:ext>
    </p:extLst>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ts val="4600"/>
              </a:lnSpc>
              <a:spcBef>
                <a:spcPts val="0"/>
              </a:spcBef>
            </a:pPr>
            <a:r>
              <a:rPr lang="pt-BR" sz="2800" dirty="0" smtClean="0">
                <a:solidFill>
                  <a:schemeClr val="bg2"/>
                </a:solidFill>
              </a:rPr>
              <a:t>Diante dessas constatações, tem crescido no meio jurídico o debate sobre a substituição do Direito Administrativo tradicional, considerado de matriz estatal, pelo </a:t>
            </a:r>
            <a:r>
              <a:rPr lang="pt-BR" sz="2800" u="sng" dirty="0" smtClean="0">
                <a:solidFill>
                  <a:schemeClr val="bg2"/>
                </a:solidFill>
              </a:rPr>
              <a:t>Direito Administrativo </a:t>
            </a:r>
            <a:r>
              <a:rPr lang="pt-BR" sz="2800" u="sng" dirty="0">
                <a:solidFill>
                  <a:schemeClr val="bg2"/>
                </a:solidFill>
              </a:rPr>
              <a:t>de </a:t>
            </a:r>
            <a:r>
              <a:rPr lang="pt-BR" sz="2800" u="sng" dirty="0" smtClean="0">
                <a:solidFill>
                  <a:schemeClr val="bg2"/>
                </a:solidFill>
              </a:rPr>
              <a:t>governança</a:t>
            </a:r>
            <a:r>
              <a:rPr lang="pt-BR" sz="2800" dirty="0" smtClean="0">
                <a:solidFill>
                  <a:schemeClr val="bg2"/>
                </a:solidFill>
              </a:rPr>
              <a:t>. </a:t>
            </a:r>
          </a:p>
          <a:p>
            <a:pPr algn="just">
              <a:lnSpc>
                <a:spcPts val="4600"/>
              </a:lnSpc>
              <a:spcBef>
                <a:spcPts val="0"/>
              </a:spcBef>
            </a:pPr>
            <a:r>
              <a:rPr lang="pt-BR" sz="2800" dirty="0" smtClean="0">
                <a:solidFill>
                  <a:schemeClr val="bg2"/>
                </a:solidFill>
              </a:rPr>
              <a:t>Uma das características marcantes desse novo Direito Administrativo seria a </a:t>
            </a:r>
            <a:r>
              <a:rPr lang="pt-BR" sz="2800" u="sng" dirty="0" smtClean="0">
                <a:solidFill>
                  <a:schemeClr val="bg2"/>
                </a:solidFill>
              </a:rPr>
              <a:t>menor ênfase concedida aos procedimentos</a:t>
            </a:r>
            <a:r>
              <a:rPr lang="pt-BR" sz="2800" dirty="0" smtClean="0">
                <a:solidFill>
                  <a:schemeClr val="bg2"/>
                </a:solidFill>
              </a:rPr>
              <a:t>, que deixariam de ser considerados fins em si mesmos e passariam a ser encarados apenas como meios.</a:t>
            </a:r>
          </a:p>
        </p:txBody>
      </p:sp>
    </p:spTree>
    <p:extLst>
      <p:ext uri="{BB962C8B-B14F-4D97-AF65-F5344CB8AC3E}">
        <p14:creationId xmlns:p14="http://schemas.microsoft.com/office/powerpoint/2010/main" val="4040663779"/>
      </p:ext>
    </p:extLst>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ts val="4000"/>
              </a:lnSpc>
              <a:spcBef>
                <a:spcPts val="0"/>
              </a:spcBef>
            </a:pPr>
            <a:r>
              <a:rPr lang="pt-BR" sz="2800" dirty="0" smtClean="0">
                <a:solidFill>
                  <a:schemeClr val="bg2"/>
                </a:solidFill>
              </a:rPr>
              <a:t>Assim, os procedimentos seriam instrumentos, como outros tantos, para administrar </a:t>
            </a:r>
            <a:r>
              <a:rPr lang="pt-BR" sz="2800" dirty="0">
                <a:solidFill>
                  <a:schemeClr val="bg2"/>
                </a:solidFill>
              </a:rPr>
              <a:t>a infraestrutura nacional </a:t>
            </a:r>
            <a:r>
              <a:rPr lang="pt-BR" sz="2800" dirty="0" smtClean="0">
                <a:solidFill>
                  <a:schemeClr val="bg2"/>
                </a:solidFill>
              </a:rPr>
              <a:t>no sentido de construir uma </a:t>
            </a:r>
            <a:r>
              <a:rPr lang="pt-BR" sz="2800" dirty="0">
                <a:solidFill>
                  <a:schemeClr val="bg2"/>
                </a:solidFill>
              </a:rPr>
              <a:t>sociedade livre, justa e solidária</a:t>
            </a:r>
            <a:r>
              <a:rPr lang="pt-BR" sz="2800" dirty="0" smtClean="0">
                <a:solidFill>
                  <a:schemeClr val="bg2"/>
                </a:solidFill>
              </a:rPr>
              <a:t>.</a:t>
            </a:r>
          </a:p>
          <a:p>
            <a:pPr algn="just">
              <a:lnSpc>
                <a:spcPts val="4000"/>
              </a:lnSpc>
              <a:spcBef>
                <a:spcPts val="0"/>
              </a:spcBef>
            </a:pPr>
            <a:r>
              <a:rPr lang="pt-BR" sz="2800" dirty="0">
                <a:solidFill>
                  <a:schemeClr val="bg2"/>
                </a:solidFill>
              </a:rPr>
              <a:t>Outra característica marcante desse Direito em construção seria a </a:t>
            </a:r>
            <a:r>
              <a:rPr lang="pt-BR" sz="2800" u="sng" dirty="0">
                <a:solidFill>
                  <a:schemeClr val="bg2"/>
                </a:solidFill>
              </a:rPr>
              <a:t>concessão de maiores espaços discricionários à Administração</a:t>
            </a:r>
            <a:r>
              <a:rPr lang="pt-BR" sz="2800" dirty="0">
                <a:solidFill>
                  <a:schemeClr val="bg2"/>
                </a:solidFill>
              </a:rPr>
              <a:t>, que seriam proporcionais às exigências da governança ou às condições intrínsecas das atividades exercidas pelos agentes públicos.</a:t>
            </a:r>
          </a:p>
          <a:p>
            <a:pPr algn="just">
              <a:lnSpc>
                <a:spcPts val="3400"/>
              </a:lnSpc>
              <a:spcBef>
                <a:spcPts val="0"/>
              </a:spcBef>
            </a:pPr>
            <a:endParaRPr lang="pt-BR" sz="2800" dirty="0" smtClean="0">
              <a:solidFill>
                <a:schemeClr val="bg2"/>
              </a:solidFill>
            </a:endParaRPr>
          </a:p>
        </p:txBody>
      </p:sp>
    </p:spTree>
    <p:extLst>
      <p:ext uri="{BB962C8B-B14F-4D97-AF65-F5344CB8AC3E}">
        <p14:creationId xmlns:p14="http://schemas.microsoft.com/office/powerpoint/2010/main" val="3341474037"/>
      </p:ext>
    </p:extLst>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95536" y="820738"/>
            <a:ext cx="8568952" cy="5357812"/>
          </a:xfrm>
        </p:spPr>
        <p:txBody>
          <a:bodyPr/>
          <a:lstStyle/>
          <a:p>
            <a:pPr algn="just">
              <a:lnSpc>
                <a:spcPct val="150000"/>
              </a:lnSpc>
              <a:spcBef>
                <a:spcPts val="0"/>
              </a:spcBef>
            </a:pPr>
            <a:r>
              <a:rPr lang="pt-BR" sz="2800" dirty="0" smtClean="0">
                <a:solidFill>
                  <a:schemeClr val="bg2"/>
                </a:solidFill>
              </a:rPr>
              <a:t>Com essa ampliação dos espaços discricionários, buscam-se caminhos </a:t>
            </a:r>
            <a:r>
              <a:rPr lang="pt-BR" sz="2800" dirty="0">
                <a:solidFill>
                  <a:schemeClr val="bg2"/>
                </a:solidFill>
              </a:rPr>
              <a:t>mais eficientes e eficazes </a:t>
            </a:r>
            <a:r>
              <a:rPr lang="pt-BR" sz="2800" dirty="0" smtClean="0">
                <a:solidFill>
                  <a:schemeClr val="bg2"/>
                </a:solidFill>
              </a:rPr>
              <a:t>para a gestão pública, sempre em consonância com a realidade.</a:t>
            </a:r>
          </a:p>
          <a:p>
            <a:pPr algn="just">
              <a:lnSpc>
                <a:spcPct val="150000"/>
              </a:lnSpc>
              <a:spcBef>
                <a:spcPts val="0"/>
              </a:spcBef>
            </a:pPr>
            <a:r>
              <a:rPr lang="pt-BR" sz="2800" dirty="0" smtClean="0">
                <a:solidFill>
                  <a:schemeClr val="bg2"/>
                </a:solidFill>
              </a:rPr>
              <a:t>Nesse sentido, pode-se dizer que a </a:t>
            </a:r>
            <a:r>
              <a:rPr lang="pt-BR" sz="2800" u="sng" dirty="0" smtClean="0">
                <a:solidFill>
                  <a:schemeClr val="bg2"/>
                </a:solidFill>
              </a:rPr>
              <a:t>atividade pública passaria a ser guiada e controlada por </a:t>
            </a:r>
            <a:r>
              <a:rPr lang="pt-BR" sz="2800" u="sng" dirty="0">
                <a:solidFill>
                  <a:schemeClr val="bg2"/>
                </a:solidFill>
              </a:rPr>
              <a:t>princípios e pela razoabilidade</a:t>
            </a:r>
            <a:r>
              <a:rPr lang="pt-BR" sz="2800" dirty="0" smtClean="0">
                <a:solidFill>
                  <a:schemeClr val="bg2"/>
                </a:solidFill>
              </a:rPr>
              <a:t>.</a:t>
            </a:r>
          </a:p>
          <a:p>
            <a:pPr algn="just">
              <a:lnSpc>
                <a:spcPts val="4000"/>
              </a:lnSpc>
              <a:spcBef>
                <a:spcPts val="0"/>
              </a:spcBef>
            </a:pPr>
            <a:endParaRPr lang="pt-BR" sz="2800" dirty="0" smtClean="0">
              <a:solidFill>
                <a:schemeClr val="bg2"/>
              </a:solidFill>
            </a:endParaRPr>
          </a:p>
        </p:txBody>
      </p:sp>
    </p:spTree>
    <p:extLst>
      <p:ext uri="{BB962C8B-B14F-4D97-AF65-F5344CB8AC3E}">
        <p14:creationId xmlns:p14="http://schemas.microsoft.com/office/powerpoint/2010/main" val="61844369"/>
      </p:ext>
    </p:extLst>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174038" cy="5400600"/>
          </a:xfrm>
        </p:spPr>
        <p:txBody>
          <a:bodyPr/>
          <a:lstStyle/>
          <a:p>
            <a:pPr marL="0" indent="0" algn="just" eaLnBrk="1" hangingPunct="1">
              <a:lnSpc>
                <a:spcPct val="130000"/>
              </a:lnSpc>
              <a:spcBef>
                <a:spcPts val="600"/>
              </a:spcBef>
              <a:buNone/>
            </a:pPr>
            <a:r>
              <a:rPr lang="pt-BR" sz="2700" dirty="0" smtClean="0">
                <a:solidFill>
                  <a:schemeClr val="bg2"/>
                </a:solidFill>
              </a:rPr>
              <a:t>Em síntese, pode-se dizer que o aumento da discricionariedade administrativa decorre:</a:t>
            </a:r>
          </a:p>
          <a:p>
            <a:pPr marL="0" indent="0" algn="just" eaLnBrk="1" hangingPunct="1">
              <a:lnSpc>
                <a:spcPct val="130000"/>
              </a:lnSpc>
              <a:spcBef>
                <a:spcPts val="600"/>
              </a:spcBef>
              <a:buNone/>
            </a:pPr>
            <a:endParaRPr lang="pt-BR" sz="500" dirty="0" smtClean="0">
              <a:solidFill>
                <a:schemeClr val="bg2"/>
              </a:solidFill>
            </a:endParaRPr>
          </a:p>
          <a:p>
            <a:pPr marL="177800" indent="0" algn="just" eaLnBrk="1" hangingPunct="1">
              <a:lnSpc>
                <a:spcPct val="130000"/>
              </a:lnSpc>
              <a:spcBef>
                <a:spcPts val="600"/>
              </a:spcBef>
              <a:buNone/>
            </a:pPr>
            <a:r>
              <a:rPr lang="pt-BR" sz="2700" dirty="0" smtClean="0">
                <a:solidFill>
                  <a:schemeClr val="bg2"/>
                </a:solidFill>
              </a:rPr>
              <a:t>(i) do aumento da </a:t>
            </a:r>
            <a:r>
              <a:rPr lang="pt-BR" sz="2700" u="sng" dirty="0" smtClean="0">
                <a:solidFill>
                  <a:schemeClr val="bg2"/>
                </a:solidFill>
              </a:rPr>
              <a:t>complexidade da atuação do Estado</a:t>
            </a:r>
            <a:r>
              <a:rPr lang="pt-BR" sz="2700" dirty="0" smtClean="0">
                <a:solidFill>
                  <a:schemeClr val="bg2"/>
                </a:solidFill>
              </a:rPr>
              <a:t>;</a:t>
            </a:r>
          </a:p>
          <a:p>
            <a:pPr marL="177800" indent="0" algn="just" eaLnBrk="1" hangingPunct="1">
              <a:lnSpc>
                <a:spcPct val="130000"/>
              </a:lnSpc>
              <a:spcBef>
                <a:spcPts val="600"/>
              </a:spcBef>
              <a:buNone/>
            </a:pPr>
            <a:r>
              <a:rPr lang="pt-BR" sz="2700" dirty="0" smtClean="0">
                <a:solidFill>
                  <a:schemeClr val="bg2"/>
                </a:solidFill>
              </a:rPr>
              <a:t>(ii) da ampliação da </a:t>
            </a:r>
            <a:r>
              <a:rPr lang="pt-BR" sz="2700" u="sng" dirty="0" smtClean="0">
                <a:solidFill>
                  <a:schemeClr val="bg2"/>
                </a:solidFill>
              </a:rPr>
              <a:t>complexidade da sociedade civil</a:t>
            </a:r>
            <a:r>
              <a:rPr lang="pt-BR" sz="2700" dirty="0" smtClean="0">
                <a:solidFill>
                  <a:schemeClr val="bg2"/>
                </a:solidFill>
              </a:rPr>
              <a:t>; e</a:t>
            </a:r>
          </a:p>
          <a:p>
            <a:pPr marL="177800" indent="0" algn="just" eaLnBrk="1" hangingPunct="1">
              <a:lnSpc>
                <a:spcPct val="130000"/>
              </a:lnSpc>
              <a:spcBef>
                <a:spcPts val="600"/>
              </a:spcBef>
              <a:buNone/>
            </a:pPr>
            <a:r>
              <a:rPr lang="pt-BR" sz="2700" dirty="0" smtClean="0">
                <a:solidFill>
                  <a:schemeClr val="bg2"/>
                </a:solidFill>
              </a:rPr>
              <a:t>(iii) da necessidade do Estado de </a:t>
            </a:r>
            <a:r>
              <a:rPr lang="pt-BR" sz="2700" u="sng" dirty="0" smtClean="0">
                <a:solidFill>
                  <a:schemeClr val="bg2"/>
                </a:solidFill>
              </a:rPr>
              <a:t>enfrentar desafios para os quais ainda não está preparado</a:t>
            </a:r>
            <a:r>
              <a:rPr lang="pt-BR" sz="2700" dirty="0" smtClean="0">
                <a:solidFill>
                  <a:schemeClr val="bg2"/>
                </a:solidFill>
              </a:rPr>
              <a:t>. </a:t>
            </a:r>
          </a:p>
        </p:txBody>
      </p:sp>
    </p:spTree>
    <p:extLst>
      <p:ext uri="{BB962C8B-B14F-4D97-AF65-F5344CB8AC3E}">
        <p14:creationId xmlns:p14="http://schemas.microsoft.com/office/powerpoint/2010/main" val="3639998791"/>
      </p:ext>
    </p:extLst>
  </p:cSld>
  <p:clrMapOvr>
    <a:masterClrMapping/>
  </p:clrMapOv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Também o Parlamento se ajustou a esse incremento da complexidade da sociedade e da atuação do Estado.</a:t>
            </a:r>
          </a:p>
          <a:p>
            <a:pPr marL="0" indent="0" algn="just" eaLnBrk="1" hangingPunct="1">
              <a:lnSpc>
                <a:spcPct val="130000"/>
              </a:lnSpc>
              <a:spcBef>
                <a:spcPts val="600"/>
              </a:spcBef>
              <a:buNone/>
            </a:pPr>
            <a:r>
              <a:rPr lang="pt-BR" sz="2600" dirty="0" smtClean="0">
                <a:solidFill>
                  <a:schemeClr val="bg2"/>
                </a:solidFill>
              </a:rPr>
              <a:t>Hoje, os legisladores </a:t>
            </a:r>
            <a:r>
              <a:rPr lang="pt-BR" sz="2600" u="sng" dirty="0" smtClean="0">
                <a:solidFill>
                  <a:schemeClr val="bg2"/>
                </a:solidFill>
              </a:rPr>
              <a:t>utilizam técnicas legislativas para lidar com essa realidade</a:t>
            </a:r>
            <a:r>
              <a:rPr lang="pt-BR" sz="2600" dirty="0" smtClean="0">
                <a:solidFill>
                  <a:schemeClr val="bg2"/>
                </a:solidFill>
              </a:rPr>
              <a:t>. Para ser possível a harmonização dos múltiplos interesses dos grupos de pressão, o texto da lei tem que ser suficientemente impreciso. </a:t>
            </a:r>
          </a:p>
          <a:p>
            <a:pPr marL="0" indent="0" algn="just" eaLnBrk="1" hangingPunct="1">
              <a:lnSpc>
                <a:spcPct val="130000"/>
              </a:lnSpc>
              <a:spcBef>
                <a:spcPts val="600"/>
              </a:spcBef>
              <a:buNone/>
            </a:pPr>
            <a:r>
              <a:rPr lang="pt-BR" sz="2600" dirty="0" smtClean="0">
                <a:solidFill>
                  <a:schemeClr val="bg2"/>
                </a:solidFill>
              </a:rPr>
              <a:t>A </a:t>
            </a:r>
            <a:r>
              <a:rPr lang="pt-BR" sz="2600" u="sng" dirty="0" smtClean="0">
                <a:solidFill>
                  <a:schemeClr val="bg2"/>
                </a:solidFill>
              </a:rPr>
              <a:t>imprecisão</a:t>
            </a:r>
            <a:r>
              <a:rPr lang="pt-BR" sz="2600" dirty="0" smtClean="0">
                <a:solidFill>
                  <a:schemeClr val="bg2"/>
                </a:solidFill>
              </a:rPr>
              <a:t> é a técnica legislativa mais importante. </a:t>
            </a:r>
          </a:p>
        </p:txBody>
      </p:sp>
    </p:spTree>
    <p:extLst>
      <p:ext uri="{BB962C8B-B14F-4D97-AF65-F5344CB8AC3E}">
        <p14:creationId xmlns:p14="http://schemas.microsoft.com/office/powerpoint/2010/main" val="478303474"/>
      </p:ext>
    </p:extLst>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352928" cy="5544616"/>
          </a:xfrm>
        </p:spPr>
        <p:txBody>
          <a:bodyPr/>
          <a:lstStyle/>
          <a:p>
            <a:pPr marL="0" indent="0" algn="just" eaLnBrk="1" hangingPunct="1">
              <a:lnSpc>
                <a:spcPct val="130000"/>
              </a:lnSpc>
              <a:spcBef>
                <a:spcPts val="600"/>
              </a:spcBef>
              <a:buNone/>
            </a:pPr>
            <a:r>
              <a:rPr lang="pt-BR" sz="2600" dirty="0" smtClean="0">
                <a:solidFill>
                  <a:schemeClr val="bg2"/>
                </a:solidFill>
              </a:rPr>
              <a:t>Para serem capazes de se adaptarem às mudanças da realidade, </a:t>
            </a:r>
            <a:r>
              <a:rPr lang="pt-BR" sz="2600" u="sng" dirty="0" smtClean="0">
                <a:solidFill>
                  <a:schemeClr val="bg2"/>
                </a:solidFill>
              </a:rPr>
              <a:t>as leis editadas pelo Congresso Nacional </a:t>
            </a:r>
            <a:r>
              <a:rPr lang="pt-BR" sz="2600" dirty="0" smtClean="0">
                <a:solidFill>
                  <a:schemeClr val="bg2"/>
                </a:solidFill>
              </a:rPr>
              <a:t>são cada vez mais abstratas, cada vez mais imprecisas.</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Isso resultou em um enorme aumento dos </a:t>
            </a:r>
            <a:r>
              <a:rPr lang="pt-BR" sz="2600" u="sng" dirty="0" smtClean="0">
                <a:solidFill>
                  <a:schemeClr val="bg2"/>
                </a:solidFill>
              </a:rPr>
              <a:t>espaços discricionários dos gestores públicos</a:t>
            </a:r>
            <a:r>
              <a:rPr lang="pt-BR" sz="2600" dirty="0" smtClean="0">
                <a:solidFill>
                  <a:schemeClr val="bg2"/>
                </a:solidFill>
              </a:rPr>
              <a:t>.</a:t>
            </a:r>
          </a:p>
          <a:p>
            <a:pPr marL="0" indent="0" algn="just" eaLnBrk="1" hangingPunct="1">
              <a:lnSpc>
                <a:spcPct val="130000"/>
              </a:lnSpc>
              <a:spcBef>
                <a:spcPts val="600"/>
              </a:spcBef>
              <a:buNone/>
            </a:pPr>
            <a:r>
              <a:rPr lang="pt-BR" sz="2600" dirty="0" smtClean="0">
                <a:solidFill>
                  <a:schemeClr val="bg2"/>
                </a:solidFill>
              </a:rPr>
              <a:t>Quem vai aplicar a </a:t>
            </a:r>
            <a:r>
              <a:rPr lang="pt-BR" sz="2600" u="sng" dirty="0" smtClean="0">
                <a:solidFill>
                  <a:schemeClr val="bg2"/>
                </a:solidFill>
              </a:rPr>
              <a:t>lei em concreto</a:t>
            </a:r>
            <a:r>
              <a:rPr lang="pt-BR" sz="2600" dirty="0" smtClean="0">
                <a:solidFill>
                  <a:schemeClr val="bg2"/>
                </a:solidFill>
              </a:rPr>
              <a:t>, transformar a lei em ato administrativo, fazer a subsunção do fato à norma é o aplicador do direito, o gestor público, a comissão de licitação, o ordenador de despesas.</a:t>
            </a:r>
          </a:p>
        </p:txBody>
      </p:sp>
    </p:spTree>
    <p:extLst>
      <p:ext uri="{BB962C8B-B14F-4D97-AF65-F5344CB8AC3E}">
        <p14:creationId xmlns:p14="http://schemas.microsoft.com/office/powerpoint/2010/main" val="943860074"/>
      </p:ext>
    </p:extLst>
  </p:cSld>
  <p:clrMapOvr>
    <a:masterClrMapping/>
  </p:clrMapOv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50000"/>
              </a:lnSpc>
              <a:spcBef>
                <a:spcPts val="600"/>
              </a:spcBef>
              <a:buNone/>
            </a:pPr>
            <a:endParaRPr lang="pt-BR" sz="2800" dirty="0" smtClean="0">
              <a:solidFill>
                <a:schemeClr val="bg2"/>
              </a:solidFill>
            </a:endParaRPr>
          </a:p>
          <a:p>
            <a:pPr marL="0" indent="0" algn="just" eaLnBrk="1" hangingPunct="1">
              <a:lnSpc>
                <a:spcPct val="150000"/>
              </a:lnSpc>
              <a:spcBef>
                <a:spcPts val="600"/>
              </a:spcBef>
              <a:buNone/>
            </a:pPr>
            <a:r>
              <a:rPr lang="pt-BR" sz="2800" dirty="0" smtClean="0">
                <a:solidFill>
                  <a:schemeClr val="bg2"/>
                </a:solidFill>
              </a:rPr>
              <a:t>Nesse cenário, os gestores públicos em geral estarão submetidos à </a:t>
            </a:r>
            <a:r>
              <a:rPr lang="pt-BR" sz="2800" u="sng" dirty="0" smtClean="0">
                <a:solidFill>
                  <a:schemeClr val="bg2"/>
                </a:solidFill>
              </a:rPr>
              <a:t>tensão da imprecisão</a:t>
            </a:r>
            <a:r>
              <a:rPr lang="pt-BR" sz="2800" dirty="0" smtClean="0">
                <a:solidFill>
                  <a:schemeClr val="bg2"/>
                </a:solidFill>
              </a:rPr>
              <a:t>, que pode ser descrita como a obrigatoriedade de aplicar </a:t>
            </a:r>
            <a:r>
              <a:rPr lang="pt-BR" sz="2800" u="sng" dirty="0" smtClean="0">
                <a:solidFill>
                  <a:schemeClr val="bg2"/>
                </a:solidFill>
              </a:rPr>
              <a:t>leis imprecisas e plurais</a:t>
            </a:r>
            <a:r>
              <a:rPr lang="pt-BR" sz="2800" dirty="0" smtClean="0">
                <a:solidFill>
                  <a:schemeClr val="bg2"/>
                </a:solidFill>
              </a:rPr>
              <a:t>, que exigem opções cada vez mais difíceis nos espaços discricionários.</a:t>
            </a:r>
          </a:p>
        </p:txBody>
      </p:sp>
    </p:spTree>
    <p:extLst>
      <p:ext uri="{BB962C8B-B14F-4D97-AF65-F5344CB8AC3E}">
        <p14:creationId xmlns:p14="http://schemas.microsoft.com/office/powerpoint/2010/main" val="3773406900"/>
      </p:ext>
    </p:extLst>
  </p:cSld>
  <p:clrMapOvr>
    <a:masterClrMapping/>
  </p:clrMapOvr>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50000"/>
              </a:lnSpc>
              <a:spcBef>
                <a:spcPts val="600"/>
              </a:spcBef>
              <a:buNone/>
            </a:pPr>
            <a:r>
              <a:rPr lang="pt-BR" sz="2800" dirty="0" smtClean="0">
                <a:solidFill>
                  <a:schemeClr val="bg2"/>
                </a:solidFill>
              </a:rPr>
              <a:t>Um exemplo concreto dessas novas regras é o Regime Diferenciado de Contratações Públicas - RDC (Lei nº 12.462/2011).</a:t>
            </a:r>
          </a:p>
          <a:p>
            <a:pPr marL="0" indent="0" algn="just" eaLnBrk="1" hangingPunct="1">
              <a:lnSpc>
                <a:spcPct val="150000"/>
              </a:lnSpc>
              <a:spcBef>
                <a:spcPts val="600"/>
              </a:spcBef>
              <a:buNone/>
            </a:pPr>
            <a:r>
              <a:rPr lang="pt-BR" sz="2800" dirty="0" smtClean="0">
                <a:solidFill>
                  <a:schemeClr val="bg2"/>
                </a:solidFill>
              </a:rPr>
              <a:t>Nunca se dotou o </a:t>
            </a:r>
            <a:r>
              <a:rPr lang="pt-BR" sz="2800" u="sng" dirty="0" smtClean="0">
                <a:solidFill>
                  <a:schemeClr val="bg2"/>
                </a:solidFill>
              </a:rPr>
              <a:t>gestor público de tamanho espaço discricionário</a:t>
            </a:r>
            <a:r>
              <a:rPr lang="pt-BR" sz="2800" dirty="0" smtClean="0">
                <a:solidFill>
                  <a:schemeClr val="bg2"/>
                </a:solidFill>
              </a:rPr>
              <a:t> quanto aquele que o legislador do RDC conferiu ao administrador público. Vejamos:</a:t>
            </a:r>
          </a:p>
        </p:txBody>
      </p:sp>
    </p:spTree>
    <p:extLst>
      <p:ext uri="{BB962C8B-B14F-4D97-AF65-F5344CB8AC3E}">
        <p14:creationId xmlns:p14="http://schemas.microsoft.com/office/powerpoint/2010/main" val="2108058924"/>
      </p:ext>
    </p:extLst>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472608"/>
          </a:xfrm>
        </p:spPr>
        <p:txBody>
          <a:bodyPr/>
          <a:lstStyle/>
          <a:p>
            <a:pPr marL="0" indent="0" algn="just" eaLnBrk="1" hangingPunct="1">
              <a:lnSpc>
                <a:spcPct val="120000"/>
              </a:lnSpc>
              <a:spcBef>
                <a:spcPts val="600"/>
              </a:spcBef>
              <a:buNone/>
            </a:pPr>
            <a:r>
              <a:rPr lang="pt-BR" sz="2700" dirty="0" smtClean="0">
                <a:solidFill>
                  <a:schemeClr val="bg2"/>
                </a:solidFill>
              </a:rPr>
              <a:t>1) o RDC menciona uma modalidade de licitação e os atos que a compõem, mas </a:t>
            </a:r>
            <a:r>
              <a:rPr lang="pt-BR" sz="2700" u="sng" dirty="0" smtClean="0">
                <a:solidFill>
                  <a:schemeClr val="bg2"/>
                </a:solidFill>
              </a:rPr>
              <a:t>permite a inversão e a </a:t>
            </a:r>
            <a:r>
              <a:rPr lang="pt-BR" sz="2700" u="sng" dirty="0" err="1" smtClean="0">
                <a:solidFill>
                  <a:schemeClr val="bg2"/>
                </a:solidFill>
              </a:rPr>
              <a:t>desinversão</a:t>
            </a:r>
            <a:r>
              <a:rPr lang="pt-BR" sz="2700" dirty="0" smtClean="0">
                <a:solidFill>
                  <a:schemeClr val="bg2"/>
                </a:solidFill>
              </a:rPr>
              <a:t>  de fases;</a:t>
            </a:r>
          </a:p>
          <a:p>
            <a:pPr marL="0" indent="0" algn="just" eaLnBrk="1" hangingPunct="1">
              <a:lnSpc>
                <a:spcPct val="120000"/>
              </a:lnSpc>
              <a:spcBef>
                <a:spcPts val="600"/>
              </a:spcBef>
              <a:buNone/>
            </a:pPr>
            <a:r>
              <a:rPr lang="pt-BR" sz="2700" dirty="0" smtClean="0">
                <a:solidFill>
                  <a:schemeClr val="bg2"/>
                </a:solidFill>
              </a:rPr>
              <a:t>2) </a:t>
            </a:r>
            <a:r>
              <a:rPr lang="pt-BR" sz="2700" u="sng" dirty="0" smtClean="0">
                <a:solidFill>
                  <a:schemeClr val="bg2"/>
                </a:solidFill>
              </a:rPr>
              <a:t>faculta-se</a:t>
            </a:r>
            <a:r>
              <a:rPr lang="pt-BR" sz="2700" dirty="0" smtClean="0">
                <a:solidFill>
                  <a:schemeClr val="bg2"/>
                </a:solidFill>
              </a:rPr>
              <a:t>, a depender do tipo de licitação escolhido, a </a:t>
            </a:r>
            <a:r>
              <a:rPr lang="pt-BR" sz="2700" u="sng" dirty="0" smtClean="0">
                <a:solidFill>
                  <a:schemeClr val="bg2"/>
                </a:solidFill>
              </a:rPr>
              <a:t>divulgação, ou não, do orçamento</a:t>
            </a:r>
            <a:r>
              <a:rPr lang="pt-BR" sz="2700" dirty="0" smtClean="0">
                <a:solidFill>
                  <a:schemeClr val="bg2"/>
                </a:solidFill>
              </a:rPr>
              <a:t>;</a:t>
            </a:r>
          </a:p>
          <a:p>
            <a:pPr marL="0" indent="0" algn="just" eaLnBrk="1" hangingPunct="1">
              <a:lnSpc>
                <a:spcPct val="120000"/>
              </a:lnSpc>
              <a:spcBef>
                <a:spcPts val="600"/>
              </a:spcBef>
              <a:buNone/>
            </a:pPr>
            <a:r>
              <a:rPr lang="pt-BR" sz="2700" dirty="0" smtClean="0">
                <a:solidFill>
                  <a:schemeClr val="bg2"/>
                </a:solidFill>
              </a:rPr>
              <a:t>3) a </a:t>
            </a:r>
            <a:r>
              <a:rPr lang="pt-BR" sz="2700" u="sng" dirty="0" smtClean="0">
                <a:solidFill>
                  <a:schemeClr val="bg2"/>
                </a:solidFill>
              </a:rPr>
              <a:t>escolha do ambiente</a:t>
            </a:r>
            <a:r>
              <a:rPr lang="pt-BR" sz="2700" dirty="0" smtClean="0">
                <a:solidFill>
                  <a:schemeClr val="bg2"/>
                </a:solidFill>
              </a:rPr>
              <a:t> em que a licitação se realizará (eletrônico ou presencial) é </a:t>
            </a:r>
            <a:r>
              <a:rPr lang="pt-BR" sz="2700" u="sng" dirty="0" smtClean="0">
                <a:solidFill>
                  <a:schemeClr val="bg2"/>
                </a:solidFill>
              </a:rPr>
              <a:t>discricionária</a:t>
            </a:r>
            <a:r>
              <a:rPr lang="pt-BR" sz="2700" dirty="0" smtClean="0">
                <a:solidFill>
                  <a:schemeClr val="bg2"/>
                </a:solidFill>
              </a:rPr>
              <a:t>;</a:t>
            </a:r>
          </a:p>
          <a:p>
            <a:pPr marL="0" indent="0" algn="just" eaLnBrk="1" hangingPunct="1">
              <a:lnSpc>
                <a:spcPct val="120000"/>
              </a:lnSpc>
              <a:spcBef>
                <a:spcPts val="600"/>
              </a:spcBef>
              <a:buNone/>
            </a:pPr>
            <a:r>
              <a:rPr lang="pt-BR" sz="2700" dirty="0" smtClean="0">
                <a:solidFill>
                  <a:schemeClr val="bg2"/>
                </a:solidFill>
              </a:rPr>
              <a:t>4) é </a:t>
            </a:r>
            <a:r>
              <a:rPr lang="pt-BR" sz="2700" u="sng" dirty="0" smtClean="0">
                <a:solidFill>
                  <a:schemeClr val="bg2"/>
                </a:solidFill>
              </a:rPr>
              <a:t>discricionária</a:t>
            </a:r>
            <a:r>
              <a:rPr lang="pt-BR" sz="2700" dirty="0" smtClean="0">
                <a:solidFill>
                  <a:schemeClr val="bg2"/>
                </a:solidFill>
              </a:rPr>
              <a:t> a adoção de um </a:t>
            </a:r>
            <a:r>
              <a:rPr lang="pt-BR" sz="2700" u="sng" dirty="0" smtClean="0">
                <a:solidFill>
                  <a:schemeClr val="bg2"/>
                </a:solidFill>
              </a:rPr>
              <a:t>regime de execução de obras</a:t>
            </a:r>
            <a:r>
              <a:rPr lang="pt-BR" sz="2700" dirty="0" smtClean="0">
                <a:solidFill>
                  <a:schemeClr val="bg2"/>
                </a:solidFill>
              </a:rPr>
              <a:t>, pois foi criada a contratação integrada, que não é obrigatória;                     </a:t>
            </a:r>
          </a:p>
        </p:txBody>
      </p:sp>
    </p:spTree>
    <p:extLst>
      <p:ext uri="{BB962C8B-B14F-4D97-AF65-F5344CB8AC3E}">
        <p14:creationId xmlns:p14="http://schemas.microsoft.com/office/powerpoint/2010/main" val="875429399"/>
      </p:ext>
    </p:extLst>
  </p:cSld>
  <p:clrMapOvr>
    <a:masterClrMapping/>
  </p:clrMapOvr>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395536" y="1268760"/>
            <a:ext cx="8424936" cy="5112568"/>
          </a:xfrm>
        </p:spPr>
        <p:txBody>
          <a:bodyPr/>
          <a:lstStyle/>
          <a:p>
            <a:pPr marL="0" indent="0" algn="just" eaLnBrk="1" hangingPunct="1">
              <a:lnSpc>
                <a:spcPct val="120000"/>
              </a:lnSpc>
              <a:spcBef>
                <a:spcPts val="600"/>
              </a:spcBef>
              <a:buNone/>
            </a:pPr>
            <a:r>
              <a:rPr lang="pt-BR" sz="2700" dirty="0" smtClean="0">
                <a:solidFill>
                  <a:schemeClr val="bg2"/>
                </a:solidFill>
              </a:rPr>
              <a:t>5) a </a:t>
            </a:r>
            <a:r>
              <a:rPr lang="pt-BR" sz="2700" u="sng" dirty="0" smtClean="0">
                <a:solidFill>
                  <a:schemeClr val="bg2"/>
                </a:solidFill>
              </a:rPr>
              <a:t>fase de lances pode ser aberta, fechada ou híbrida</a:t>
            </a:r>
            <a:r>
              <a:rPr lang="pt-BR" sz="2700" dirty="0" smtClean="0">
                <a:solidFill>
                  <a:schemeClr val="bg2"/>
                </a:solidFill>
              </a:rPr>
              <a:t>;</a:t>
            </a:r>
          </a:p>
          <a:p>
            <a:pPr marL="0" indent="0" algn="just" eaLnBrk="1" hangingPunct="1">
              <a:lnSpc>
                <a:spcPct val="120000"/>
              </a:lnSpc>
              <a:spcBef>
                <a:spcPts val="600"/>
              </a:spcBef>
              <a:buNone/>
            </a:pPr>
            <a:r>
              <a:rPr lang="pt-BR" sz="2700" dirty="0" smtClean="0">
                <a:solidFill>
                  <a:schemeClr val="bg2"/>
                </a:solidFill>
              </a:rPr>
              <a:t>6) pode ser celebrado um </a:t>
            </a:r>
            <a:r>
              <a:rPr lang="pt-BR" sz="2700" u="sng" dirty="0" smtClean="0">
                <a:solidFill>
                  <a:schemeClr val="bg2"/>
                </a:solidFill>
              </a:rPr>
              <a:t>contrato de eficiência</a:t>
            </a:r>
            <a:r>
              <a:rPr lang="pt-BR" sz="2700" dirty="0" smtClean="0">
                <a:solidFill>
                  <a:schemeClr val="bg2"/>
                </a:solidFill>
              </a:rPr>
              <a:t>;</a:t>
            </a:r>
          </a:p>
          <a:p>
            <a:pPr marL="0" indent="0" algn="just" eaLnBrk="1" hangingPunct="1">
              <a:lnSpc>
                <a:spcPct val="120000"/>
              </a:lnSpc>
              <a:spcBef>
                <a:spcPts val="600"/>
              </a:spcBef>
              <a:buNone/>
            </a:pPr>
            <a:r>
              <a:rPr lang="pt-BR" sz="2700" dirty="0" smtClean="0">
                <a:solidFill>
                  <a:schemeClr val="bg2"/>
                </a:solidFill>
              </a:rPr>
              <a:t>7) </a:t>
            </a:r>
            <a:r>
              <a:rPr lang="pt-BR" sz="2700" u="sng" dirty="0" smtClean="0">
                <a:solidFill>
                  <a:schemeClr val="bg2"/>
                </a:solidFill>
              </a:rPr>
              <a:t>remuneração variável</a:t>
            </a:r>
            <a:r>
              <a:rPr lang="pt-BR" sz="2700" dirty="0" smtClean="0">
                <a:solidFill>
                  <a:schemeClr val="bg2"/>
                </a:solidFill>
              </a:rPr>
              <a:t>;</a:t>
            </a:r>
          </a:p>
          <a:p>
            <a:pPr marL="0" indent="0" algn="just" eaLnBrk="1" hangingPunct="1">
              <a:lnSpc>
                <a:spcPct val="120000"/>
              </a:lnSpc>
              <a:spcBef>
                <a:spcPts val="600"/>
              </a:spcBef>
              <a:buNone/>
            </a:pPr>
            <a:r>
              <a:rPr lang="pt-BR" sz="2700" dirty="0" smtClean="0">
                <a:solidFill>
                  <a:schemeClr val="bg2"/>
                </a:solidFill>
              </a:rPr>
              <a:t>8) </a:t>
            </a:r>
            <a:r>
              <a:rPr lang="pt-BR" sz="2700" u="sng" dirty="0" smtClean="0">
                <a:solidFill>
                  <a:schemeClr val="bg2"/>
                </a:solidFill>
              </a:rPr>
              <a:t>apropriação dos custos indiretos</a:t>
            </a:r>
            <a:r>
              <a:rPr lang="pt-BR" sz="2700" dirty="0" smtClean="0">
                <a:solidFill>
                  <a:schemeClr val="bg2"/>
                </a:solidFill>
              </a:rPr>
              <a:t>.</a:t>
            </a:r>
          </a:p>
        </p:txBody>
      </p:sp>
    </p:spTree>
    <p:extLst>
      <p:ext uri="{BB962C8B-B14F-4D97-AF65-F5344CB8AC3E}">
        <p14:creationId xmlns:p14="http://schemas.microsoft.com/office/powerpoint/2010/main" val="366063709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a:latin typeface="Eras Demi ITC" panose="020B0805030504020804" pitchFamily="34" charset="0"/>
              </a:rPr>
              <a:t>2.1. Falta de um planejamento adequado</a:t>
            </a:r>
          </a:p>
        </p:txBody>
      </p:sp>
      <p:sp>
        <p:nvSpPr>
          <p:cNvPr id="36867" name="Rectangle 3"/>
          <p:cNvSpPr>
            <a:spLocks noGrp="1" noChangeArrowheads="1"/>
          </p:cNvSpPr>
          <p:nvPr>
            <p:ph type="body" idx="1"/>
          </p:nvPr>
        </p:nvSpPr>
        <p:spPr>
          <a:xfrm>
            <a:off x="251520" y="820738"/>
            <a:ext cx="8784976" cy="5105400"/>
          </a:xfrm>
          <a:noFill/>
        </p:spPr>
        <p:txBody>
          <a:bodyPr/>
          <a:lstStyle/>
          <a:p>
            <a:pPr algn="just">
              <a:lnSpc>
                <a:spcPts val="4500"/>
              </a:lnSpc>
              <a:spcBef>
                <a:spcPts val="0"/>
              </a:spcBef>
            </a:pPr>
            <a:r>
              <a:rPr lang="pt-BR" sz="2800" u="sng" dirty="0" smtClean="0">
                <a:solidFill>
                  <a:schemeClr val="bg2"/>
                </a:solidFill>
              </a:rPr>
              <a:t>Planejar</a:t>
            </a:r>
            <a:r>
              <a:rPr lang="pt-BR" sz="2800" dirty="0" smtClean="0">
                <a:solidFill>
                  <a:schemeClr val="bg2"/>
                </a:solidFill>
              </a:rPr>
              <a:t> significa desenvolver processos</a:t>
            </a:r>
            <a:r>
              <a:rPr lang="pt-BR" sz="2800" dirty="0">
                <a:solidFill>
                  <a:schemeClr val="bg2"/>
                </a:solidFill>
              </a:rPr>
              <a:t>, técnicas e atitudes administrativas que possibilitem </a:t>
            </a:r>
            <a:r>
              <a:rPr lang="pt-BR" sz="2800" u="sng" dirty="0">
                <a:solidFill>
                  <a:schemeClr val="bg2"/>
                </a:solidFill>
              </a:rPr>
              <a:t>avaliar as implicações futuras</a:t>
            </a:r>
            <a:r>
              <a:rPr lang="pt-BR" sz="2800" dirty="0">
                <a:solidFill>
                  <a:schemeClr val="bg2"/>
                </a:solidFill>
              </a:rPr>
              <a:t> de decisões presentes, de modo a </a:t>
            </a:r>
            <a:r>
              <a:rPr lang="pt-BR" sz="2800" u="sng" dirty="0">
                <a:solidFill>
                  <a:schemeClr val="bg2"/>
                </a:solidFill>
              </a:rPr>
              <a:t>reduzir a incerteza</a:t>
            </a:r>
            <a:r>
              <a:rPr lang="pt-BR" sz="2800" dirty="0">
                <a:solidFill>
                  <a:schemeClr val="bg2"/>
                </a:solidFill>
              </a:rPr>
              <a:t> envolvida no processo </a:t>
            </a:r>
            <a:r>
              <a:rPr lang="pt-BR" sz="2800" dirty="0" smtClean="0">
                <a:solidFill>
                  <a:schemeClr val="bg2"/>
                </a:solidFill>
              </a:rPr>
              <a:t>decisório.</a:t>
            </a:r>
          </a:p>
          <a:p>
            <a:pPr algn="just">
              <a:lnSpc>
                <a:spcPts val="4500"/>
              </a:lnSpc>
              <a:spcBef>
                <a:spcPts val="0"/>
              </a:spcBef>
            </a:pPr>
            <a:r>
              <a:rPr lang="pt-BR" sz="2800" dirty="0" smtClean="0">
                <a:solidFill>
                  <a:schemeClr val="bg2"/>
                </a:solidFill>
              </a:rPr>
              <a:t>Por meio do planejamento, busca-se </a:t>
            </a:r>
            <a:r>
              <a:rPr lang="pt-BR" sz="2800" u="sng" dirty="0" smtClean="0">
                <a:solidFill>
                  <a:schemeClr val="bg2"/>
                </a:solidFill>
              </a:rPr>
              <a:t>aumentar </a:t>
            </a:r>
            <a:r>
              <a:rPr lang="pt-BR" sz="2800" u="sng" dirty="0">
                <a:solidFill>
                  <a:schemeClr val="bg2"/>
                </a:solidFill>
              </a:rPr>
              <a:t>a probabilidade de alcance dos objetivos</a:t>
            </a:r>
            <a:r>
              <a:rPr lang="pt-BR" sz="2800" dirty="0">
                <a:solidFill>
                  <a:schemeClr val="bg2"/>
                </a:solidFill>
              </a:rPr>
              <a:t> </a:t>
            </a:r>
            <a:r>
              <a:rPr lang="pt-BR" sz="2800" dirty="0" smtClean="0">
                <a:solidFill>
                  <a:schemeClr val="bg2"/>
                </a:solidFill>
              </a:rPr>
              <a:t>da organização</a:t>
            </a:r>
            <a:r>
              <a:rPr lang="pt-BR" sz="2800" dirty="0">
                <a:solidFill>
                  <a:schemeClr val="bg2"/>
                </a:solidFill>
              </a:rPr>
              <a:t>, maximizando resultados e minimizando deficiências</a:t>
            </a:r>
            <a:r>
              <a:rPr lang="pt-BR" sz="2800" dirty="0" smtClean="0">
                <a:solidFill>
                  <a:schemeClr val="bg2"/>
                </a:solidFill>
              </a:rPr>
              <a:t>.</a:t>
            </a:r>
          </a:p>
        </p:txBody>
      </p:sp>
    </p:spTree>
    <p:extLst>
      <p:ext uri="{BB962C8B-B14F-4D97-AF65-F5344CB8AC3E}">
        <p14:creationId xmlns:p14="http://schemas.microsoft.com/office/powerpoint/2010/main" val="3243946480"/>
      </p:ext>
    </p:extLst>
  </p:cSld>
  <p:clrMapOvr>
    <a:masterClrMapping/>
  </p:clrMapOvr>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800" dirty="0" smtClean="0">
                <a:solidFill>
                  <a:schemeClr val="bg2"/>
                </a:solidFill>
              </a:rPr>
              <a:t>Enfim, o </a:t>
            </a:r>
            <a:r>
              <a:rPr lang="pt-BR" sz="2800" u="sng" dirty="0" smtClean="0">
                <a:solidFill>
                  <a:schemeClr val="bg2"/>
                </a:solidFill>
              </a:rPr>
              <a:t>RDC</a:t>
            </a:r>
            <a:r>
              <a:rPr lang="pt-BR" sz="2800" dirty="0" smtClean="0">
                <a:solidFill>
                  <a:schemeClr val="bg2"/>
                </a:solidFill>
              </a:rPr>
              <a:t> é uma das maiores </a:t>
            </a:r>
            <a:r>
              <a:rPr lang="pt-BR" sz="2800" u="sng" dirty="0" smtClean="0">
                <a:solidFill>
                  <a:schemeClr val="bg2"/>
                </a:solidFill>
              </a:rPr>
              <a:t>homenagens à discricionariedade </a:t>
            </a:r>
            <a:r>
              <a:rPr lang="pt-BR" sz="2800" dirty="0" smtClean="0">
                <a:solidFill>
                  <a:schemeClr val="bg2"/>
                </a:solidFill>
              </a:rPr>
              <a:t>do gestor público.</a:t>
            </a:r>
          </a:p>
          <a:p>
            <a:pPr marL="0" indent="0" algn="just" eaLnBrk="1" hangingPunct="1">
              <a:lnSpc>
                <a:spcPct val="130000"/>
              </a:lnSpc>
              <a:spcBef>
                <a:spcPts val="600"/>
              </a:spcBef>
              <a:buNone/>
            </a:pPr>
            <a:r>
              <a:rPr lang="pt-BR" sz="2800" dirty="0" smtClean="0">
                <a:solidFill>
                  <a:schemeClr val="bg2"/>
                </a:solidFill>
              </a:rPr>
              <a:t>Contudo, para aplicar o RDC e para que ele seja uma boa norma, o gestor público deve, hoje, estar muito mais </a:t>
            </a:r>
            <a:r>
              <a:rPr lang="pt-BR" sz="2800" u="sng" dirty="0" smtClean="0">
                <a:solidFill>
                  <a:schemeClr val="bg2"/>
                </a:solidFill>
              </a:rPr>
              <a:t>qualificado</a:t>
            </a:r>
            <a:r>
              <a:rPr lang="pt-BR" sz="2800" dirty="0" smtClean="0">
                <a:solidFill>
                  <a:schemeClr val="bg2"/>
                </a:solidFill>
              </a:rPr>
              <a:t> do que no passado, pois deverá realizar opções que nunca fez.</a:t>
            </a:r>
          </a:p>
          <a:p>
            <a:pPr marL="0" indent="0" algn="just" eaLnBrk="1" hangingPunct="1">
              <a:lnSpc>
                <a:spcPct val="130000"/>
              </a:lnSpc>
              <a:spcBef>
                <a:spcPts val="600"/>
              </a:spcBef>
              <a:buNone/>
            </a:pPr>
            <a:r>
              <a:rPr lang="pt-BR" sz="2800" dirty="0" smtClean="0">
                <a:solidFill>
                  <a:schemeClr val="bg2"/>
                </a:solidFill>
              </a:rPr>
              <a:t>Para isso, terá que fazer análises técnicas, análises de razoabilidade, fundamentar e insculpir no processo a sua </a:t>
            </a:r>
            <a:r>
              <a:rPr lang="pt-BR" sz="2800" u="sng" dirty="0" smtClean="0">
                <a:solidFill>
                  <a:schemeClr val="bg2"/>
                </a:solidFill>
              </a:rPr>
              <a:t>motivação</a:t>
            </a:r>
            <a:r>
              <a:rPr lang="pt-BR" sz="2800" dirty="0" smtClean="0">
                <a:solidFill>
                  <a:schemeClr val="bg2"/>
                </a:solidFill>
              </a:rPr>
              <a:t>.</a:t>
            </a:r>
          </a:p>
        </p:txBody>
      </p:sp>
    </p:spTree>
    <p:extLst>
      <p:ext uri="{BB962C8B-B14F-4D97-AF65-F5344CB8AC3E}">
        <p14:creationId xmlns:p14="http://schemas.microsoft.com/office/powerpoint/2010/main" val="2647877681"/>
      </p:ext>
    </p:extLst>
  </p:cSld>
  <p:clrMapOvr>
    <a:masterClrMapping/>
  </p:clrMapOvr>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97808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95536" y="820738"/>
            <a:ext cx="8568952" cy="5357812"/>
          </a:xfrm>
        </p:spPr>
        <p:txBody>
          <a:bodyPr/>
          <a:lstStyle/>
          <a:p>
            <a:pPr algn="just">
              <a:lnSpc>
                <a:spcPts val="4000"/>
              </a:lnSpc>
              <a:spcBef>
                <a:spcPts val="0"/>
              </a:spcBef>
            </a:pPr>
            <a:r>
              <a:rPr lang="pt-BR" sz="2800" dirty="0" smtClean="0">
                <a:solidFill>
                  <a:schemeClr val="bg2"/>
                </a:solidFill>
              </a:rPr>
              <a:t>Para ilustrar o impacto dessas ideias no dia a dia dos gestores e dos órgãos de controle externo, vou trazer à baila um Acórdão do Plenário do TCU, relatado pelo Ministro Aroldo Cedraz.</a:t>
            </a:r>
            <a:endParaRPr lang="pt-BR" sz="2800" dirty="0">
              <a:solidFill>
                <a:schemeClr val="bg2"/>
              </a:solidFill>
            </a:endParaRPr>
          </a:p>
          <a:p>
            <a:pPr algn="just">
              <a:lnSpc>
                <a:spcPts val="4000"/>
              </a:lnSpc>
              <a:spcBef>
                <a:spcPts val="0"/>
              </a:spcBef>
            </a:pPr>
            <a:r>
              <a:rPr lang="pt-BR" sz="2800" dirty="0" smtClean="0">
                <a:solidFill>
                  <a:schemeClr val="bg2"/>
                </a:solidFill>
              </a:rPr>
              <a:t>No </a:t>
            </a:r>
            <a:r>
              <a:rPr lang="pt-BR" sz="2800" dirty="0">
                <a:solidFill>
                  <a:schemeClr val="bg2"/>
                </a:solidFill>
              </a:rPr>
              <a:t>Acordão </a:t>
            </a:r>
            <a:r>
              <a:rPr lang="pt-BR" sz="2800" dirty="0" smtClean="0">
                <a:solidFill>
                  <a:schemeClr val="bg2"/>
                </a:solidFill>
              </a:rPr>
              <a:t>nº </a:t>
            </a:r>
            <a:r>
              <a:rPr lang="pt-BR" sz="2800" dirty="0">
                <a:solidFill>
                  <a:schemeClr val="bg2"/>
                </a:solidFill>
              </a:rPr>
              <a:t>1.514/2013, </a:t>
            </a:r>
            <a:r>
              <a:rPr lang="pt-BR" sz="2800" dirty="0" smtClean="0">
                <a:solidFill>
                  <a:schemeClr val="bg2"/>
                </a:solidFill>
              </a:rPr>
              <a:t>foi avaliada </a:t>
            </a:r>
            <a:r>
              <a:rPr lang="pt-BR" sz="2800" dirty="0">
                <a:solidFill>
                  <a:schemeClr val="bg2"/>
                </a:solidFill>
              </a:rPr>
              <a:t>a </a:t>
            </a:r>
            <a:r>
              <a:rPr lang="pt-BR" sz="2800" u="sng" dirty="0" err="1" smtClean="0">
                <a:solidFill>
                  <a:schemeClr val="bg2"/>
                </a:solidFill>
              </a:rPr>
              <a:t>jurisdicidade</a:t>
            </a:r>
            <a:r>
              <a:rPr lang="pt-BR" sz="2800" u="sng" dirty="0" smtClean="0">
                <a:solidFill>
                  <a:schemeClr val="bg2"/>
                </a:solidFill>
              </a:rPr>
              <a:t> do </a:t>
            </a:r>
            <a:r>
              <a:rPr lang="pt-BR" sz="2800" u="sng" dirty="0">
                <a:solidFill>
                  <a:schemeClr val="bg2"/>
                </a:solidFill>
              </a:rPr>
              <a:t>uso temporário de áreas públicas em portos </a:t>
            </a:r>
            <a:r>
              <a:rPr lang="pt-BR" sz="2800" u="sng" dirty="0" smtClean="0">
                <a:solidFill>
                  <a:schemeClr val="bg2"/>
                </a:solidFill>
              </a:rPr>
              <a:t>organizados</a:t>
            </a:r>
            <a:r>
              <a:rPr lang="pt-BR" sz="2800" dirty="0" smtClean="0">
                <a:solidFill>
                  <a:schemeClr val="bg2"/>
                </a:solidFill>
              </a:rPr>
              <a:t>. Discutia-se possível </a:t>
            </a:r>
            <a:r>
              <a:rPr lang="pt-BR" sz="2800" dirty="0">
                <a:solidFill>
                  <a:schemeClr val="bg2"/>
                </a:solidFill>
              </a:rPr>
              <a:t>concessão irregular de uso de área no interior do Porto de </a:t>
            </a:r>
            <a:r>
              <a:rPr lang="pt-BR" sz="2800" dirty="0" smtClean="0">
                <a:solidFill>
                  <a:schemeClr val="bg2"/>
                </a:solidFill>
              </a:rPr>
              <a:t>Maceió (AL).</a:t>
            </a:r>
          </a:p>
        </p:txBody>
      </p:sp>
    </p:spTree>
    <p:extLst>
      <p:ext uri="{BB962C8B-B14F-4D97-AF65-F5344CB8AC3E}">
        <p14:creationId xmlns:p14="http://schemas.microsoft.com/office/powerpoint/2010/main" val="2652729526"/>
      </p:ext>
    </p:extLst>
  </p:cSld>
  <p:clrMapOvr>
    <a:masterClrMapping/>
  </p:clrMapOvr>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95536" y="620688"/>
            <a:ext cx="8568952" cy="5557862"/>
          </a:xfrm>
        </p:spPr>
        <p:txBody>
          <a:bodyPr/>
          <a:lstStyle/>
          <a:p>
            <a:pPr algn="just">
              <a:lnSpc>
                <a:spcPct val="150000"/>
              </a:lnSpc>
              <a:spcBef>
                <a:spcPts val="0"/>
              </a:spcBef>
            </a:pPr>
            <a:r>
              <a:rPr lang="pt-BR" sz="2800" dirty="0" smtClean="0">
                <a:solidFill>
                  <a:schemeClr val="bg2"/>
                </a:solidFill>
              </a:rPr>
              <a:t>O uso de uma área </a:t>
            </a:r>
            <a:r>
              <a:rPr lang="pt-BR" sz="2800" dirty="0">
                <a:solidFill>
                  <a:schemeClr val="bg2"/>
                </a:solidFill>
              </a:rPr>
              <a:t>com </a:t>
            </a:r>
            <a:r>
              <a:rPr lang="pt-BR" sz="2800" dirty="0" smtClean="0">
                <a:solidFill>
                  <a:schemeClr val="bg2"/>
                </a:solidFill>
              </a:rPr>
              <a:t>26.500 m² foi contratado </a:t>
            </a:r>
            <a:r>
              <a:rPr lang="pt-BR" sz="2800" dirty="0">
                <a:solidFill>
                  <a:schemeClr val="bg2"/>
                </a:solidFill>
              </a:rPr>
              <a:t>com </a:t>
            </a:r>
            <a:r>
              <a:rPr lang="pt-BR" sz="2800" dirty="0" smtClean="0">
                <a:solidFill>
                  <a:schemeClr val="bg2"/>
                </a:solidFill>
              </a:rPr>
              <a:t>uma empresa privada, tendo sido a referida avença aprovada </a:t>
            </a:r>
            <a:r>
              <a:rPr lang="pt-BR" sz="2800" dirty="0">
                <a:solidFill>
                  <a:schemeClr val="bg2"/>
                </a:solidFill>
              </a:rPr>
              <a:t>por Resolução da Agência Nacional de Transportes </a:t>
            </a:r>
            <a:r>
              <a:rPr lang="pt-BR" sz="2800" dirty="0" err="1">
                <a:solidFill>
                  <a:schemeClr val="bg2"/>
                </a:solidFill>
              </a:rPr>
              <a:t>Aquaviários</a:t>
            </a:r>
            <a:r>
              <a:rPr lang="pt-BR" sz="2800" dirty="0" smtClean="0">
                <a:solidFill>
                  <a:schemeClr val="bg2"/>
                </a:solidFill>
              </a:rPr>
              <a:t>.</a:t>
            </a:r>
          </a:p>
          <a:p>
            <a:pPr algn="just">
              <a:lnSpc>
                <a:spcPct val="150000"/>
              </a:lnSpc>
              <a:spcBef>
                <a:spcPts val="0"/>
              </a:spcBef>
            </a:pPr>
            <a:r>
              <a:rPr lang="pt-BR" sz="2800" u="sng" dirty="0" smtClean="0">
                <a:solidFill>
                  <a:schemeClr val="bg2"/>
                </a:solidFill>
              </a:rPr>
              <a:t>Não </a:t>
            </a:r>
            <a:r>
              <a:rPr lang="pt-BR" sz="2800" u="sng" dirty="0">
                <a:solidFill>
                  <a:schemeClr val="bg2"/>
                </a:solidFill>
              </a:rPr>
              <a:t>havia previsão normativa</a:t>
            </a:r>
            <a:r>
              <a:rPr lang="pt-BR" sz="2800" dirty="0">
                <a:solidFill>
                  <a:schemeClr val="bg2"/>
                </a:solidFill>
              </a:rPr>
              <a:t> para o contrato de uso </a:t>
            </a:r>
            <a:r>
              <a:rPr lang="pt-BR" sz="2800" dirty="0" smtClean="0">
                <a:solidFill>
                  <a:schemeClr val="bg2"/>
                </a:solidFill>
              </a:rPr>
              <a:t>temporário, o que, em princípio, poderia determinar a ilegalidade da avença em questão, caso ela fosse analisada sob o ponto de vista do Direito Administrativo tradicional.</a:t>
            </a:r>
          </a:p>
        </p:txBody>
      </p:sp>
    </p:spTree>
    <p:extLst>
      <p:ext uri="{BB962C8B-B14F-4D97-AF65-F5344CB8AC3E}">
        <p14:creationId xmlns:p14="http://schemas.microsoft.com/office/powerpoint/2010/main" val="459942528"/>
      </p:ext>
    </p:extLst>
  </p:cSld>
  <p:clrMapOvr>
    <a:masterClrMapping/>
  </p:clrMapOvr>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95536" y="820738"/>
            <a:ext cx="8568952" cy="5357812"/>
          </a:xfrm>
        </p:spPr>
        <p:txBody>
          <a:bodyPr/>
          <a:lstStyle/>
          <a:p>
            <a:pPr algn="just">
              <a:lnSpc>
                <a:spcPts val="3600"/>
              </a:lnSpc>
              <a:spcBef>
                <a:spcPts val="0"/>
              </a:spcBef>
            </a:pPr>
            <a:r>
              <a:rPr lang="pt-BR" sz="2800" dirty="0" smtClean="0">
                <a:solidFill>
                  <a:schemeClr val="bg2"/>
                </a:solidFill>
              </a:rPr>
              <a:t>Contudo, considerando a </a:t>
            </a:r>
            <a:r>
              <a:rPr lang="pt-BR" sz="2800" dirty="0">
                <a:solidFill>
                  <a:schemeClr val="bg2"/>
                </a:solidFill>
              </a:rPr>
              <a:t>natureza </a:t>
            </a:r>
            <a:r>
              <a:rPr lang="pt-BR" sz="2800" dirty="0" smtClean="0">
                <a:solidFill>
                  <a:schemeClr val="bg2"/>
                </a:solidFill>
              </a:rPr>
              <a:t>do uso temporário, que se caracteriza </a:t>
            </a:r>
            <a:r>
              <a:rPr lang="pt-BR" sz="2800" dirty="0">
                <a:solidFill>
                  <a:schemeClr val="bg2"/>
                </a:solidFill>
              </a:rPr>
              <a:t>pela exploração de área por </a:t>
            </a:r>
            <a:r>
              <a:rPr lang="pt-BR" sz="2800" dirty="0" smtClean="0">
                <a:solidFill>
                  <a:schemeClr val="bg2"/>
                </a:solidFill>
              </a:rPr>
              <a:t>uma empresa que visa executar determinadas atividades empresariais, o </a:t>
            </a:r>
            <a:r>
              <a:rPr lang="pt-BR" sz="2800" u="sng" dirty="0" smtClean="0">
                <a:solidFill>
                  <a:schemeClr val="bg2"/>
                </a:solidFill>
              </a:rPr>
              <a:t>TCU entendeu que se tratava </a:t>
            </a:r>
            <a:r>
              <a:rPr lang="pt-BR" sz="2800" u="sng" dirty="0">
                <a:solidFill>
                  <a:schemeClr val="bg2"/>
                </a:solidFill>
              </a:rPr>
              <a:t>de atividade econômica e não de serviço </a:t>
            </a:r>
            <a:r>
              <a:rPr lang="pt-BR" sz="2800" u="sng" dirty="0" smtClean="0">
                <a:solidFill>
                  <a:schemeClr val="bg2"/>
                </a:solidFill>
              </a:rPr>
              <a:t>público</a:t>
            </a:r>
            <a:r>
              <a:rPr lang="pt-BR" sz="2800" dirty="0" smtClean="0">
                <a:solidFill>
                  <a:schemeClr val="bg2"/>
                </a:solidFill>
              </a:rPr>
              <a:t> (uma vez que não havia predominância do interesse público).</a:t>
            </a:r>
            <a:endParaRPr lang="pt-BR" sz="2800" dirty="0">
              <a:solidFill>
                <a:schemeClr val="bg2"/>
              </a:solidFill>
            </a:endParaRPr>
          </a:p>
          <a:p>
            <a:pPr algn="just">
              <a:lnSpc>
                <a:spcPts val="3600"/>
              </a:lnSpc>
              <a:spcBef>
                <a:spcPts val="0"/>
              </a:spcBef>
            </a:pPr>
            <a:r>
              <a:rPr lang="pt-BR" sz="2800" dirty="0" smtClean="0">
                <a:solidFill>
                  <a:schemeClr val="bg2"/>
                </a:solidFill>
              </a:rPr>
              <a:t>Tendo em vista a existência de espaços </a:t>
            </a:r>
            <a:r>
              <a:rPr lang="pt-BR" sz="2800" dirty="0">
                <a:solidFill>
                  <a:schemeClr val="bg2"/>
                </a:solidFill>
              </a:rPr>
              <a:t>ociosos dentro dos Portos Organizados, </a:t>
            </a:r>
            <a:r>
              <a:rPr lang="pt-BR" sz="2800" dirty="0" smtClean="0">
                <a:solidFill>
                  <a:schemeClr val="bg2"/>
                </a:solidFill>
              </a:rPr>
              <a:t>o TCU entendeu que </a:t>
            </a:r>
            <a:r>
              <a:rPr lang="pt-BR" sz="2800" u="sng" dirty="0" smtClean="0">
                <a:solidFill>
                  <a:schemeClr val="bg2"/>
                </a:solidFill>
              </a:rPr>
              <a:t>seria </a:t>
            </a:r>
            <a:r>
              <a:rPr lang="pt-BR" sz="2800" u="sng" dirty="0">
                <a:solidFill>
                  <a:schemeClr val="bg2"/>
                </a:solidFill>
              </a:rPr>
              <a:t>melhor </a:t>
            </a:r>
            <a:r>
              <a:rPr lang="pt-BR" sz="2800" u="sng" dirty="0" smtClean="0">
                <a:solidFill>
                  <a:schemeClr val="bg2"/>
                </a:solidFill>
              </a:rPr>
              <a:t>flexibilizar as exigências normativas</a:t>
            </a:r>
            <a:r>
              <a:rPr lang="pt-BR" sz="2800" dirty="0" smtClean="0">
                <a:solidFill>
                  <a:schemeClr val="bg2"/>
                </a:solidFill>
              </a:rPr>
              <a:t> e considerar válido o </a:t>
            </a:r>
            <a:r>
              <a:rPr lang="pt-BR" sz="2800" dirty="0">
                <a:solidFill>
                  <a:schemeClr val="bg2"/>
                </a:solidFill>
              </a:rPr>
              <a:t>“uso temporário</a:t>
            </a:r>
            <a:r>
              <a:rPr lang="pt-BR" sz="2800" dirty="0" smtClean="0">
                <a:solidFill>
                  <a:schemeClr val="bg2"/>
                </a:solidFill>
              </a:rPr>
              <a:t>”. </a:t>
            </a:r>
          </a:p>
        </p:txBody>
      </p:sp>
    </p:spTree>
    <p:extLst>
      <p:ext uri="{BB962C8B-B14F-4D97-AF65-F5344CB8AC3E}">
        <p14:creationId xmlns:p14="http://schemas.microsoft.com/office/powerpoint/2010/main" val="2344540665"/>
      </p:ext>
    </p:extLst>
  </p:cSld>
  <p:clrMapOvr>
    <a:masterClrMapping/>
  </p:clrMapOvr>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833344"/>
            <a:ext cx="8568952" cy="5357812"/>
          </a:xfrm>
        </p:spPr>
        <p:txBody>
          <a:bodyPr/>
          <a:lstStyle/>
          <a:p>
            <a:pPr algn="just">
              <a:lnSpc>
                <a:spcPts val="4000"/>
              </a:lnSpc>
              <a:spcBef>
                <a:spcPts val="0"/>
              </a:spcBef>
            </a:pPr>
            <a:r>
              <a:rPr lang="pt-BR" sz="2800" dirty="0" smtClean="0">
                <a:solidFill>
                  <a:schemeClr val="bg2"/>
                </a:solidFill>
              </a:rPr>
              <a:t>Cumpre salientar que o caso foi analisado com base no </a:t>
            </a:r>
            <a:r>
              <a:rPr lang="pt-BR" sz="2800" u="sng" dirty="0" smtClean="0">
                <a:solidFill>
                  <a:schemeClr val="bg2"/>
                </a:solidFill>
              </a:rPr>
              <a:t>Capítulo da Constituição relativo aos </a:t>
            </a:r>
            <a:r>
              <a:rPr lang="pt-BR" sz="2800" u="sng" dirty="0">
                <a:solidFill>
                  <a:schemeClr val="bg2"/>
                </a:solidFill>
              </a:rPr>
              <a:t>Princípios Gerais da Ordem Econômica</a:t>
            </a:r>
            <a:r>
              <a:rPr lang="pt-BR" sz="2800" dirty="0">
                <a:solidFill>
                  <a:schemeClr val="bg2"/>
                </a:solidFill>
              </a:rPr>
              <a:t>. </a:t>
            </a:r>
            <a:r>
              <a:rPr lang="pt-BR" sz="2800" dirty="0" smtClean="0">
                <a:solidFill>
                  <a:schemeClr val="bg2"/>
                </a:solidFill>
              </a:rPr>
              <a:t>Isso permitiu analisar a questão como sendo o </a:t>
            </a:r>
            <a:r>
              <a:rPr lang="pt-BR" sz="2800" dirty="0">
                <a:solidFill>
                  <a:schemeClr val="bg2"/>
                </a:solidFill>
              </a:rPr>
              <a:t>uso de bens imóveis públicos para </a:t>
            </a:r>
            <a:r>
              <a:rPr lang="pt-BR" sz="2800" dirty="0" smtClean="0">
                <a:solidFill>
                  <a:schemeClr val="bg2"/>
                </a:solidFill>
              </a:rPr>
              <a:t>incentivar a </a:t>
            </a:r>
            <a:r>
              <a:rPr lang="pt-BR" sz="2800" dirty="0">
                <a:solidFill>
                  <a:schemeClr val="bg2"/>
                </a:solidFill>
              </a:rPr>
              <a:t>atividade econômica. </a:t>
            </a:r>
            <a:endParaRPr lang="pt-BR" sz="2800" dirty="0" smtClean="0">
              <a:solidFill>
                <a:schemeClr val="bg2"/>
              </a:solidFill>
            </a:endParaRPr>
          </a:p>
          <a:p>
            <a:pPr algn="just"/>
            <a:r>
              <a:rPr lang="pt-BR" sz="2800" dirty="0" smtClean="0">
                <a:solidFill>
                  <a:schemeClr val="bg2"/>
                </a:solidFill>
              </a:rPr>
              <a:t>Além disso, a hipótese </a:t>
            </a:r>
            <a:r>
              <a:rPr lang="pt-BR" sz="2800" dirty="0">
                <a:solidFill>
                  <a:schemeClr val="bg2"/>
                </a:solidFill>
              </a:rPr>
              <a:t>de atividade econômica dentro de porto organizado </a:t>
            </a:r>
            <a:r>
              <a:rPr lang="pt-BR" sz="2800" dirty="0" smtClean="0">
                <a:solidFill>
                  <a:schemeClr val="bg2"/>
                </a:solidFill>
              </a:rPr>
              <a:t>abre </a:t>
            </a:r>
            <a:r>
              <a:rPr lang="pt-BR" sz="2800" dirty="0">
                <a:solidFill>
                  <a:schemeClr val="bg2"/>
                </a:solidFill>
              </a:rPr>
              <a:t>o caminho constitucional para a ausência de licitação e, portanto, para a </a:t>
            </a:r>
            <a:r>
              <a:rPr lang="pt-BR" sz="2800" u="sng" dirty="0">
                <a:solidFill>
                  <a:schemeClr val="bg2"/>
                </a:solidFill>
              </a:rPr>
              <a:t>atuação mais </a:t>
            </a:r>
            <a:r>
              <a:rPr lang="pt-BR" sz="2800" u="sng" dirty="0" smtClean="0">
                <a:solidFill>
                  <a:schemeClr val="bg2"/>
                </a:solidFill>
              </a:rPr>
              <a:t>ágil e eficiente </a:t>
            </a:r>
            <a:r>
              <a:rPr lang="pt-BR" sz="2800" u="sng" dirty="0">
                <a:solidFill>
                  <a:schemeClr val="bg2"/>
                </a:solidFill>
              </a:rPr>
              <a:t>da administração </a:t>
            </a:r>
            <a:r>
              <a:rPr lang="pt-BR" sz="2800" u="sng" dirty="0" smtClean="0">
                <a:solidFill>
                  <a:schemeClr val="bg2"/>
                </a:solidFill>
              </a:rPr>
              <a:t>reguladora</a:t>
            </a:r>
            <a:r>
              <a:rPr lang="pt-BR" sz="2800" dirty="0" smtClean="0">
                <a:solidFill>
                  <a:schemeClr val="bg2"/>
                </a:solidFill>
              </a:rPr>
              <a:t>. </a:t>
            </a:r>
          </a:p>
        </p:txBody>
      </p:sp>
    </p:spTree>
    <p:extLst>
      <p:ext uri="{BB962C8B-B14F-4D97-AF65-F5344CB8AC3E}">
        <p14:creationId xmlns:p14="http://schemas.microsoft.com/office/powerpoint/2010/main" val="3059638694"/>
      </p:ext>
    </p:extLst>
  </p:cSld>
  <p:clrMapOvr>
    <a:masterClrMapping/>
  </p:clrMapOvr>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833344"/>
            <a:ext cx="8568952" cy="5357812"/>
          </a:xfrm>
        </p:spPr>
        <p:txBody>
          <a:bodyPr/>
          <a:lstStyle/>
          <a:p>
            <a:pPr algn="just">
              <a:lnSpc>
                <a:spcPts val="4000"/>
              </a:lnSpc>
              <a:spcBef>
                <a:spcPts val="0"/>
              </a:spcBef>
            </a:pPr>
            <a:r>
              <a:rPr lang="pt-BR" sz="2800" dirty="0" smtClean="0">
                <a:solidFill>
                  <a:schemeClr val="bg2"/>
                </a:solidFill>
              </a:rPr>
              <a:t>Somente em </a:t>
            </a:r>
            <a:r>
              <a:rPr lang="pt-BR" sz="2800" u="sng" dirty="0" smtClean="0">
                <a:solidFill>
                  <a:schemeClr val="bg2"/>
                </a:solidFill>
              </a:rPr>
              <a:t>casos especiais</a:t>
            </a:r>
            <a:r>
              <a:rPr lang="pt-BR" sz="2800" dirty="0" smtClean="0">
                <a:solidFill>
                  <a:schemeClr val="bg2"/>
                </a:solidFill>
              </a:rPr>
              <a:t>, o </a:t>
            </a:r>
            <a:r>
              <a:rPr lang="pt-BR" sz="2800" u="sng" dirty="0" smtClean="0">
                <a:solidFill>
                  <a:schemeClr val="bg2"/>
                </a:solidFill>
              </a:rPr>
              <a:t>exercício de atividade econômica necessita de autorização prévia</a:t>
            </a:r>
            <a:r>
              <a:rPr lang="pt-BR" sz="2800" dirty="0" smtClean="0">
                <a:solidFill>
                  <a:schemeClr val="bg2"/>
                </a:solidFill>
              </a:rPr>
              <a:t>, a qual constitui um ato discricionário não licitável.</a:t>
            </a:r>
          </a:p>
          <a:p>
            <a:pPr algn="just">
              <a:lnSpc>
                <a:spcPts val="4000"/>
              </a:lnSpc>
              <a:spcBef>
                <a:spcPts val="0"/>
              </a:spcBef>
            </a:pPr>
            <a:r>
              <a:rPr lang="pt-BR" sz="2800" dirty="0" smtClean="0">
                <a:solidFill>
                  <a:schemeClr val="bg2"/>
                </a:solidFill>
              </a:rPr>
              <a:t>Nesse sentido, o parágrafo único do art. 170 da Constituição Federal prevê que: </a:t>
            </a:r>
          </a:p>
          <a:p>
            <a:pPr algn="just">
              <a:lnSpc>
                <a:spcPts val="4000"/>
              </a:lnSpc>
              <a:spcBef>
                <a:spcPts val="0"/>
              </a:spcBef>
            </a:pPr>
            <a:r>
              <a:rPr lang="pt-BR" sz="2800" i="1" dirty="0" smtClean="0">
                <a:solidFill>
                  <a:schemeClr val="bg2"/>
                </a:solidFill>
              </a:rPr>
              <a:t>“Parágrafo </a:t>
            </a:r>
            <a:r>
              <a:rPr lang="pt-BR" sz="2800" i="1" dirty="0">
                <a:solidFill>
                  <a:schemeClr val="bg2"/>
                </a:solidFill>
              </a:rPr>
              <a:t>único. É assegurado a todos o livre exercício de qualquer atividade econômica, </a:t>
            </a:r>
            <a:r>
              <a:rPr lang="pt-BR" sz="2800" i="1" u="sng" dirty="0">
                <a:solidFill>
                  <a:schemeClr val="bg2"/>
                </a:solidFill>
              </a:rPr>
              <a:t>independentemente de autorização de órgãos públicos</a:t>
            </a:r>
            <a:r>
              <a:rPr lang="pt-BR" sz="2800" i="1" dirty="0">
                <a:solidFill>
                  <a:schemeClr val="bg2"/>
                </a:solidFill>
              </a:rPr>
              <a:t>, salvo nos casos previstos em lei</a:t>
            </a:r>
            <a:r>
              <a:rPr lang="pt-BR" sz="2800" i="1" dirty="0" smtClean="0">
                <a:solidFill>
                  <a:schemeClr val="bg2"/>
                </a:solidFill>
              </a:rPr>
              <a:t>.”</a:t>
            </a:r>
            <a:endParaRPr lang="pt-BR" sz="2800" i="1" dirty="0">
              <a:solidFill>
                <a:schemeClr val="bg2"/>
              </a:solidFill>
            </a:endParaRPr>
          </a:p>
          <a:p>
            <a:pPr algn="just">
              <a:lnSpc>
                <a:spcPts val="4000"/>
              </a:lnSpc>
              <a:spcBef>
                <a:spcPts val="0"/>
              </a:spcBef>
            </a:pPr>
            <a:endParaRPr lang="pt-BR" sz="2800" dirty="0">
              <a:solidFill>
                <a:schemeClr val="bg2"/>
              </a:solidFill>
            </a:endParaRPr>
          </a:p>
          <a:p>
            <a:pPr algn="just">
              <a:lnSpc>
                <a:spcPts val="4000"/>
              </a:lnSpc>
              <a:spcBef>
                <a:spcPts val="0"/>
              </a:spcBef>
            </a:pPr>
            <a:endParaRPr lang="pt-BR" sz="2800" dirty="0" smtClean="0">
              <a:solidFill>
                <a:schemeClr val="bg2"/>
              </a:solidFill>
            </a:endParaRPr>
          </a:p>
        </p:txBody>
      </p:sp>
    </p:spTree>
    <p:extLst>
      <p:ext uri="{BB962C8B-B14F-4D97-AF65-F5344CB8AC3E}">
        <p14:creationId xmlns:p14="http://schemas.microsoft.com/office/powerpoint/2010/main" val="407589665"/>
      </p:ext>
    </p:extLst>
  </p:cSld>
  <p:clrMapOvr>
    <a:masterClrMapping/>
  </p:clrMapOvr>
  <p:transition/>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833344"/>
            <a:ext cx="8568952" cy="5357812"/>
          </a:xfrm>
        </p:spPr>
        <p:txBody>
          <a:bodyPr/>
          <a:lstStyle/>
          <a:p>
            <a:pPr algn="just">
              <a:lnSpc>
                <a:spcPts val="4000"/>
              </a:lnSpc>
              <a:spcBef>
                <a:spcPts val="0"/>
              </a:spcBef>
            </a:pPr>
            <a:r>
              <a:rPr lang="pt-BR" sz="2800" dirty="0" smtClean="0">
                <a:solidFill>
                  <a:schemeClr val="bg2"/>
                </a:solidFill>
              </a:rPr>
              <a:t>No caso em tela, o Tribunal levou em consideração que o </a:t>
            </a:r>
            <a:r>
              <a:rPr lang="pt-BR" sz="2800" dirty="0">
                <a:solidFill>
                  <a:schemeClr val="bg2"/>
                </a:solidFill>
              </a:rPr>
              <a:t>Porto de Maceió </a:t>
            </a:r>
            <a:r>
              <a:rPr lang="pt-BR" sz="2800" dirty="0" smtClean="0">
                <a:solidFill>
                  <a:schemeClr val="bg2"/>
                </a:solidFill>
              </a:rPr>
              <a:t>estava </a:t>
            </a:r>
            <a:r>
              <a:rPr lang="pt-BR" sz="2800" dirty="0">
                <a:solidFill>
                  <a:schemeClr val="bg2"/>
                </a:solidFill>
              </a:rPr>
              <a:t>com 50% de sua área útil ociosa em </a:t>
            </a:r>
            <a:r>
              <a:rPr lang="pt-BR" sz="2800" dirty="0" smtClean="0">
                <a:solidFill>
                  <a:schemeClr val="bg2"/>
                </a:solidFill>
              </a:rPr>
              <a:t>2011 e que o </a:t>
            </a:r>
            <a:r>
              <a:rPr lang="pt-BR" sz="2800" dirty="0">
                <a:solidFill>
                  <a:schemeClr val="bg2"/>
                </a:solidFill>
              </a:rPr>
              <a:t>empreendimento </a:t>
            </a:r>
            <a:r>
              <a:rPr lang="pt-BR" sz="2800" dirty="0" smtClean="0">
                <a:solidFill>
                  <a:schemeClr val="bg2"/>
                </a:solidFill>
              </a:rPr>
              <a:t>ensejaria um investimento de R</a:t>
            </a:r>
            <a:r>
              <a:rPr lang="pt-BR" sz="2800" dirty="0">
                <a:solidFill>
                  <a:schemeClr val="bg2"/>
                </a:solidFill>
              </a:rPr>
              <a:t>$ 12 milhões e </a:t>
            </a:r>
            <a:r>
              <a:rPr lang="pt-BR" sz="2800" dirty="0" smtClean="0">
                <a:solidFill>
                  <a:schemeClr val="bg2"/>
                </a:solidFill>
              </a:rPr>
              <a:t>a geração de 800 </a:t>
            </a:r>
            <a:r>
              <a:rPr lang="pt-BR" sz="2800" dirty="0">
                <a:solidFill>
                  <a:schemeClr val="bg2"/>
                </a:solidFill>
              </a:rPr>
              <a:t>empregos diretos e </a:t>
            </a:r>
            <a:r>
              <a:rPr lang="pt-BR" sz="2800" dirty="0" smtClean="0">
                <a:solidFill>
                  <a:schemeClr val="bg2"/>
                </a:solidFill>
              </a:rPr>
              <a:t>indiretos.</a:t>
            </a:r>
          </a:p>
          <a:p>
            <a:pPr algn="just">
              <a:lnSpc>
                <a:spcPts val="4000"/>
              </a:lnSpc>
              <a:spcBef>
                <a:spcPts val="0"/>
              </a:spcBef>
            </a:pPr>
            <a:r>
              <a:rPr lang="pt-BR" sz="2800" dirty="0" smtClean="0">
                <a:solidFill>
                  <a:schemeClr val="bg2"/>
                </a:solidFill>
              </a:rPr>
              <a:t>Assim sendo, em consonância com o disposto no art. 170 da nossa Lei Maior, foi </a:t>
            </a:r>
            <a:r>
              <a:rPr lang="pt-BR" sz="2800" u="sng" dirty="0" smtClean="0">
                <a:solidFill>
                  <a:schemeClr val="bg2"/>
                </a:solidFill>
              </a:rPr>
              <a:t>privilegiada a busca pelo pleno </a:t>
            </a:r>
            <a:r>
              <a:rPr lang="pt-BR" sz="2800" u="sng" dirty="0">
                <a:solidFill>
                  <a:schemeClr val="bg2"/>
                </a:solidFill>
              </a:rPr>
              <a:t>emprego e </a:t>
            </a:r>
            <a:r>
              <a:rPr lang="pt-BR" sz="2800" u="sng" dirty="0" smtClean="0">
                <a:solidFill>
                  <a:schemeClr val="bg2"/>
                </a:solidFill>
              </a:rPr>
              <a:t>pela </a:t>
            </a:r>
            <a:r>
              <a:rPr lang="pt-BR" sz="2800" u="sng" dirty="0">
                <a:solidFill>
                  <a:schemeClr val="bg2"/>
                </a:solidFill>
              </a:rPr>
              <a:t>redução das desigualdades regionais</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4273931776"/>
      </p:ext>
    </p:extLst>
  </p:cSld>
  <p:clrMapOvr>
    <a:masterClrMapping/>
  </p:clrMapOvr>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833344"/>
            <a:ext cx="8568952" cy="5357812"/>
          </a:xfrm>
        </p:spPr>
        <p:txBody>
          <a:bodyPr/>
          <a:lstStyle/>
          <a:p>
            <a:pPr algn="just">
              <a:lnSpc>
                <a:spcPts val="4000"/>
              </a:lnSpc>
              <a:spcBef>
                <a:spcPts val="0"/>
              </a:spcBef>
            </a:pPr>
            <a:r>
              <a:rPr lang="pt-BR" sz="2800" i="1" dirty="0" smtClean="0">
                <a:solidFill>
                  <a:schemeClr val="bg2"/>
                </a:solidFill>
              </a:rPr>
              <a:t>“Art</a:t>
            </a:r>
            <a:r>
              <a:rPr lang="pt-BR" sz="2800" i="1" dirty="0">
                <a:solidFill>
                  <a:schemeClr val="bg2"/>
                </a:solidFill>
              </a:rPr>
              <a:t>. 170. A ordem econômica, fundada na valorização do trabalho humano e na livre iniciativa, tem por fim assegurar a todos existência digna, conforme os ditames da justiça social, observados os seguintes princípios:</a:t>
            </a:r>
          </a:p>
          <a:p>
            <a:pPr algn="just">
              <a:lnSpc>
                <a:spcPts val="4000"/>
              </a:lnSpc>
              <a:spcBef>
                <a:spcPts val="0"/>
              </a:spcBef>
            </a:pPr>
            <a:r>
              <a:rPr lang="pt-BR" sz="2800" i="1" dirty="0" smtClean="0">
                <a:solidFill>
                  <a:schemeClr val="bg2"/>
                </a:solidFill>
              </a:rPr>
              <a:t>(...)</a:t>
            </a:r>
            <a:endParaRPr lang="pt-BR" sz="2800" i="1" dirty="0">
              <a:solidFill>
                <a:schemeClr val="bg2"/>
              </a:solidFill>
            </a:endParaRPr>
          </a:p>
          <a:p>
            <a:pPr algn="just">
              <a:lnSpc>
                <a:spcPts val="4000"/>
              </a:lnSpc>
              <a:spcBef>
                <a:spcPts val="0"/>
              </a:spcBef>
            </a:pPr>
            <a:r>
              <a:rPr lang="pt-BR" sz="2800" i="1" dirty="0" smtClean="0">
                <a:solidFill>
                  <a:schemeClr val="bg2"/>
                </a:solidFill>
              </a:rPr>
              <a:t>VII </a:t>
            </a:r>
            <a:r>
              <a:rPr lang="pt-BR" sz="2800" i="1" dirty="0">
                <a:solidFill>
                  <a:schemeClr val="bg2"/>
                </a:solidFill>
              </a:rPr>
              <a:t>- </a:t>
            </a:r>
            <a:r>
              <a:rPr lang="pt-BR" sz="2800" i="1" u="sng" dirty="0">
                <a:solidFill>
                  <a:schemeClr val="bg2"/>
                </a:solidFill>
              </a:rPr>
              <a:t>redução das desigualdades regionais e sociais</a:t>
            </a:r>
            <a:r>
              <a:rPr lang="pt-BR" sz="2800" i="1" dirty="0">
                <a:solidFill>
                  <a:schemeClr val="bg2"/>
                </a:solidFill>
              </a:rPr>
              <a:t>;</a:t>
            </a:r>
          </a:p>
          <a:p>
            <a:pPr algn="just">
              <a:lnSpc>
                <a:spcPts val="4000"/>
              </a:lnSpc>
              <a:spcBef>
                <a:spcPts val="0"/>
              </a:spcBef>
            </a:pPr>
            <a:r>
              <a:rPr lang="pt-BR" sz="2800" i="1" dirty="0" smtClean="0">
                <a:solidFill>
                  <a:schemeClr val="bg2"/>
                </a:solidFill>
              </a:rPr>
              <a:t>VIII </a:t>
            </a:r>
            <a:r>
              <a:rPr lang="pt-BR" sz="2800" i="1" dirty="0">
                <a:solidFill>
                  <a:schemeClr val="bg2"/>
                </a:solidFill>
              </a:rPr>
              <a:t>- </a:t>
            </a:r>
            <a:r>
              <a:rPr lang="pt-BR" sz="2800" i="1" u="sng" dirty="0">
                <a:solidFill>
                  <a:schemeClr val="bg2"/>
                </a:solidFill>
              </a:rPr>
              <a:t>busca do pleno emprego</a:t>
            </a:r>
            <a:r>
              <a:rPr lang="pt-BR" sz="2800" i="1" dirty="0" smtClean="0">
                <a:solidFill>
                  <a:schemeClr val="bg2"/>
                </a:solidFill>
              </a:rPr>
              <a:t>;”</a:t>
            </a:r>
            <a:endParaRPr lang="pt-BR" sz="2800" i="1" dirty="0">
              <a:solidFill>
                <a:schemeClr val="bg2"/>
              </a:solidFill>
            </a:endParaRPr>
          </a:p>
          <a:p>
            <a:pPr algn="just">
              <a:lnSpc>
                <a:spcPts val="4000"/>
              </a:lnSpc>
              <a:spcBef>
                <a:spcPts val="0"/>
              </a:spcBef>
            </a:pPr>
            <a:endParaRPr lang="pt-BR" sz="2800" dirty="0">
              <a:solidFill>
                <a:schemeClr val="bg2"/>
              </a:solidFill>
            </a:endParaRPr>
          </a:p>
        </p:txBody>
      </p:sp>
    </p:spTree>
    <p:extLst>
      <p:ext uri="{BB962C8B-B14F-4D97-AF65-F5344CB8AC3E}">
        <p14:creationId xmlns:p14="http://schemas.microsoft.com/office/powerpoint/2010/main" val="4100624191"/>
      </p:ext>
    </p:extLst>
  </p:cSld>
  <p:clrMapOvr>
    <a:masterClrMapping/>
  </p:clrMapOvr>
  <p:transition/>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2.7. Nível ainda reduzido de discricionariedade do gestor público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1772816"/>
            <a:ext cx="8568952" cy="4418340"/>
          </a:xfrm>
        </p:spPr>
        <p:txBody>
          <a:bodyPr/>
          <a:lstStyle/>
          <a:p>
            <a:pPr algn="just">
              <a:lnSpc>
                <a:spcPts val="4000"/>
              </a:lnSpc>
              <a:spcBef>
                <a:spcPts val="0"/>
              </a:spcBef>
            </a:pPr>
            <a:r>
              <a:rPr lang="pt-BR" sz="2800" dirty="0" smtClean="0">
                <a:solidFill>
                  <a:schemeClr val="bg2"/>
                </a:solidFill>
              </a:rPr>
              <a:t>Por fim, cabe destacar a mudança do foco </a:t>
            </a:r>
            <a:r>
              <a:rPr lang="pt-BR" sz="2800" dirty="0">
                <a:solidFill>
                  <a:schemeClr val="bg2"/>
                </a:solidFill>
              </a:rPr>
              <a:t>do controle externo, </a:t>
            </a:r>
            <a:r>
              <a:rPr lang="pt-BR" sz="2800" dirty="0" smtClean="0">
                <a:solidFill>
                  <a:schemeClr val="bg2"/>
                </a:solidFill>
              </a:rPr>
              <a:t>que passou a </a:t>
            </a:r>
            <a:r>
              <a:rPr lang="pt-BR" sz="2800" u="sng" dirty="0" smtClean="0">
                <a:solidFill>
                  <a:schemeClr val="bg2"/>
                </a:solidFill>
              </a:rPr>
              <a:t>avaliar o </a:t>
            </a:r>
            <a:r>
              <a:rPr lang="pt-BR" sz="2800" u="sng" dirty="0">
                <a:solidFill>
                  <a:schemeClr val="bg2"/>
                </a:solidFill>
              </a:rPr>
              <a:t>uso do poder </a:t>
            </a:r>
            <a:r>
              <a:rPr lang="pt-BR" sz="2800" u="sng" dirty="0" smtClean="0">
                <a:solidFill>
                  <a:schemeClr val="bg2"/>
                </a:solidFill>
              </a:rPr>
              <a:t>discricionário e da </a:t>
            </a:r>
            <a:r>
              <a:rPr lang="pt-BR" sz="2800" u="sng" dirty="0">
                <a:solidFill>
                  <a:schemeClr val="bg2"/>
                </a:solidFill>
              </a:rPr>
              <a:t>governança </a:t>
            </a:r>
            <a:r>
              <a:rPr lang="pt-BR" sz="2800" u="sng" dirty="0" smtClean="0">
                <a:solidFill>
                  <a:schemeClr val="bg2"/>
                </a:solidFill>
              </a:rPr>
              <a:t>à luz dos resultados</a:t>
            </a:r>
            <a:r>
              <a:rPr lang="pt-BR" sz="2800" u="sng" dirty="0">
                <a:solidFill>
                  <a:schemeClr val="bg2"/>
                </a:solidFill>
              </a:rPr>
              <a:t> </a:t>
            </a:r>
            <a:r>
              <a:rPr lang="pt-BR" sz="2800" u="sng" dirty="0" smtClean="0">
                <a:solidFill>
                  <a:schemeClr val="bg2"/>
                </a:solidFill>
              </a:rPr>
              <a:t>pretendidos e obtidos</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2455940330"/>
      </p:ext>
    </p:extLst>
  </p:cSld>
  <p:clrMapOvr>
    <a:masterClrMapping/>
  </p:clrMapOvr>
  <p:transition/>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pt-BR" sz="2700" b="0" dirty="0" smtClean="0">
                <a:solidFill>
                  <a:schemeClr val="bg2"/>
                </a:solidFill>
              </a:rPr>
              <a:t/>
            </a:r>
            <a:br>
              <a:rPr lang="pt-BR" sz="2700" b="0" dirty="0" smtClean="0">
                <a:solidFill>
                  <a:schemeClr val="bg2"/>
                </a:solidFill>
              </a:rPr>
            </a:br>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marL="0" indent="0" algn="just">
              <a:lnSpc>
                <a:spcPct val="150000"/>
              </a:lnSpc>
              <a:spcBef>
                <a:spcPts val="1800"/>
              </a:spcBef>
              <a:spcAft>
                <a:spcPts val="0"/>
              </a:spcAft>
              <a:buNone/>
            </a:pPr>
            <a:endParaRPr lang="pt-BR" sz="2800" dirty="0" smtClean="0">
              <a:solidFill>
                <a:schemeClr val="bg2"/>
              </a:solidFill>
            </a:endParaRPr>
          </a:p>
          <a:p>
            <a:pPr marL="0" indent="0" algn="just">
              <a:lnSpc>
                <a:spcPct val="130000"/>
              </a:lnSpc>
              <a:spcBef>
                <a:spcPts val="1200"/>
              </a:spcBef>
              <a:spcAft>
                <a:spcPts val="0"/>
              </a:spcAft>
              <a:buNone/>
            </a:pPr>
            <a:endParaRPr lang="pt-BR" sz="2800" dirty="0" smtClean="0">
              <a:solidFill>
                <a:schemeClr val="bg2"/>
              </a:solidFill>
            </a:endParaRPr>
          </a:p>
          <a:p>
            <a:pPr algn="ctr">
              <a:lnSpc>
                <a:spcPct val="130000"/>
              </a:lnSpc>
              <a:spcBef>
                <a:spcPts val="1200"/>
              </a:spcBef>
              <a:spcAft>
                <a:spcPts val="0"/>
              </a:spcAft>
            </a:pPr>
            <a:r>
              <a:rPr lang="pt-BR" sz="4400" dirty="0" smtClean="0">
                <a:solidFill>
                  <a:schemeClr val="bg2"/>
                </a:solidFill>
                <a:latin typeface="Eras Demi ITC" pitchFamily="34" charset="0"/>
              </a:rPr>
              <a:t>3. Conclusão</a:t>
            </a:r>
            <a:endParaRPr lang="pt-BR" sz="4400" dirty="0">
              <a:solidFill>
                <a:schemeClr val="bg2"/>
              </a:solidFill>
            </a:endParaRPr>
          </a:p>
          <a:p>
            <a:pPr marL="0" indent="0" algn="ctr">
              <a:lnSpc>
                <a:spcPct val="130000"/>
              </a:lnSpc>
              <a:spcBef>
                <a:spcPts val="1200"/>
              </a:spcBef>
              <a:spcAft>
                <a:spcPts val="0"/>
              </a:spcAft>
              <a:buNone/>
            </a:pPr>
            <a:endParaRPr lang="pt-BR" sz="4400" dirty="0">
              <a:solidFill>
                <a:schemeClr val="bg2"/>
              </a:solidFill>
            </a:endParaRPr>
          </a:p>
        </p:txBody>
      </p:sp>
    </p:spTree>
    <p:extLst>
      <p:ext uri="{BB962C8B-B14F-4D97-AF65-F5344CB8AC3E}">
        <p14:creationId xmlns:p14="http://schemas.microsoft.com/office/powerpoint/2010/main" val="326475863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smtClean="0">
                <a:latin typeface="Eras Demi ITC" panose="020B0805030504020804" pitchFamily="34" charset="0"/>
              </a:rPr>
              <a:t>2.1. Falta de um planejamento adequado</a:t>
            </a:r>
            <a:endParaRPr lang="pt-BR" sz="2800" b="0" dirty="0">
              <a:latin typeface="Eras Demi ITC" panose="020B0805030504020804" pitchFamily="34" charset="0"/>
            </a:endParaRPr>
          </a:p>
        </p:txBody>
      </p:sp>
      <p:sp>
        <p:nvSpPr>
          <p:cNvPr id="36867" name="Rectangle 3"/>
          <p:cNvSpPr>
            <a:spLocks noGrp="1" noChangeArrowheads="1"/>
          </p:cNvSpPr>
          <p:nvPr>
            <p:ph type="body" idx="1"/>
          </p:nvPr>
        </p:nvSpPr>
        <p:spPr>
          <a:xfrm>
            <a:off x="381000" y="990600"/>
            <a:ext cx="8534400" cy="5105400"/>
          </a:xfrm>
          <a:noFill/>
        </p:spPr>
        <p:txBody>
          <a:bodyPr/>
          <a:lstStyle/>
          <a:p>
            <a:pPr marL="0" indent="0" algn="just" eaLnBrk="1" hangingPunct="1">
              <a:lnSpc>
                <a:spcPct val="150000"/>
              </a:lnSpc>
              <a:spcBef>
                <a:spcPts val="0"/>
              </a:spcBef>
              <a:buFont typeface="Wingdings" panose="05000000000000000000" pitchFamily="2" charset="2"/>
              <a:buNone/>
            </a:pPr>
            <a:endParaRPr lang="pt-BR" dirty="0" smtClean="0">
              <a:solidFill>
                <a:schemeClr val="bg2"/>
              </a:solidFill>
            </a:endParaRPr>
          </a:p>
          <a:p>
            <a:pPr marL="0" indent="0" algn="just" eaLnBrk="1" hangingPunct="1">
              <a:lnSpc>
                <a:spcPct val="150000"/>
              </a:lnSpc>
              <a:spcBef>
                <a:spcPts val="0"/>
              </a:spcBef>
              <a:buFont typeface="Wingdings" panose="05000000000000000000" pitchFamily="2" charset="2"/>
              <a:buNone/>
            </a:pPr>
            <a:endParaRPr lang="pt-BR" dirty="0">
              <a:solidFill>
                <a:schemeClr val="bg2"/>
              </a:solidFill>
            </a:endParaRPr>
          </a:p>
          <a:p>
            <a:pPr marL="0" indent="0" algn="just" eaLnBrk="1" hangingPunct="1">
              <a:lnSpc>
                <a:spcPct val="150000"/>
              </a:lnSpc>
              <a:spcBef>
                <a:spcPts val="0"/>
              </a:spcBef>
              <a:buFont typeface="Wingdings" panose="05000000000000000000" pitchFamily="2" charset="2"/>
              <a:buNone/>
            </a:pPr>
            <a:r>
              <a:rPr lang="pt-BR" sz="2800" dirty="0" smtClean="0">
                <a:solidFill>
                  <a:schemeClr val="bg2"/>
                </a:solidFill>
              </a:rPr>
              <a:t>No caso brasileiro, a relevância do </a:t>
            </a:r>
            <a:r>
              <a:rPr lang="pt-BR" sz="2800" u="sng" dirty="0" smtClean="0">
                <a:solidFill>
                  <a:schemeClr val="bg2"/>
                </a:solidFill>
              </a:rPr>
              <a:t>Planejamento</a:t>
            </a:r>
            <a:r>
              <a:rPr lang="pt-BR" sz="2800" dirty="0" smtClean="0">
                <a:solidFill>
                  <a:schemeClr val="bg2"/>
                </a:solidFill>
              </a:rPr>
              <a:t> foi ressaltada pelo art. 6º, I, do Decreto-Lei nº 200/1967 que o elegeu como um dos </a:t>
            </a:r>
            <a:r>
              <a:rPr lang="pt-BR" sz="2800" u="sng" dirty="0" smtClean="0">
                <a:solidFill>
                  <a:schemeClr val="bg2"/>
                </a:solidFill>
              </a:rPr>
              <a:t>princípios fundamentais</a:t>
            </a:r>
            <a:r>
              <a:rPr lang="pt-BR" sz="2800" dirty="0" smtClean="0">
                <a:solidFill>
                  <a:schemeClr val="bg2"/>
                </a:solidFill>
              </a:rPr>
              <a:t> das atividades da Administração.</a:t>
            </a:r>
          </a:p>
          <a:p>
            <a:pPr marL="0" indent="0" algn="just" eaLnBrk="1" hangingPunct="1">
              <a:lnSpc>
                <a:spcPct val="150000"/>
              </a:lnSpc>
              <a:spcBef>
                <a:spcPts val="0"/>
              </a:spcBef>
              <a:buFont typeface="Wingdings" panose="05000000000000000000" pitchFamily="2" charset="2"/>
              <a:buNone/>
            </a:pPr>
            <a:endParaRPr lang="pt-BR" dirty="0" smtClean="0">
              <a:solidFill>
                <a:schemeClr val="hlink"/>
              </a:solidFill>
            </a:endParaRPr>
          </a:p>
        </p:txBody>
      </p:sp>
    </p:spTree>
    <p:extLst>
      <p:ext uri="{BB962C8B-B14F-4D97-AF65-F5344CB8AC3E}">
        <p14:creationId xmlns:p14="http://schemas.microsoft.com/office/powerpoint/2010/main" val="1988367887"/>
      </p:ext>
    </p:extLst>
  </p:cSld>
  <p:clrMapOvr>
    <a:masterClrMapping/>
  </p:clrMapOvr>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3. Conclusão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1052736"/>
            <a:ext cx="8568952" cy="5138420"/>
          </a:xfrm>
        </p:spPr>
        <p:txBody>
          <a:bodyPr/>
          <a:lstStyle/>
          <a:p>
            <a:pPr algn="just">
              <a:lnSpc>
                <a:spcPct val="150000"/>
              </a:lnSpc>
              <a:spcBef>
                <a:spcPts val="0"/>
              </a:spcBef>
            </a:pPr>
            <a:r>
              <a:rPr lang="pt-BR" sz="2800" dirty="0" smtClean="0">
                <a:solidFill>
                  <a:schemeClr val="bg2"/>
                </a:solidFill>
              </a:rPr>
              <a:t>As falhas apontadas devem ser consideradas como indicadores da necessidade de serem adotados “cuidados suplementares”.</a:t>
            </a:r>
          </a:p>
          <a:p>
            <a:pPr algn="just">
              <a:lnSpc>
                <a:spcPct val="150000"/>
              </a:lnSpc>
              <a:spcBef>
                <a:spcPts val="0"/>
              </a:spcBef>
            </a:pPr>
            <a:r>
              <a:rPr lang="pt-BR" sz="2800" dirty="0" smtClean="0">
                <a:solidFill>
                  <a:schemeClr val="bg2"/>
                </a:solidFill>
              </a:rPr>
              <a:t>Afinal, são oportunidades para aperfeiçoar a atuação administrativa e, por via de consequência, colaborar de forma significativa para aumentar a eficiência da gestão.</a:t>
            </a:r>
          </a:p>
          <a:p>
            <a:pPr algn="just">
              <a:lnSpc>
                <a:spcPts val="4000"/>
              </a:lnSpc>
              <a:spcBef>
                <a:spcPts val="0"/>
              </a:spcBef>
            </a:pPr>
            <a:endParaRPr lang="pt-BR" sz="2800" dirty="0">
              <a:solidFill>
                <a:schemeClr val="bg2"/>
              </a:solidFill>
            </a:endParaRPr>
          </a:p>
        </p:txBody>
      </p:sp>
    </p:spTree>
    <p:extLst>
      <p:ext uri="{BB962C8B-B14F-4D97-AF65-F5344CB8AC3E}">
        <p14:creationId xmlns:p14="http://schemas.microsoft.com/office/powerpoint/2010/main" val="579673121"/>
      </p:ext>
    </p:extLst>
  </p:cSld>
  <p:clrMapOvr>
    <a:masterClrMapping/>
  </p:clrMapOvr>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3. Conclusão</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323528" y="1052736"/>
            <a:ext cx="8568952" cy="5138420"/>
          </a:xfrm>
        </p:spPr>
        <p:txBody>
          <a:bodyPr/>
          <a:lstStyle/>
          <a:p>
            <a:pPr algn="just">
              <a:lnSpc>
                <a:spcPts val="4000"/>
              </a:lnSpc>
              <a:spcBef>
                <a:spcPts val="0"/>
              </a:spcBef>
            </a:pPr>
            <a:r>
              <a:rPr lang="pt-BR" sz="2800" dirty="0" smtClean="0">
                <a:solidFill>
                  <a:schemeClr val="bg2"/>
                </a:solidFill>
              </a:rPr>
              <a:t>Aduzo que o TCU, quando realiza auditorias operacionais com o fito de aferir os resultados obtidos pela Administração Pública, busca atingir um dos seus objetivos estratégicos, qual seja, contribuir para a melhoria desses resultados.</a:t>
            </a:r>
          </a:p>
          <a:p>
            <a:pPr algn="just">
              <a:lnSpc>
                <a:spcPts val="4000"/>
              </a:lnSpc>
              <a:spcBef>
                <a:spcPts val="0"/>
              </a:spcBef>
            </a:pPr>
            <a:r>
              <a:rPr lang="pt-BR" sz="2800" dirty="0" smtClean="0">
                <a:solidFill>
                  <a:schemeClr val="bg2"/>
                </a:solidFill>
              </a:rPr>
              <a:t>Nesse sentido, devem ser lidos os relatórios elaborados pelas Corte de Contas da União.</a:t>
            </a:r>
          </a:p>
          <a:p>
            <a:pPr algn="just">
              <a:lnSpc>
                <a:spcPts val="4000"/>
              </a:lnSpc>
              <a:spcBef>
                <a:spcPts val="0"/>
              </a:spcBef>
            </a:pPr>
            <a:endParaRPr lang="pt-BR" sz="2800" dirty="0">
              <a:solidFill>
                <a:schemeClr val="bg2"/>
              </a:solidFill>
            </a:endParaRPr>
          </a:p>
        </p:txBody>
      </p:sp>
    </p:spTree>
    <p:extLst>
      <p:ext uri="{BB962C8B-B14F-4D97-AF65-F5344CB8AC3E}">
        <p14:creationId xmlns:p14="http://schemas.microsoft.com/office/powerpoint/2010/main" val="1483047812"/>
      </p:ext>
    </p:extLst>
  </p:cSld>
  <p:clrMapOvr>
    <a:masterClrMapping/>
  </p:clrMapOvr>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pt-BR" sz="2700" b="0" dirty="0" smtClean="0">
                <a:solidFill>
                  <a:schemeClr val="bg2"/>
                </a:solidFill>
              </a:rPr>
              <a:t/>
            </a:r>
            <a:br>
              <a:rPr lang="pt-BR" sz="2700" b="0" dirty="0" smtClean="0">
                <a:solidFill>
                  <a:schemeClr val="bg2"/>
                </a:solidFill>
              </a:rPr>
            </a:br>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marL="0" indent="0" algn="just">
              <a:lnSpc>
                <a:spcPct val="150000"/>
              </a:lnSpc>
              <a:spcBef>
                <a:spcPts val="1800"/>
              </a:spcBef>
              <a:spcAft>
                <a:spcPts val="0"/>
              </a:spcAft>
              <a:buNone/>
            </a:pPr>
            <a:endParaRPr lang="pt-BR" sz="2800" dirty="0" smtClean="0">
              <a:solidFill>
                <a:schemeClr val="bg2"/>
              </a:solidFill>
            </a:endParaRPr>
          </a:p>
          <a:p>
            <a:pPr marL="0" indent="0" algn="just">
              <a:lnSpc>
                <a:spcPct val="130000"/>
              </a:lnSpc>
              <a:spcBef>
                <a:spcPts val="1200"/>
              </a:spcBef>
              <a:spcAft>
                <a:spcPts val="0"/>
              </a:spcAft>
              <a:buNone/>
            </a:pPr>
            <a:endParaRPr lang="pt-BR" sz="2800" dirty="0" smtClean="0">
              <a:solidFill>
                <a:schemeClr val="bg2"/>
              </a:solidFill>
            </a:endParaRPr>
          </a:p>
          <a:p>
            <a:pPr algn="ctr">
              <a:lnSpc>
                <a:spcPct val="130000"/>
              </a:lnSpc>
              <a:spcBef>
                <a:spcPts val="1200"/>
              </a:spcBef>
              <a:spcAft>
                <a:spcPts val="0"/>
              </a:spcAft>
            </a:pPr>
            <a:r>
              <a:rPr lang="pt-BR" sz="4400" dirty="0" smtClean="0">
                <a:solidFill>
                  <a:schemeClr val="bg2"/>
                </a:solidFill>
                <a:latin typeface="Eras Demi ITC" pitchFamily="34" charset="0"/>
              </a:rPr>
              <a:t>Anexo I</a:t>
            </a:r>
          </a:p>
          <a:p>
            <a:pPr algn="ctr">
              <a:lnSpc>
                <a:spcPct val="130000"/>
              </a:lnSpc>
              <a:spcBef>
                <a:spcPts val="1200"/>
              </a:spcBef>
              <a:spcAft>
                <a:spcPts val="0"/>
              </a:spcAft>
            </a:pPr>
            <a:r>
              <a:rPr lang="pt-BR" sz="4400" dirty="0" smtClean="0">
                <a:solidFill>
                  <a:schemeClr val="bg2"/>
                </a:solidFill>
                <a:latin typeface="Eras Demi ITC" pitchFamily="34" charset="0"/>
              </a:rPr>
              <a:t>A Governança das Aquisições</a:t>
            </a:r>
            <a:endParaRPr lang="pt-BR" sz="4400" dirty="0">
              <a:solidFill>
                <a:schemeClr val="bg2"/>
              </a:solidFill>
            </a:endParaRPr>
          </a:p>
          <a:p>
            <a:pPr marL="0" indent="0" algn="ctr">
              <a:lnSpc>
                <a:spcPct val="130000"/>
              </a:lnSpc>
              <a:spcBef>
                <a:spcPts val="1200"/>
              </a:spcBef>
              <a:spcAft>
                <a:spcPts val="0"/>
              </a:spcAft>
              <a:buNone/>
            </a:pPr>
            <a:endParaRPr lang="pt-BR" sz="4400" dirty="0">
              <a:solidFill>
                <a:schemeClr val="bg2"/>
              </a:solidFill>
            </a:endParaRPr>
          </a:p>
        </p:txBody>
      </p:sp>
    </p:spTree>
    <p:extLst>
      <p:ext uri="{BB962C8B-B14F-4D97-AF65-F5344CB8AC3E}">
        <p14:creationId xmlns:p14="http://schemas.microsoft.com/office/powerpoint/2010/main" val="2750666227"/>
      </p:ext>
    </p:extLst>
  </p:cSld>
  <p:clrMapOvr>
    <a:masterClrMapping/>
  </p:clrMapOvr>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marL="0" indent="0" algn="ctr">
              <a:lnSpc>
                <a:spcPct val="130000"/>
              </a:lnSpc>
              <a:spcBef>
                <a:spcPts val="1200"/>
              </a:spcBef>
              <a:spcAft>
                <a:spcPts val="0"/>
              </a:spcAft>
              <a:buNone/>
            </a:pPr>
            <a:r>
              <a:rPr lang="pt-BR" sz="2800" dirty="0" smtClean="0">
                <a:latin typeface="+mn-lt"/>
              </a:rPr>
              <a:t>A Governança das Aquisições</a:t>
            </a:r>
            <a:endParaRPr lang="pt-BR" sz="2800" dirty="0">
              <a:latin typeface="+mn-lt"/>
            </a:endParaRPr>
          </a:p>
        </p:txBody>
      </p:sp>
      <p:sp>
        <p:nvSpPr>
          <p:cNvPr id="17411" name="Rectangle 3"/>
          <p:cNvSpPr>
            <a:spLocks noGrp="1" noChangeArrowheads="1"/>
          </p:cNvSpPr>
          <p:nvPr>
            <p:ph type="body" idx="1"/>
          </p:nvPr>
        </p:nvSpPr>
        <p:spPr>
          <a:xfrm>
            <a:off x="349176" y="820738"/>
            <a:ext cx="8461449" cy="5557490"/>
          </a:xfrm>
        </p:spPr>
        <p:txBody>
          <a:bodyPr/>
          <a:lstStyle/>
          <a:p>
            <a:pPr marL="0" indent="0" algn="just">
              <a:lnSpc>
                <a:spcPts val="4300"/>
              </a:lnSpc>
              <a:spcBef>
                <a:spcPts val="0"/>
              </a:spcBef>
              <a:spcAft>
                <a:spcPts val="0"/>
              </a:spcAft>
              <a:buNone/>
            </a:pPr>
            <a:r>
              <a:rPr lang="pt-BR" sz="2800" dirty="0" smtClean="0">
                <a:solidFill>
                  <a:schemeClr val="bg2"/>
                </a:solidFill>
              </a:rPr>
              <a:t>Tendo em vista o contexto anteriormente apresentado, entendo ser necessário implementar uma efetiva governança das aquisições.</a:t>
            </a:r>
          </a:p>
          <a:p>
            <a:pPr marL="0" indent="0" algn="just">
              <a:lnSpc>
                <a:spcPts val="4300"/>
              </a:lnSpc>
              <a:spcBef>
                <a:spcPts val="0"/>
              </a:spcBef>
              <a:spcAft>
                <a:spcPts val="0"/>
              </a:spcAft>
              <a:buNone/>
            </a:pPr>
            <a:r>
              <a:rPr lang="pt-BR" sz="2800" dirty="0" smtClean="0">
                <a:solidFill>
                  <a:schemeClr val="bg2"/>
                </a:solidFill>
              </a:rPr>
              <a:t>A expressão “</a:t>
            </a:r>
            <a:r>
              <a:rPr lang="pt-BR" sz="2800" u="sng" dirty="0" smtClean="0">
                <a:solidFill>
                  <a:schemeClr val="bg2"/>
                </a:solidFill>
              </a:rPr>
              <a:t>governança das aquisições</a:t>
            </a:r>
            <a:r>
              <a:rPr lang="pt-BR" sz="2800" dirty="0" smtClean="0">
                <a:solidFill>
                  <a:schemeClr val="bg2"/>
                </a:solidFill>
              </a:rPr>
              <a:t>” corresponde à </a:t>
            </a:r>
            <a:r>
              <a:rPr lang="pt-BR" sz="2800" dirty="0">
                <a:solidFill>
                  <a:schemeClr val="bg2"/>
                </a:solidFill>
              </a:rPr>
              <a:t>administração dos recursos </a:t>
            </a:r>
            <a:r>
              <a:rPr lang="pt-BR" sz="2800" dirty="0" smtClean="0">
                <a:solidFill>
                  <a:schemeClr val="bg2"/>
                </a:solidFill>
              </a:rPr>
              <a:t>de </a:t>
            </a:r>
            <a:r>
              <a:rPr lang="pt-BR" sz="2800" dirty="0">
                <a:solidFill>
                  <a:schemeClr val="bg2"/>
                </a:solidFill>
              </a:rPr>
              <a:t>um país </a:t>
            </a:r>
            <a:r>
              <a:rPr lang="pt-BR" sz="2800" dirty="0" smtClean="0">
                <a:solidFill>
                  <a:schemeClr val="bg2"/>
                </a:solidFill>
              </a:rPr>
              <a:t>com vistas à </a:t>
            </a:r>
            <a:r>
              <a:rPr lang="pt-BR" sz="2800" u="sng" dirty="0" smtClean="0">
                <a:solidFill>
                  <a:schemeClr val="bg2"/>
                </a:solidFill>
              </a:rPr>
              <a:t>consecução do interesse público no âmbito das aquisições públicas</a:t>
            </a:r>
            <a:r>
              <a:rPr lang="pt-BR" sz="2800" dirty="0" smtClean="0">
                <a:solidFill>
                  <a:schemeClr val="bg2"/>
                </a:solidFill>
              </a:rPr>
              <a:t>.</a:t>
            </a:r>
          </a:p>
          <a:p>
            <a:pPr marL="0" indent="0" algn="just">
              <a:lnSpc>
                <a:spcPts val="4300"/>
              </a:lnSpc>
              <a:spcBef>
                <a:spcPts val="0"/>
              </a:spcBef>
              <a:spcAft>
                <a:spcPts val="0"/>
              </a:spcAft>
              <a:buNone/>
            </a:pPr>
            <a:r>
              <a:rPr lang="pt-BR" sz="2800" dirty="0" smtClean="0">
                <a:solidFill>
                  <a:schemeClr val="bg2"/>
                </a:solidFill>
              </a:rPr>
              <a:t>Ou seja, diz respeito à </a:t>
            </a:r>
            <a:r>
              <a:rPr lang="pt-BR" sz="2800" dirty="0">
                <a:solidFill>
                  <a:schemeClr val="bg2"/>
                </a:solidFill>
              </a:rPr>
              <a:t>capacidade dos governos de planejar, formular e programar </a:t>
            </a:r>
            <a:r>
              <a:rPr lang="pt-BR" sz="2800" dirty="0" smtClean="0">
                <a:solidFill>
                  <a:schemeClr val="bg2"/>
                </a:solidFill>
              </a:rPr>
              <a:t>aquisições de forma eficiente e eficaz.</a:t>
            </a:r>
          </a:p>
        </p:txBody>
      </p:sp>
    </p:spTree>
    <p:extLst>
      <p:ext uri="{BB962C8B-B14F-4D97-AF65-F5344CB8AC3E}">
        <p14:creationId xmlns:p14="http://schemas.microsoft.com/office/powerpoint/2010/main" val="1730627414"/>
      </p:ext>
    </p:extLst>
  </p:cSld>
  <p:clrMapOvr>
    <a:masterClrMapping/>
  </p:clrMapOvr>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marL="0" indent="0" algn="ctr">
              <a:lnSpc>
                <a:spcPct val="130000"/>
              </a:lnSpc>
              <a:spcBef>
                <a:spcPts val="1200"/>
              </a:spcBef>
              <a:spcAft>
                <a:spcPts val="0"/>
              </a:spcAft>
              <a:buNone/>
            </a:pPr>
            <a:r>
              <a:rPr lang="pt-BR" sz="2800" dirty="0" smtClean="0">
                <a:latin typeface="+mn-lt"/>
              </a:rPr>
              <a:t>A Governança das Aquisições</a:t>
            </a:r>
            <a:endParaRPr lang="pt-BR" sz="2800" dirty="0">
              <a:latin typeface="+mn-lt"/>
            </a:endParaRPr>
          </a:p>
        </p:txBody>
      </p:sp>
      <p:sp>
        <p:nvSpPr>
          <p:cNvPr id="17411" name="Rectangle 3"/>
          <p:cNvSpPr>
            <a:spLocks noGrp="1" noChangeArrowheads="1"/>
          </p:cNvSpPr>
          <p:nvPr>
            <p:ph type="body" idx="1"/>
          </p:nvPr>
        </p:nvSpPr>
        <p:spPr>
          <a:xfrm>
            <a:off x="349176" y="820738"/>
            <a:ext cx="8543304" cy="5557490"/>
          </a:xfrm>
        </p:spPr>
        <p:txBody>
          <a:bodyPr/>
          <a:lstStyle/>
          <a:p>
            <a:pPr marL="0" indent="0" algn="just">
              <a:lnSpc>
                <a:spcPts val="3800"/>
              </a:lnSpc>
              <a:spcBef>
                <a:spcPts val="0"/>
              </a:spcBef>
              <a:spcAft>
                <a:spcPts val="0"/>
              </a:spcAft>
              <a:buNone/>
            </a:pPr>
            <a:r>
              <a:rPr lang="pt-BR" sz="2800" dirty="0" smtClean="0">
                <a:solidFill>
                  <a:schemeClr val="bg2"/>
                </a:solidFill>
              </a:rPr>
              <a:t>A </a:t>
            </a:r>
            <a:r>
              <a:rPr lang="pt-BR" sz="2800" u="sng" dirty="0" smtClean="0">
                <a:solidFill>
                  <a:schemeClr val="bg2"/>
                </a:solidFill>
              </a:rPr>
              <a:t>governança</a:t>
            </a:r>
            <a:r>
              <a:rPr lang="pt-BR" sz="2800" dirty="0" smtClean="0">
                <a:solidFill>
                  <a:schemeClr val="bg2"/>
                </a:solidFill>
              </a:rPr>
              <a:t> </a:t>
            </a:r>
            <a:r>
              <a:rPr lang="pt-BR" sz="2800" dirty="0">
                <a:solidFill>
                  <a:schemeClr val="bg2"/>
                </a:solidFill>
              </a:rPr>
              <a:t>na área de </a:t>
            </a:r>
            <a:r>
              <a:rPr lang="pt-BR" sz="2800" dirty="0" smtClean="0">
                <a:solidFill>
                  <a:schemeClr val="bg2"/>
                </a:solidFill>
              </a:rPr>
              <a:t>aquisições basicamente </a:t>
            </a:r>
            <a:r>
              <a:rPr lang="pt-BR" sz="2800" dirty="0">
                <a:solidFill>
                  <a:schemeClr val="bg2"/>
                </a:solidFill>
              </a:rPr>
              <a:t>significa aplicar os princípios e </a:t>
            </a:r>
            <a:r>
              <a:rPr lang="pt-BR" sz="2800" dirty="0" smtClean="0">
                <a:solidFill>
                  <a:schemeClr val="bg2"/>
                </a:solidFill>
              </a:rPr>
              <a:t>as boas </a:t>
            </a:r>
            <a:r>
              <a:rPr lang="pt-BR" sz="2800" dirty="0">
                <a:solidFill>
                  <a:schemeClr val="bg2"/>
                </a:solidFill>
              </a:rPr>
              <a:t>práticas para </a:t>
            </a:r>
            <a:r>
              <a:rPr lang="pt-BR" sz="2800" u="sng" dirty="0">
                <a:solidFill>
                  <a:schemeClr val="bg2"/>
                </a:solidFill>
              </a:rPr>
              <a:t>assegurar a utilização adequada dos recursos</a:t>
            </a:r>
            <a:r>
              <a:rPr lang="pt-BR" sz="2800" dirty="0">
                <a:solidFill>
                  <a:schemeClr val="bg2"/>
                </a:solidFill>
              </a:rPr>
              <a:t> </a:t>
            </a:r>
            <a:r>
              <a:rPr lang="pt-BR" sz="2800" dirty="0" smtClean="0">
                <a:solidFill>
                  <a:schemeClr val="bg2"/>
                </a:solidFill>
              </a:rPr>
              <a:t>do </a:t>
            </a:r>
            <a:r>
              <a:rPr lang="pt-BR" sz="2800" dirty="0">
                <a:solidFill>
                  <a:schemeClr val="bg2"/>
                </a:solidFill>
              </a:rPr>
              <a:t>setor </a:t>
            </a:r>
            <a:r>
              <a:rPr lang="pt-BR" sz="2800" dirty="0" smtClean="0">
                <a:solidFill>
                  <a:schemeClr val="bg2"/>
                </a:solidFill>
              </a:rPr>
              <a:t>público nessa área específica.</a:t>
            </a:r>
          </a:p>
          <a:p>
            <a:pPr algn="just">
              <a:lnSpc>
                <a:spcPts val="3800"/>
              </a:lnSpc>
              <a:spcBef>
                <a:spcPts val="0"/>
              </a:spcBef>
              <a:spcAft>
                <a:spcPts val="0"/>
              </a:spcAft>
            </a:pPr>
            <a:r>
              <a:rPr lang="pt-BR" sz="2800" dirty="0" smtClean="0">
                <a:solidFill>
                  <a:schemeClr val="bg2"/>
                </a:solidFill>
              </a:rPr>
              <a:t>Conforme exposto anteriormente, </a:t>
            </a:r>
            <a:r>
              <a:rPr lang="pt-BR" sz="2800" dirty="0">
                <a:solidFill>
                  <a:schemeClr val="bg2"/>
                </a:solidFill>
              </a:rPr>
              <a:t>no contexto atual, o gestor público deve pautar sua atuação pela busca da eficiência, da eficácia e da efetividade. Com esse desiderato, deve promover um bom nível de governança na sua </a:t>
            </a:r>
            <a:r>
              <a:rPr lang="pt-BR" sz="2800" dirty="0" smtClean="0">
                <a:solidFill>
                  <a:schemeClr val="bg2"/>
                </a:solidFill>
              </a:rPr>
              <a:t>organização, o qual, por sua vez, depende da implementação de uma estratégia adequada.</a:t>
            </a:r>
            <a:endParaRPr lang="pt-BR" sz="2800" dirty="0">
              <a:solidFill>
                <a:schemeClr val="bg2"/>
              </a:solidFill>
            </a:endParaRPr>
          </a:p>
          <a:p>
            <a:pPr marL="0" indent="0" algn="just">
              <a:lnSpc>
                <a:spcPct val="150000"/>
              </a:lnSpc>
              <a:spcBef>
                <a:spcPts val="600"/>
              </a:spcBef>
              <a:spcAft>
                <a:spcPts val="600"/>
              </a:spcAft>
              <a:buNone/>
            </a:pPr>
            <a:endParaRPr lang="pt-BR" sz="2800" dirty="0">
              <a:solidFill>
                <a:schemeClr val="bg2"/>
              </a:solidFill>
            </a:endParaRPr>
          </a:p>
          <a:p>
            <a:pPr marL="0" indent="0" algn="just">
              <a:lnSpc>
                <a:spcPct val="150000"/>
              </a:lnSpc>
              <a:spcBef>
                <a:spcPts val="600"/>
              </a:spcBef>
              <a:spcAft>
                <a:spcPts val="600"/>
              </a:spcAft>
              <a:buNone/>
            </a:pPr>
            <a:endParaRPr lang="pt-BR" sz="2800" dirty="0">
              <a:solidFill>
                <a:schemeClr val="bg2"/>
              </a:solidFill>
            </a:endParaRPr>
          </a:p>
          <a:p>
            <a:pPr marL="0" indent="0" algn="just">
              <a:lnSpc>
                <a:spcPct val="150000"/>
              </a:lnSpc>
              <a:spcBef>
                <a:spcPts val="600"/>
              </a:spcBef>
              <a:spcAft>
                <a:spcPts val="600"/>
              </a:spcAft>
              <a:buNone/>
            </a:pPr>
            <a:endParaRPr lang="pt-BR" sz="2800" dirty="0" smtClean="0">
              <a:solidFill>
                <a:schemeClr val="bg2"/>
              </a:solidFill>
            </a:endParaRPr>
          </a:p>
        </p:txBody>
      </p:sp>
    </p:spTree>
    <p:extLst>
      <p:ext uri="{BB962C8B-B14F-4D97-AF65-F5344CB8AC3E}">
        <p14:creationId xmlns:p14="http://schemas.microsoft.com/office/powerpoint/2010/main" val="3620482880"/>
      </p:ext>
    </p:extLst>
  </p:cSld>
  <p:clrMapOvr>
    <a:masterClrMapping/>
  </p:clrMapOvr>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dirty="0" smtClean="0">
                <a:latin typeface="+mn-lt"/>
              </a:rPr>
              <a:t>A Governança das Aquisições</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251521" y="764704"/>
            <a:ext cx="8892480" cy="5773514"/>
          </a:xfrm>
        </p:spPr>
        <p:txBody>
          <a:bodyPr/>
          <a:lstStyle/>
          <a:p>
            <a:pPr marL="0" indent="0" algn="just">
              <a:lnSpc>
                <a:spcPts val="4000"/>
              </a:lnSpc>
              <a:spcBef>
                <a:spcPts val="0"/>
              </a:spcBef>
              <a:spcAft>
                <a:spcPts val="0"/>
              </a:spcAft>
              <a:buNone/>
            </a:pPr>
            <a:r>
              <a:rPr lang="pt-BR" dirty="0" smtClean="0">
                <a:solidFill>
                  <a:schemeClr val="bg2"/>
                </a:solidFill>
              </a:rPr>
              <a:t>O </a:t>
            </a:r>
            <a:r>
              <a:rPr lang="pt-BR" u="sng" dirty="0" smtClean="0">
                <a:solidFill>
                  <a:schemeClr val="bg2"/>
                </a:solidFill>
              </a:rPr>
              <a:t>estabelecimento de uma estratégia eficaz </a:t>
            </a:r>
            <a:r>
              <a:rPr lang="pt-BR" dirty="0" smtClean="0">
                <a:solidFill>
                  <a:schemeClr val="bg2"/>
                </a:solidFill>
              </a:rPr>
              <a:t>compreende:</a:t>
            </a:r>
          </a:p>
          <a:p>
            <a:pPr marL="0" indent="0" algn="just">
              <a:lnSpc>
                <a:spcPts val="4000"/>
              </a:lnSpc>
              <a:spcBef>
                <a:spcPts val="0"/>
              </a:spcBef>
              <a:spcAft>
                <a:spcPts val="0"/>
              </a:spcAft>
              <a:buNone/>
            </a:pPr>
            <a:r>
              <a:rPr lang="pt-BR" dirty="0" smtClean="0">
                <a:solidFill>
                  <a:schemeClr val="bg2"/>
                </a:solidFill>
              </a:rPr>
              <a:t>a) escuta  </a:t>
            </a:r>
            <a:r>
              <a:rPr lang="pt-BR" dirty="0">
                <a:solidFill>
                  <a:schemeClr val="bg2"/>
                </a:solidFill>
              </a:rPr>
              <a:t>ativa  de  demandas,  necessidades  e  expectativas das partes interessadas</a:t>
            </a:r>
            <a:r>
              <a:rPr lang="pt-BR" dirty="0" smtClean="0">
                <a:solidFill>
                  <a:schemeClr val="bg2"/>
                </a:solidFill>
              </a:rPr>
              <a:t>;</a:t>
            </a:r>
          </a:p>
          <a:p>
            <a:pPr marL="0" indent="0" algn="just">
              <a:lnSpc>
                <a:spcPts val="4000"/>
              </a:lnSpc>
              <a:spcBef>
                <a:spcPts val="0"/>
              </a:spcBef>
              <a:spcAft>
                <a:spcPts val="0"/>
              </a:spcAft>
              <a:buNone/>
            </a:pPr>
            <a:r>
              <a:rPr lang="pt-BR" dirty="0" smtClean="0">
                <a:solidFill>
                  <a:schemeClr val="bg2"/>
                </a:solidFill>
              </a:rPr>
              <a:t>b) </a:t>
            </a:r>
            <a:r>
              <a:rPr lang="pt-BR" dirty="0">
                <a:solidFill>
                  <a:schemeClr val="bg2"/>
                </a:solidFill>
              </a:rPr>
              <a:t>avaliação do ambiente interno e externo da organização</a:t>
            </a:r>
            <a:r>
              <a:rPr lang="pt-BR" dirty="0" smtClean="0">
                <a:solidFill>
                  <a:schemeClr val="bg2"/>
                </a:solidFill>
              </a:rPr>
              <a:t>;</a:t>
            </a:r>
          </a:p>
          <a:p>
            <a:pPr marL="0" indent="0" algn="just">
              <a:lnSpc>
                <a:spcPts val="4000"/>
              </a:lnSpc>
              <a:spcBef>
                <a:spcPts val="0"/>
              </a:spcBef>
              <a:spcAft>
                <a:spcPts val="0"/>
              </a:spcAft>
              <a:buNone/>
            </a:pPr>
            <a:r>
              <a:rPr lang="pt-BR" dirty="0" smtClean="0">
                <a:solidFill>
                  <a:schemeClr val="bg2"/>
                </a:solidFill>
              </a:rPr>
              <a:t>c) </a:t>
            </a:r>
            <a:r>
              <a:rPr lang="pt-BR" dirty="0">
                <a:solidFill>
                  <a:schemeClr val="bg2"/>
                </a:solidFill>
              </a:rPr>
              <a:t>avaliação e prospecção de cenários</a:t>
            </a:r>
            <a:r>
              <a:rPr lang="pt-BR" dirty="0" smtClean="0">
                <a:solidFill>
                  <a:schemeClr val="bg2"/>
                </a:solidFill>
              </a:rPr>
              <a:t>;</a:t>
            </a:r>
          </a:p>
          <a:p>
            <a:pPr marL="0" indent="0" algn="just">
              <a:lnSpc>
                <a:spcPts val="4000"/>
              </a:lnSpc>
              <a:spcBef>
                <a:spcPts val="0"/>
              </a:spcBef>
              <a:spcAft>
                <a:spcPts val="0"/>
              </a:spcAft>
              <a:buNone/>
            </a:pPr>
            <a:r>
              <a:rPr lang="pt-BR" dirty="0" smtClean="0">
                <a:solidFill>
                  <a:schemeClr val="bg2"/>
                </a:solidFill>
              </a:rPr>
              <a:t>d) </a:t>
            </a:r>
            <a:r>
              <a:rPr lang="pt-BR" dirty="0">
                <a:solidFill>
                  <a:schemeClr val="bg2"/>
                </a:solidFill>
              </a:rPr>
              <a:t>definição e alcance da estratégia</a:t>
            </a:r>
            <a:r>
              <a:rPr lang="pt-BR" dirty="0" smtClean="0">
                <a:solidFill>
                  <a:schemeClr val="bg2"/>
                </a:solidFill>
              </a:rPr>
              <a:t>;</a:t>
            </a:r>
          </a:p>
          <a:p>
            <a:pPr marL="0" indent="0" algn="just">
              <a:lnSpc>
                <a:spcPts val="4000"/>
              </a:lnSpc>
              <a:spcBef>
                <a:spcPts val="0"/>
              </a:spcBef>
              <a:spcAft>
                <a:spcPts val="0"/>
              </a:spcAft>
              <a:buNone/>
            </a:pPr>
            <a:r>
              <a:rPr lang="pt-BR" dirty="0" smtClean="0">
                <a:solidFill>
                  <a:schemeClr val="bg2"/>
                </a:solidFill>
              </a:rPr>
              <a:t>e) </a:t>
            </a:r>
            <a:r>
              <a:rPr lang="pt-BR" dirty="0">
                <a:solidFill>
                  <a:schemeClr val="bg2"/>
                </a:solidFill>
              </a:rPr>
              <a:t>definição e monitoramento de objetivos de  curto,  médio  e  longo  prazo</a:t>
            </a:r>
            <a:r>
              <a:rPr lang="pt-BR" dirty="0" smtClean="0">
                <a:solidFill>
                  <a:schemeClr val="bg2"/>
                </a:solidFill>
              </a:rPr>
              <a:t>;</a:t>
            </a:r>
          </a:p>
          <a:p>
            <a:pPr marL="0" indent="0" algn="just">
              <a:lnSpc>
                <a:spcPts val="4000"/>
              </a:lnSpc>
              <a:spcBef>
                <a:spcPts val="0"/>
              </a:spcBef>
              <a:spcAft>
                <a:spcPts val="0"/>
              </a:spcAft>
              <a:buNone/>
            </a:pPr>
            <a:r>
              <a:rPr lang="pt-BR" dirty="0" smtClean="0">
                <a:solidFill>
                  <a:schemeClr val="bg2"/>
                </a:solidFill>
              </a:rPr>
              <a:t>f)  </a:t>
            </a:r>
            <a:r>
              <a:rPr lang="pt-BR" dirty="0">
                <a:solidFill>
                  <a:schemeClr val="bg2"/>
                </a:solidFill>
              </a:rPr>
              <a:t>alinhamento  de  estratégias  e operações  das  unidades  de  negócio  e  organizações  envolvidas ou afetadas.</a:t>
            </a:r>
          </a:p>
          <a:p>
            <a:pPr marL="0" indent="0" algn="just">
              <a:lnSpc>
                <a:spcPts val="4000"/>
              </a:lnSpc>
              <a:spcBef>
                <a:spcPts val="0"/>
              </a:spcBef>
              <a:spcAft>
                <a:spcPts val="0"/>
              </a:spcAft>
              <a:buNone/>
            </a:pPr>
            <a:endParaRPr lang="pt-BR" dirty="0">
              <a:solidFill>
                <a:schemeClr val="bg2"/>
              </a:solidFill>
            </a:endParaRPr>
          </a:p>
          <a:p>
            <a:pPr marL="0" indent="0" algn="just">
              <a:lnSpc>
                <a:spcPts val="4000"/>
              </a:lnSpc>
              <a:spcBef>
                <a:spcPts val="0"/>
              </a:spcBef>
              <a:spcAft>
                <a:spcPts val="0"/>
              </a:spcAft>
              <a:buNone/>
            </a:pPr>
            <a:endParaRPr lang="pt-BR" dirty="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1116756656"/>
      </p:ext>
    </p:extLst>
  </p:cSld>
  <p:clrMapOvr>
    <a:masterClrMapping/>
  </p:clrMapOvr>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dirty="0" smtClean="0">
                <a:latin typeface="+mn-lt"/>
              </a:rPr>
              <a:t>A Governança das Aquisições</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251521" y="764704"/>
            <a:ext cx="8712967" cy="5773514"/>
          </a:xfrm>
        </p:spPr>
        <p:txBody>
          <a:bodyPr/>
          <a:lstStyle/>
          <a:p>
            <a:pPr marL="0" indent="0" algn="just">
              <a:lnSpc>
                <a:spcPts val="4000"/>
              </a:lnSpc>
              <a:spcBef>
                <a:spcPts val="0"/>
              </a:spcBef>
              <a:spcAft>
                <a:spcPts val="0"/>
              </a:spcAft>
              <a:buNone/>
            </a:pPr>
            <a:r>
              <a:rPr lang="pt-BR" dirty="0" smtClean="0">
                <a:solidFill>
                  <a:schemeClr val="bg2"/>
                </a:solidFill>
              </a:rPr>
              <a:t>Durante a implementação dos planos traçados pelos gestores do ente público, devem ser avaliados e tratados os riscos envolvidos. É </a:t>
            </a:r>
            <a:r>
              <a:rPr lang="pt-BR" dirty="0">
                <a:solidFill>
                  <a:schemeClr val="bg2"/>
                </a:solidFill>
              </a:rPr>
              <a:t>conveniente </a:t>
            </a:r>
            <a:r>
              <a:rPr lang="pt-BR" u="sng" dirty="0" smtClean="0">
                <a:solidFill>
                  <a:schemeClr val="bg2"/>
                </a:solidFill>
              </a:rPr>
              <a:t>estabelecer controles  </a:t>
            </a:r>
            <a:r>
              <a:rPr lang="pt-BR" u="sng" dirty="0">
                <a:solidFill>
                  <a:schemeClr val="bg2"/>
                </a:solidFill>
              </a:rPr>
              <a:t>e </a:t>
            </a:r>
            <a:r>
              <a:rPr lang="pt-BR" u="sng" dirty="0" smtClean="0">
                <a:solidFill>
                  <a:schemeClr val="bg2"/>
                </a:solidFill>
              </a:rPr>
              <a:t>estimular a </a:t>
            </a:r>
            <a:r>
              <a:rPr lang="pt-BR" u="sng" dirty="0">
                <a:solidFill>
                  <a:schemeClr val="bg2"/>
                </a:solidFill>
              </a:rPr>
              <a:t>transparência </a:t>
            </a:r>
            <a:r>
              <a:rPr lang="pt-BR" u="sng" dirty="0" smtClean="0">
                <a:solidFill>
                  <a:schemeClr val="bg2"/>
                </a:solidFill>
              </a:rPr>
              <a:t>e a </a:t>
            </a:r>
            <a:r>
              <a:rPr lang="pt-BR" i="1" u="sng" dirty="0" err="1" smtClean="0">
                <a:solidFill>
                  <a:schemeClr val="bg2"/>
                </a:solidFill>
              </a:rPr>
              <a:t>accountability</a:t>
            </a:r>
            <a:r>
              <a:rPr lang="pt-BR" dirty="0">
                <a:solidFill>
                  <a:schemeClr val="bg2"/>
                </a:solidFill>
              </a:rPr>
              <a:t>, </a:t>
            </a:r>
            <a:r>
              <a:rPr lang="pt-BR" dirty="0" smtClean="0">
                <a:solidFill>
                  <a:schemeClr val="bg2"/>
                </a:solidFill>
              </a:rPr>
              <a:t>por meio da prestação  </a:t>
            </a:r>
            <a:r>
              <a:rPr lang="pt-BR" dirty="0">
                <a:solidFill>
                  <a:schemeClr val="bg2"/>
                </a:solidFill>
              </a:rPr>
              <a:t>de  contas  das  ações  e  a  responsabilização pelos atos praticados</a:t>
            </a:r>
            <a:r>
              <a:rPr lang="pt-BR" dirty="0" smtClean="0">
                <a:solidFill>
                  <a:schemeClr val="bg2"/>
                </a:solidFill>
              </a:rPr>
              <a:t>.</a:t>
            </a:r>
          </a:p>
          <a:p>
            <a:pPr marL="0" indent="0" algn="just">
              <a:lnSpc>
                <a:spcPts val="4000"/>
              </a:lnSpc>
              <a:spcBef>
                <a:spcPts val="0"/>
              </a:spcBef>
              <a:spcAft>
                <a:spcPts val="0"/>
              </a:spcAft>
              <a:buNone/>
            </a:pPr>
            <a:r>
              <a:rPr lang="pt-BR" u="sng" dirty="0" smtClean="0">
                <a:solidFill>
                  <a:schemeClr val="bg2"/>
                </a:solidFill>
              </a:rPr>
              <a:t>Determinar </a:t>
            </a:r>
            <a:r>
              <a:rPr lang="pt-BR" u="sng" dirty="0">
                <a:solidFill>
                  <a:schemeClr val="bg2"/>
                </a:solidFill>
              </a:rPr>
              <a:t>quanto risco aceitar</a:t>
            </a:r>
            <a:r>
              <a:rPr lang="pt-BR" dirty="0">
                <a:solidFill>
                  <a:schemeClr val="bg2"/>
                </a:solidFill>
              </a:rPr>
              <a:t> na busca do melhor valor para a sociedade e definir controles internos para mitigar riscos </a:t>
            </a:r>
            <a:r>
              <a:rPr lang="pt-BR" dirty="0" smtClean="0">
                <a:solidFill>
                  <a:schemeClr val="bg2"/>
                </a:solidFill>
              </a:rPr>
              <a:t>não </a:t>
            </a:r>
            <a:r>
              <a:rPr lang="pt-BR" dirty="0">
                <a:solidFill>
                  <a:schemeClr val="bg2"/>
                </a:solidFill>
              </a:rPr>
              <a:t>aceitáveis são desafios da governança nas organizações e responsabilidades da alta administração.</a:t>
            </a:r>
          </a:p>
          <a:p>
            <a:pPr marL="0" indent="0" algn="just">
              <a:lnSpc>
                <a:spcPts val="4000"/>
              </a:lnSpc>
              <a:spcBef>
                <a:spcPts val="0"/>
              </a:spcBef>
              <a:spcAft>
                <a:spcPts val="0"/>
              </a:spcAft>
              <a:buNone/>
            </a:pPr>
            <a:endParaRPr lang="pt-BR" dirty="0">
              <a:solidFill>
                <a:schemeClr val="bg2"/>
              </a:solidFill>
            </a:endParaRPr>
          </a:p>
          <a:p>
            <a:pPr marL="0" indent="0" algn="just">
              <a:lnSpc>
                <a:spcPts val="4000"/>
              </a:lnSpc>
              <a:spcBef>
                <a:spcPts val="0"/>
              </a:spcBef>
              <a:spcAft>
                <a:spcPts val="0"/>
              </a:spcAft>
              <a:buNone/>
            </a:pPr>
            <a:endParaRPr lang="pt-BR" dirty="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669877856"/>
      </p:ext>
    </p:extLst>
  </p:cSld>
  <p:clrMapOvr>
    <a:masterClrMapping/>
  </p:clrMapOvr>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pt-BR" sz="2700" b="0" dirty="0" smtClean="0">
                <a:solidFill>
                  <a:schemeClr val="bg2"/>
                </a:solidFill>
              </a:rPr>
              <a:t/>
            </a:r>
            <a:br>
              <a:rPr lang="pt-BR" sz="2700" b="0" dirty="0" smtClean="0">
                <a:solidFill>
                  <a:schemeClr val="bg2"/>
                </a:solidFill>
              </a:rPr>
            </a:br>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marL="0" indent="0" algn="just">
              <a:lnSpc>
                <a:spcPct val="150000"/>
              </a:lnSpc>
              <a:spcBef>
                <a:spcPts val="1800"/>
              </a:spcBef>
              <a:spcAft>
                <a:spcPts val="0"/>
              </a:spcAft>
              <a:buNone/>
            </a:pPr>
            <a:endParaRPr lang="pt-BR" sz="2800" dirty="0" smtClean="0">
              <a:solidFill>
                <a:schemeClr val="bg2"/>
              </a:solidFill>
            </a:endParaRPr>
          </a:p>
          <a:p>
            <a:pPr algn="ctr">
              <a:lnSpc>
                <a:spcPct val="130000"/>
              </a:lnSpc>
              <a:spcBef>
                <a:spcPts val="1200"/>
              </a:spcBef>
              <a:spcAft>
                <a:spcPts val="0"/>
              </a:spcAft>
            </a:pPr>
            <a:r>
              <a:rPr lang="pt-BR" sz="4400" dirty="0" smtClean="0">
                <a:solidFill>
                  <a:schemeClr val="bg2"/>
                </a:solidFill>
                <a:latin typeface="Eras Demi ITC" pitchFamily="34" charset="0"/>
              </a:rPr>
              <a:t>Anexo II</a:t>
            </a:r>
          </a:p>
          <a:p>
            <a:pPr algn="ctr">
              <a:lnSpc>
                <a:spcPct val="130000"/>
              </a:lnSpc>
              <a:spcBef>
                <a:spcPts val="1200"/>
              </a:spcBef>
              <a:spcAft>
                <a:spcPts val="0"/>
              </a:spcAft>
            </a:pPr>
            <a:r>
              <a:rPr lang="pt-BR" sz="4400" dirty="0" smtClean="0">
                <a:solidFill>
                  <a:schemeClr val="bg2"/>
                </a:solidFill>
              </a:rPr>
              <a:t>A ponderação de princípios como um mecanismo para possibilitar uma atuação mais eficiente</a:t>
            </a:r>
            <a:endParaRPr lang="pt-BR" sz="4400" dirty="0">
              <a:solidFill>
                <a:schemeClr val="bg2"/>
              </a:solidFill>
            </a:endParaRPr>
          </a:p>
          <a:p>
            <a:pPr marL="0" indent="0" algn="ctr">
              <a:lnSpc>
                <a:spcPct val="130000"/>
              </a:lnSpc>
              <a:spcBef>
                <a:spcPts val="1200"/>
              </a:spcBef>
              <a:spcAft>
                <a:spcPts val="0"/>
              </a:spcAft>
              <a:buNone/>
            </a:pPr>
            <a:endParaRPr lang="pt-BR" sz="4400" dirty="0">
              <a:solidFill>
                <a:schemeClr val="bg2"/>
              </a:solidFill>
            </a:endParaRPr>
          </a:p>
        </p:txBody>
      </p:sp>
    </p:spTree>
    <p:extLst>
      <p:ext uri="{BB962C8B-B14F-4D97-AF65-F5344CB8AC3E}">
        <p14:creationId xmlns:p14="http://schemas.microsoft.com/office/powerpoint/2010/main" val="1483253850"/>
      </p:ext>
    </p:extLst>
  </p:cSld>
  <p:clrMapOvr>
    <a:masterClrMapping/>
  </p:clrMapOvr>
  <p:transition/>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23528" y="980728"/>
            <a:ext cx="8534400" cy="3810000"/>
          </a:xfrm>
        </p:spPr>
        <p:txBody>
          <a:bodyPr/>
          <a:lstStyle/>
          <a:p>
            <a:pPr marL="0" indent="0" algn="just">
              <a:lnSpc>
                <a:spcPct val="120000"/>
              </a:lnSpc>
              <a:spcAft>
                <a:spcPct val="20000"/>
              </a:spcAft>
              <a:buClr>
                <a:srgbClr val="4D4948"/>
              </a:buClr>
              <a:buFont typeface="Wingdings" pitchFamily="2" charset="2"/>
              <a:buNone/>
            </a:pPr>
            <a:r>
              <a:rPr lang="pt-BR" sz="2800" dirty="0" smtClean="0">
                <a:solidFill>
                  <a:schemeClr val="bg2"/>
                </a:solidFill>
              </a:rPr>
              <a:t>O conceito de princípio jurídico é um dos mais relevantes no mundo do Direito. Contudo, apesar de sua inegável relevância, ainda não existe uma unanimidade sobre esse conceito, inclusive no que concerne à distinção entre princípios e regras.</a:t>
            </a:r>
          </a:p>
          <a:p>
            <a:pPr marL="0" indent="0" algn="just">
              <a:lnSpc>
                <a:spcPct val="120000"/>
              </a:lnSpc>
              <a:spcAft>
                <a:spcPct val="20000"/>
              </a:spcAft>
              <a:buClr>
                <a:srgbClr val="4D4948"/>
              </a:buClr>
              <a:buNone/>
            </a:pPr>
            <a:r>
              <a:rPr lang="pt-BR" sz="2800" dirty="0" smtClean="0">
                <a:solidFill>
                  <a:schemeClr val="bg2"/>
                </a:solidFill>
              </a:rPr>
              <a:t>No âmbito </a:t>
            </a:r>
            <a:r>
              <a:rPr lang="pt-BR" sz="2800" dirty="0">
                <a:solidFill>
                  <a:schemeClr val="bg2"/>
                </a:solidFill>
              </a:rPr>
              <a:t>desta exposição, </a:t>
            </a:r>
            <a:r>
              <a:rPr lang="pt-BR" sz="2800" dirty="0" smtClean="0">
                <a:solidFill>
                  <a:schemeClr val="bg2"/>
                </a:solidFill>
              </a:rPr>
              <a:t>entender-se-á por </a:t>
            </a:r>
            <a:r>
              <a:rPr lang="pt-BR" sz="2800" u="sng" dirty="0" smtClean="0">
                <a:solidFill>
                  <a:schemeClr val="bg2"/>
                </a:solidFill>
              </a:rPr>
              <a:t>princípios</a:t>
            </a:r>
            <a:r>
              <a:rPr lang="pt-BR" sz="2800" dirty="0" smtClean="0">
                <a:solidFill>
                  <a:schemeClr val="bg2"/>
                </a:solidFill>
              </a:rPr>
              <a:t> as </a:t>
            </a:r>
            <a:r>
              <a:rPr lang="pt-BR" sz="2800" u="sng" dirty="0">
                <a:solidFill>
                  <a:schemeClr val="bg2"/>
                </a:solidFill>
              </a:rPr>
              <a:t>normas, explícitas ou implícitas, que determinam as diretrizes fundamentais</a:t>
            </a:r>
            <a:r>
              <a:rPr lang="pt-BR" sz="2800" dirty="0">
                <a:solidFill>
                  <a:schemeClr val="bg2"/>
                </a:solidFill>
              </a:rPr>
              <a:t> </a:t>
            </a:r>
            <a:r>
              <a:rPr lang="pt-BR" sz="2800" dirty="0" smtClean="0">
                <a:solidFill>
                  <a:schemeClr val="bg2"/>
                </a:solidFill>
              </a:rPr>
              <a:t>a serem observadas quando da elaboração, interpretação, aplicação e integração das leis.</a:t>
            </a:r>
          </a:p>
        </p:txBody>
      </p:sp>
    </p:spTree>
    <p:extLst>
      <p:ext uri="{BB962C8B-B14F-4D97-AF65-F5344CB8AC3E}">
        <p14:creationId xmlns:p14="http://schemas.microsoft.com/office/powerpoint/2010/main" val="826313380"/>
      </p:ext>
    </p:extLst>
  </p:cSld>
  <p:clrMapOvr>
    <a:masterClrMapping/>
  </p:clrMapOvr>
  <p:transition/>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lnSpc>
                <a:spcPts val="4100"/>
              </a:lnSpc>
              <a:spcBef>
                <a:spcPts val="0"/>
              </a:spcBef>
              <a:buNone/>
            </a:pPr>
            <a:r>
              <a:rPr lang="pt-BR" sz="2800" b="0" dirty="0" smtClean="0">
                <a:solidFill>
                  <a:srgbClr val="FFFFFF"/>
                </a:solidFill>
                <a:latin typeface="Eras Demi ITC" panose="020B0805030504020804" pitchFamily="34" charset="0"/>
              </a:rPr>
              <a:t>A ponderação de princípios</a:t>
            </a:r>
            <a:endParaRPr lang="pt-BR" sz="2800" b="0" dirty="0">
              <a:latin typeface="+mn-lt"/>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pt-BR" sz="2800" dirty="0" smtClean="0">
                <a:solidFill>
                  <a:schemeClr val="bg2"/>
                </a:solidFill>
              </a:rPr>
              <a:t>Na esteira do pensamento de J. J. </a:t>
            </a:r>
            <a:r>
              <a:rPr lang="pt-BR" sz="2800" dirty="0" err="1" smtClean="0">
                <a:solidFill>
                  <a:schemeClr val="bg2"/>
                </a:solidFill>
              </a:rPr>
              <a:t>Canotilho</a:t>
            </a:r>
            <a:r>
              <a:rPr lang="pt-BR" sz="2800" dirty="0" smtClean="0">
                <a:solidFill>
                  <a:schemeClr val="bg2"/>
                </a:solidFill>
              </a:rPr>
              <a:t>, entendo que os princípios possuem </a:t>
            </a:r>
            <a:r>
              <a:rPr lang="pt-BR" sz="2800" u="sng" dirty="0" smtClean="0">
                <a:solidFill>
                  <a:schemeClr val="bg2"/>
                </a:solidFill>
              </a:rPr>
              <a:t>características fundamentais</a:t>
            </a:r>
            <a:r>
              <a:rPr lang="pt-BR" sz="2800" dirty="0" smtClean="0">
                <a:solidFill>
                  <a:schemeClr val="bg2"/>
                </a:solidFill>
              </a:rPr>
              <a:t> que os distinguem, a saber:</a:t>
            </a:r>
          </a:p>
          <a:p>
            <a:pPr marL="0" indent="0" algn="just">
              <a:lnSpc>
                <a:spcPct val="120000"/>
              </a:lnSpc>
              <a:spcAft>
                <a:spcPct val="20000"/>
              </a:spcAft>
              <a:buClr>
                <a:srgbClr val="4D4948"/>
              </a:buClr>
              <a:buNone/>
            </a:pPr>
            <a:r>
              <a:rPr lang="pt-BR" sz="2800" dirty="0" smtClean="0">
                <a:solidFill>
                  <a:schemeClr val="bg2"/>
                </a:solidFill>
              </a:rPr>
              <a:t>a) </a:t>
            </a:r>
            <a:r>
              <a:rPr lang="pt-BR" sz="2800" u="sng" dirty="0" smtClean="0">
                <a:solidFill>
                  <a:schemeClr val="bg2"/>
                </a:solidFill>
              </a:rPr>
              <a:t>elevado grau </a:t>
            </a:r>
            <a:r>
              <a:rPr lang="pt-BR" sz="2800" u="sng" dirty="0">
                <a:solidFill>
                  <a:schemeClr val="bg2"/>
                </a:solidFill>
              </a:rPr>
              <a:t>de </a:t>
            </a:r>
            <a:r>
              <a:rPr lang="pt-BR" sz="2800" u="sng" dirty="0" smtClean="0">
                <a:solidFill>
                  <a:schemeClr val="bg2"/>
                </a:solidFill>
              </a:rPr>
              <a:t>abstração</a:t>
            </a:r>
            <a:r>
              <a:rPr lang="pt-BR" sz="2800" dirty="0" smtClean="0">
                <a:solidFill>
                  <a:schemeClr val="bg2"/>
                </a:solidFill>
              </a:rPr>
              <a:t>: estabelecem objetivos </a:t>
            </a:r>
            <a:r>
              <a:rPr lang="pt-BR" sz="2800" dirty="0">
                <a:solidFill>
                  <a:schemeClr val="bg2"/>
                </a:solidFill>
              </a:rPr>
              <a:t>que </a:t>
            </a:r>
            <a:r>
              <a:rPr lang="pt-BR" sz="2800" dirty="0" smtClean="0">
                <a:solidFill>
                  <a:schemeClr val="bg2"/>
                </a:solidFill>
              </a:rPr>
              <a:t>devem </a:t>
            </a:r>
            <a:r>
              <a:rPr lang="pt-BR" sz="2800" dirty="0">
                <a:solidFill>
                  <a:schemeClr val="bg2"/>
                </a:solidFill>
              </a:rPr>
              <a:t>ser </a:t>
            </a:r>
            <a:r>
              <a:rPr lang="pt-BR" sz="2800" dirty="0" smtClean="0">
                <a:solidFill>
                  <a:schemeClr val="bg2"/>
                </a:solidFill>
              </a:rPr>
              <a:t>alcançados, </a:t>
            </a:r>
            <a:r>
              <a:rPr lang="pt-BR" sz="2800" dirty="0">
                <a:solidFill>
                  <a:schemeClr val="bg2"/>
                </a:solidFill>
              </a:rPr>
              <a:t>sem </a:t>
            </a:r>
            <a:r>
              <a:rPr lang="pt-BR" sz="2800" dirty="0" smtClean="0">
                <a:solidFill>
                  <a:schemeClr val="bg2"/>
                </a:solidFill>
              </a:rPr>
              <a:t>descrever em detalhes qual </a:t>
            </a:r>
            <a:r>
              <a:rPr lang="pt-BR" sz="2800" dirty="0">
                <a:solidFill>
                  <a:schemeClr val="bg2"/>
                </a:solidFill>
              </a:rPr>
              <a:t>é o comportamento </a:t>
            </a:r>
            <a:r>
              <a:rPr lang="pt-BR" sz="2800" dirty="0" smtClean="0">
                <a:solidFill>
                  <a:schemeClr val="bg2"/>
                </a:solidFill>
              </a:rPr>
              <a:t>correto em cada situação específica;</a:t>
            </a:r>
            <a:endParaRPr lang="pt-BR" sz="2800" dirty="0">
              <a:solidFill>
                <a:schemeClr val="bg2"/>
              </a:solidFill>
            </a:endParaRPr>
          </a:p>
          <a:p>
            <a:pPr marL="0" indent="0" algn="just">
              <a:lnSpc>
                <a:spcPct val="120000"/>
              </a:lnSpc>
              <a:spcAft>
                <a:spcPct val="20000"/>
              </a:spcAft>
              <a:buClr>
                <a:srgbClr val="4D4948"/>
              </a:buClr>
              <a:buNone/>
            </a:pPr>
            <a:r>
              <a:rPr lang="pt-BR" sz="2800" dirty="0" smtClean="0">
                <a:solidFill>
                  <a:schemeClr val="bg2"/>
                </a:solidFill>
              </a:rPr>
              <a:t>b) </a:t>
            </a:r>
            <a:r>
              <a:rPr lang="pt-BR" sz="2800" u="sng" dirty="0" smtClean="0">
                <a:solidFill>
                  <a:schemeClr val="bg2"/>
                </a:solidFill>
              </a:rPr>
              <a:t>necessidade de regras para sua concretização</a:t>
            </a:r>
            <a:r>
              <a:rPr lang="pt-BR" sz="2800" dirty="0" smtClean="0">
                <a:solidFill>
                  <a:schemeClr val="bg2"/>
                </a:solidFill>
              </a:rPr>
              <a:t>:</a:t>
            </a:r>
            <a:r>
              <a:rPr lang="pt-BR" sz="2800" dirty="0">
                <a:solidFill>
                  <a:schemeClr val="bg2"/>
                </a:solidFill>
              </a:rPr>
              <a:t> por serem vagos e indeterminados, carecem de mediações </a:t>
            </a:r>
            <a:r>
              <a:rPr lang="pt-BR" sz="2800" dirty="0" err="1" smtClean="0">
                <a:solidFill>
                  <a:schemeClr val="bg2"/>
                </a:solidFill>
              </a:rPr>
              <a:t>concretizadoras</a:t>
            </a:r>
            <a:r>
              <a:rPr lang="pt-BR" sz="2800" dirty="0" smtClean="0">
                <a:solidFill>
                  <a:schemeClr val="bg2"/>
                </a:solidFill>
              </a:rPr>
              <a:t>;</a:t>
            </a:r>
          </a:p>
          <a:p>
            <a:pPr marL="0" indent="0" algn="just">
              <a:lnSpc>
                <a:spcPct val="120000"/>
              </a:lnSpc>
              <a:spcAft>
                <a:spcPct val="20000"/>
              </a:spcAft>
              <a:buClr>
                <a:srgbClr val="4D4948"/>
              </a:buClr>
              <a:buFont typeface="Wingdings" pitchFamily="2" charset="2"/>
              <a:buNone/>
            </a:pPr>
            <a:endParaRPr lang="pt-BR" sz="2800" dirty="0" smtClean="0">
              <a:solidFill>
                <a:schemeClr val="bg2"/>
              </a:solidFill>
            </a:endParaRPr>
          </a:p>
        </p:txBody>
      </p:sp>
    </p:spTree>
    <p:extLst>
      <p:ext uri="{BB962C8B-B14F-4D97-AF65-F5344CB8AC3E}">
        <p14:creationId xmlns:p14="http://schemas.microsoft.com/office/powerpoint/2010/main" val="243782059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a:latin typeface="Eras Demi ITC" panose="020B0805030504020804" pitchFamily="34" charset="0"/>
              </a:rPr>
              <a:t>2.1. Falta de um planejamento adequado</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251521" y="980728"/>
            <a:ext cx="8640959" cy="5557490"/>
          </a:xfrm>
        </p:spPr>
        <p:txBody>
          <a:bodyPr/>
          <a:lstStyle/>
          <a:p>
            <a:pPr marL="0" indent="0" algn="just">
              <a:lnSpc>
                <a:spcPct val="150000"/>
              </a:lnSpc>
              <a:spcBef>
                <a:spcPts val="0"/>
              </a:spcBef>
              <a:spcAft>
                <a:spcPts val="0"/>
              </a:spcAft>
              <a:buNone/>
            </a:pPr>
            <a:r>
              <a:rPr lang="pt-BR" sz="2800" dirty="0" smtClean="0">
                <a:solidFill>
                  <a:schemeClr val="bg2"/>
                </a:solidFill>
              </a:rPr>
              <a:t>Acrescento que o dever de o administrador público planejar suas ações foi realçado pela já mencionada </a:t>
            </a:r>
            <a:r>
              <a:rPr lang="pt-BR" sz="2800" u="sng" dirty="0" smtClean="0">
                <a:solidFill>
                  <a:schemeClr val="bg2"/>
                </a:solidFill>
              </a:rPr>
              <a:t>Emenda Constitucional nº 19</a:t>
            </a:r>
            <a:r>
              <a:rPr lang="pt-BR" sz="2800" dirty="0" smtClean="0">
                <a:solidFill>
                  <a:schemeClr val="bg2"/>
                </a:solidFill>
              </a:rPr>
              <a:t>.</a:t>
            </a:r>
          </a:p>
          <a:p>
            <a:pPr marL="0" indent="0" algn="just">
              <a:lnSpc>
                <a:spcPct val="150000"/>
              </a:lnSpc>
              <a:spcBef>
                <a:spcPts val="0"/>
              </a:spcBef>
              <a:spcAft>
                <a:spcPts val="0"/>
              </a:spcAft>
              <a:buNone/>
            </a:pPr>
            <a:r>
              <a:rPr lang="pt-BR" sz="2800" dirty="0" smtClean="0">
                <a:solidFill>
                  <a:schemeClr val="bg2"/>
                </a:solidFill>
              </a:rPr>
              <a:t>Afinal, a referida Emenda reafirmou de forma categórica o dever de o gestor público bem aplicar os recursos colocados sob sua administração.</a:t>
            </a:r>
          </a:p>
          <a:p>
            <a:pPr marL="0" indent="0" algn="just">
              <a:lnSpc>
                <a:spcPct val="150000"/>
              </a:lnSpc>
              <a:spcBef>
                <a:spcPts val="0"/>
              </a:spcBef>
              <a:spcAft>
                <a:spcPts val="0"/>
              </a:spcAft>
              <a:buNone/>
            </a:pPr>
            <a:r>
              <a:rPr lang="pt-BR" sz="2800" dirty="0" smtClean="0">
                <a:solidFill>
                  <a:schemeClr val="bg2"/>
                </a:solidFill>
              </a:rPr>
              <a:t>Ora, a </a:t>
            </a:r>
            <a:r>
              <a:rPr lang="pt-BR" sz="2800" u="sng" dirty="0" smtClean="0">
                <a:solidFill>
                  <a:schemeClr val="bg2"/>
                </a:solidFill>
              </a:rPr>
              <a:t>aplicação otimizada desses recursos demanda um planejamento eficaz</a:t>
            </a:r>
            <a:r>
              <a:rPr lang="pt-BR" sz="2800" dirty="0" smtClean="0">
                <a:solidFill>
                  <a:schemeClr val="bg2"/>
                </a:solidFill>
              </a:rPr>
              <a:t>.</a:t>
            </a:r>
          </a:p>
          <a:p>
            <a:pPr marL="0" indent="0" algn="just">
              <a:lnSpc>
                <a:spcPct val="150000"/>
              </a:lnSpc>
              <a:spcBef>
                <a:spcPts val="0"/>
              </a:spcBef>
              <a:spcAft>
                <a:spcPts val="0"/>
              </a:spcAft>
              <a:buNone/>
            </a:pPr>
            <a:endParaRPr lang="pt-BR" dirty="0" smtClean="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2913646633"/>
      </p:ext>
    </p:extLst>
  </p:cSld>
  <p:clrMapOvr>
    <a:masterClrMapping/>
  </p:clrMapOvr>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spcBef>
                <a:spcPts val="0"/>
              </a:spcBef>
              <a:spcAft>
                <a:spcPts val="0"/>
              </a:spcAft>
              <a:buClr>
                <a:srgbClr val="4D4948"/>
              </a:buClr>
              <a:buNone/>
            </a:pPr>
            <a:r>
              <a:rPr lang="pt-BR" sz="2800" dirty="0" smtClean="0">
                <a:solidFill>
                  <a:schemeClr val="bg2"/>
                </a:solidFill>
              </a:rPr>
              <a:t>c) desempenho de um papel fundamental na elaboração das demais normas, uma vez que </a:t>
            </a:r>
            <a:r>
              <a:rPr lang="pt-BR" sz="2800" u="sng" dirty="0" smtClean="0">
                <a:solidFill>
                  <a:schemeClr val="bg2"/>
                </a:solidFill>
              </a:rPr>
              <a:t>definem fins juridicamente relevantes</a:t>
            </a:r>
            <a:r>
              <a:rPr lang="pt-BR" sz="2800" dirty="0" smtClean="0">
                <a:solidFill>
                  <a:schemeClr val="bg2"/>
                </a:solidFill>
              </a:rPr>
              <a:t>, cujo atingimento deve ser buscado por meio da adoção ou da vedação de comportamentos estipuladas nas regras;</a:t>
            </a:r>
          </a:p>
          <a:p>
            <a:pPr marL="0" indent="0" algn="just">
              <a:lnSpc>
                <a:spcPct val="120000"/>
              </a:lnSpc>
              <a:spcAft>
                <a:spcPct val="20000"/>
              </a:spcAft>
              <a:buClr>
                <a:srgbClr val="4D4948"/>
              </a:buClr>
              <a:buNone/>
            </a:pPr>
            <a:r>
              <a:rPr lang="pt-BR" sz="2800" dirty="0" smtClean="0">
                <a:solidFill>
                  <a:schemeClr val="bg2"/>
                </a:solidFill>
              </a:rPr>
              <a:t>d) </a:t>
            </a:r>
            <a:r>
              <a:rPr lang="pt-BR" sz="2800" u="sng" dirty="0" smtClean="0">
                <a:solidFill>
                  <a:schemeClr val="bg2"/>
                </a:solidFill>
              </a:rPr>
              <a:t>proximidade </a:t>
            </a:r>
            <a:r>
              <a:rPr lang="pt-BR" sz="2800" u="sng" dirty="0">
                <a:solidFill>
                  <a:schemeClr val="bg2"/>
                </a:solidFill>
              </a:rPr>
              <a:t>da </a:t>
            </a:r>
            <a:r>
              <a:rPr lang="pt-BR" sz="2800" u="sng" dirty="0" err="1">
                <a:solidFill>
                  <a:schemeClr val="bg2"/>
                </a:solidFill>
              </a:rPr>
              <a:t>idéia</a:t>
            </a:r>
            <a:r>
              <a:rPr lang="pt-BR" sz="2800" u="sng" dirty="0">
                <a:solidFill>
                  <a:schemeClr val="bg2"/>
                </a:solidFill>
              </a:rPr>
              <a:t> de </a:t>
            </a:r>
            <a:r>
              <a:rPr lang="pt-BR" sz="2800" u="sng" dirty="0" smtClean="0">
                <a:solidFill>
                  <a:schemeClr val="bg2"/>
                </a:solidFill>
              </a:rPr>
              <a:t>direito</a:t>
            </a:r>
            <a:r>
              <a:rPr lang="pt-BR" sz="2800" dirty="0" smtClean="0">
                <a:solidFill>
                  <a:schemeClr val="bg2"/>
                </a:solidFill>
              </a:rPr>
              <a:t>: por estarem vinculados a essa </a:t>
            </a:r>
            <a:r>
              <a:rPr lang="pt-BR" sz="2800" dirty="0" err="1" smtClean="0">
                <a:solidFill>
                  <a:schemeClr val="bg2"/>
                </a:solidFill>
              </a:rPr>
              <a:t>idéia</a:t>
            </a:r>
            <a:r>
              <a:rPr lang="pt-BR" sz="2800" dirty="0" smtClean="0">
                <a:solidFill>
                  <a:schemeClr val="bg2"/>
                </a:solidFill>
              </a:rPr>
              <a:t>, </a:t>
            </a:r>
            <a:r>
              <a:rPr lang="pt-BR" sz="2800" dirty="0">
                <a:solidFill>
                  <a:schemeClr val="bg2"/>
                </a:solidFill>
              </a:rPr>
              <a:t>os princípios seriam verdadeiros </a:t>
            </a:r>
            <a:r>
              <a:rPr lang="pt-BR" sz="2800" b="1" dirty="0">
                <a:solidFill>
                  <a:schemeClr val="bg2"/>
                </a:solidFill>
              </a:rPr>
              <a:t>standards</a:t>
            </a:r>
            <a:r>
              <a:rPr lang="pt-BR" sz="2800" dirty="0">
                <a:solidFill>
                  <a:schemeClr val="bg2"/>
                </a:solidFill>
              </a:rPr>
              <a:t> juridicamente </a:t>
            </a:r>
            <a:r>
              <a:rPr lang="pt-BR" sz="2800" dirty="0" smtClean="0">
                <a:solidFill>
                  <a:schemeClr val="bg2"/>
                </a:solidFill>
              </a:rPr>
              <a:t>vinculantes;</a:t>
            </a:r>
          </a:p>
          <a:p>
            <a:pPr marL="0" indent="0" algn="just">
              <a:lnSpc>
                <a:spcPct val="120000"/>
              </a:lnSpc>
              <a:spcAft>
                <a:spcPct val="20000"/>
              </a:spcAft>
              <a:buClr>
                <a:srgbClr val="4D4948"/>
              </a:buClr>
              <a:buNone/>
            </a:pPr>
            <a:r>
              <a:rPr lang="pt-BR" sz="2800" dirty="0" smtClean="0">
                <a:solidFill>
                  <a:schemeClr val="bg2"/>
                </a:solidFill>
              </a:rPr>
              <a:t>e) </a:t>
            </a:r>
            <a:r>
              <a:rPr lang="pt-BR" sz="2800" u="sng" dirty="0">
                <a:solidFill>
                  <a:schemeClr val="bg2"/>
                </a:solidFill>
              </a:rPr>
              <a:t>natureza </a:t>
            </a:r>
            <a:r>
              <a:rPr lang="pt-BR" sz="2800" u="sng" dirty="0" err="1" smtClean="0">
                <a:solidFill>
                  <a:schemeClr val="bg2"/>
                </a:solidFill>
              </a:rPr>
              <a:t>normogenética</a:t>
            </a:r>
            <a:r>
              <a:rPr lang="pt-BR" sz="2800" dirty="0" smtClean="0">
                <a:solidFill>
                  <a:schemeClr val="bg2"/>
                </a:solidFill>
              </a:rPr>
              <a:t>: fornecem os fundamentos para as regras.</a:t>
            </a:r>
            <a:endParaRPr lang="pt-BR" sz="2800" dirty="0">
              <a:solidFill>
                <a:schemeClr val="bg2"/>
              </a:solidFill>
            </a:endParaRPr>
          </a:p>
          <a:p>
            <a:pPr marL="0" indent="0" algn="just">
              <a:lnSpc>
                <a:spcPct val="120000"/>
              </a:lnSpc>
              <a:spcAft>
                <a:spcPct val="20000"/>
              </a:spcAft>
              <a:buClr>
                <a:srgbClr val="4D4948"/>
              </a:buClr>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3483539677"/>
      </p:ext>
    </p:extLst>
  </p:cSld>
  <p:clrMapOvr>
    <a:masterClrMapping/>
  </p:clrMapOvr>
  <p:transition/>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820738"/>
            <a:ext cx="8534400" cy="3979862"/>
          </a:xfrm>
        </p:spPr>
        <p:txBody>
          <a:bodyPr/>
          <a:lstStyle/>
          <a:p>
            <a:pPr marL="0" indent="0" algn="just">
              <a:lnSpc>
                <a:spcPts val="3500"/>
              </a:lnSpc>
              <a:spcBef>
                <a:spcPts val="500"/>
              </a:spcBef>
              <a:spcAft>
                <a:spcPts val="500"/>
              </a:spcAft>
              <a:buClr>
                <a:srgbClr val="4D4948"/>
              </a:buClr>
              <a:buNone/>
            </a:pPr>
            <a:r>
              <a:rPr lang="pt-BR" sz="2800" dirty="0" smtClean="0">
                <a:solidFill>
                  <a:schemeClr val="bg2"/>
                </a:solidFill>
              </a:rPr>
              <a:t>Exatamente por causa do alto grau de abstração dos princípios e da necessidade de regras, em geral leis, para concretizá-los, </a:t>
            </a:r>
            <a:r>
              <a:rPr lang="pt-BR" sz="2800" u="sng" dirty="0" smtClean="0">
                <a:solidFill>
                  <a:schemeClr val="bg2"/>
                </a:solidFill>
              </a:rPr>
              <a:t>observa-se raramente a violação direta a princípios</a:t>
            </a:r>
            <a:r>
              <a:rPr lang="pt-BR" sz="2800" dirty="0" smtClean="0">
                <a:solidFill>
                  <a:schemeClr val="bg2"/>
                </a:solidFill>
              </a:rPr>
              <a:t>.</a:t>
            </a:r>
          </a:p>
          <a:p>
            <a:pPr marL="0" indent="0" algn="just">
              <a:lnSpc>
                <a:spcPts val="3500"/>
              </a:lnSpc>
              <a:spcBef>
                <a:spcPts val="500"/>
              </a:spcBef>
              <a:spcAft>
                <a:spcPts val="500"/>
              </a:spcAft>
              <a:buClr>
                <a:srgbClr val="4D4948"/>
              </a:buClr>
              <a:buNone/>
            </a:pPr>
            <a:r>
              <a:rPr lang="pt-BR" sz="2800" u="sng" dirty="0" smtClean="0">
                <a:solidFill>
                  <a:schemeClr val="bg2"/>
                </a:solidFill>
              </a:rPr>
              <a:t>Com frequência, as condenações de gestores decorrem da violação de regras</a:t>
            </a:r>
            <a:r>
              <a:rPr lang="pt-BR" sz="2800" dirty="0" smtClean="0">
                <a:solidFill>
                  <a:schemeClr val="bg2"/>
                </a:solidFill>
              </a:rPr>
              <a:t> que, na busca pela consecução dos fins colimados pelos princípios, fixam procedimentos cuja adoção é compulsória.</a:t>
            </a:r>
          </a:p>
          <a:p>
            <a:pPr marL="0" indent="0" algn="just">
              <a:lnSpc>
                <a:spcPts val="3500"/>
              </a:lnSpc>
              <a:spcBef>
                <a:spcPts val="500"/>
              </a:spcBef>
              <a:spcAft>
                <a:spcPts val="500"/>
              </a:spcAft>
              <a:buClr>
                <a:srgbClr val="4D4948"/>
              </a:buClr>
              <a:buNone/>
            </a:pPr>
            <a:r>
              <a:rPr lang="pt-BR" sz="2800" dirty="0" smtClean="0">
                <a:solidFill>
                  <a:schemeClr val="bg2"/>
                </a:solidFill>
              </a:rPr>
              <a:t>Entre os princípios violados com mais frequência podem ser citados os da Economicidade e da Eficiência.</a:t>
            </a:r>
          </a:p>
        </p:txBody>
      </p:sp>
    </p:spTree>
    <p:extLst>
      <p:ext uri="{BB962C8B-B14F-4D97-AF65-F5344CB8AC3E}">
        <p14:creationId xmlns:p14="http://schemas.microsoft.com/office/powerpoint/2010/main" val="835650259"/>
      </p:ext>
    </p:extLst>
  </p:cSld>
  <p:clrMapOvr>
    <a:masterClrMapping/>
  </p:clrMapOvr>
  <p:transition/>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pt-BR" sz="2800" dirty="0" smtClean="0">
                <a:solidFill>
                  <a:schemeClr val="bg2"/>
                </a:solidFill>
              </a:rPr>
              <a:t>Cabe salientar que </a:t>
            </a:r>
            <a:r>
              <a:rPr lang="pt-BR" sz="2800" u="sng" dirty="0" smtClean="0">
                <a:solidFill>
                  <a:schemeClr val="bg2"/>
                </a:solidFill>
              </a:rPr>
              <a:t>não existe uma escala que defina </a:t>
            </a:r>
            <a:r>
              <a:rPr lang="pt-BR" sz="2800" i="1" u="sng" dirty="0" smtClean="0">
                <a:solidFill>
                  <a:schemeClr val="bg2"/>
                </a:solidFill>
              </a:rPr>
              <a:t>a priori </a:t>
            </a:r>
            <a:r>
              <a:rPr lang="pt-BR" sz="2800" u="sng" dirty="0" smtClean="0">
                <a:solidFill>
                  <a:schemeClr val="bg2"/>
                </a:solidFill>
              </a:rPr>
              <a:t>a supremacia de um princípio jurídico sobre outro</a:t>
            </a:r>
            <a:r>
              <a:rPr lang="pt-BR" sz="2800" dirty="0" smtClean="0">
                <a:solidFill>
                  <a:schemeClr val="bg2"/>
                </a:solidFill>
              </a:rPr>
              <a:t>. Assim, nos casos concretos onde houver choques de princípios, deve se realizar a respectiva ponderação.</a:t>
            </a:r>
          </a:p>
          <a:p>
            <a:pPr marL="0" indent="0" algn="just">
              <a:lnSpc>
                <a:spcPct val="120000"/>
              </a:lnSpc>
              <a:spcAft>
                <a:spcPct val="20000"/>
              </a:spcAft>
              <a:buClr>
                <a:srgbClr val="4D4948"/>
              </a:buClr>
              <a:buNone/>
            </a:pPr>
            <a:r>
              <a:rPr lang="pt-BR" sz="2800" dirty="0" smtClean="0">
                <a:solidFill>
                  <a:schemeClr val="bg2"/>
                </a:solidFill>
              </a:rPr>
              <a:t>A primeira regra a ser observação quando dessa ponderação diz respeito à </a:t>
            </a:r>
            <a:r>
              <a:rPr lang="pt-BR" sz="2800" u="sng" dirty="0" smtClean="0">
                <a:solidFill>
                  <a:schemeClr val="bg2"/>
                </a:solidFill>
              </a:rPr>
              <a:t>preservação</a:t>
            </a:r>
            <a:r>
              <a:rPr lang="pt-BR" sz="2800" u="sng" dirty="0">
                <a:solidFill>
                  <a:schemeClr val="bg2"/>
                </a:solidFill>
              </a:rPr>
              <a:t>, tanto quanto possível, do núcleo mínimo</a:t>
            </a:r>
            <a:r>
              <a:rPr lang="pt-BR" sz="2800" dirty="0">
                <a:solidFill>
                  <a:schemeClr val="bg2"/>
                </a:solidFill>
              </a:rPr>
              <a:t> do </a:t>
            </a:r>
            <a:r>
              <a:rPr lang="pt-BR" sz="2800" dirty="0" smtClean="0">
                <a:solidFill>
                  <a:schemeClr val="bg2"/>
                </a:solidFill>
              </a:rPr>
              <a:t>princípio </a:t>
            </a:r>
            <a:r>
              <a:rPr lang="pt-BR" sz="2800" dirty="0">
                <a:solidFill>
                  <a:schemeClr val="bg2"/>
                </a:solidFill>
              </a:rPr>
              <a:t>que esteja cedendo </a:t>
            </a:r>
            <a:r>
              <a:rPr lang="pt-BR" sz="2800" dirty="0" smtClean="0">
                <a:solidFill>
                  <a:schemeClr val="bg2"/>
                </a:solidFill>
              </a:rPr>
              <a:t>terreno, de forma a evitar  o banimento total desse princípio.</a:t>
            </a:r>
          </a:p>
          <a:p>
            <a:pPr marL="0" indent="0" algn="just">
              <a:lnSpc>
                <a:spcPct val="120000"/>
              </a:lnSpc>
              <a:spcAft>
                <a:spcPct val="20000"/>
              </a:spcAft>
              <a:buClr>
                <a:srgbClr val="4D4948"/>
              </a:buClr>
              <a:buNone/>
            </a:pPr>
            <a:endParaRPr lang="pt-BR" sz="2800" dirty="0" smtClean="0">
              <a:solidFill>
                <a:schemeClr val="bg2"/>
              </a:solidFill>
            </a:endParaRPr>
          </a:p>
        </p:txBody>
      </p:sp>
    </p:spTree>
    <p:extLst>
      <p:ext uri="{BB962C8B-B14F-4D97-AF65-F5344CB8AC3E}">
        <p14:creationId xmlns:p14="http://schemas.microsoft.com/office/powerpoint/2010/main" val="2957950145"/>
      </p:ext>
    </p:extLst>
  </p:cSld>
  <p:clrMapOvr>
    <a:masterClrMapping/>
  </p:clrMapOvr>
  <p:transition/>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pt-BR" sz="2800" dirty="0" smtClean="0">
                <a:solidFill>
                  <a:schemeClr val="bg2"/>
                </a:solidFill>
              </a:rPr>
              <a:t>Uma segunda regra prevê que a </a:t>
            </a:r>
            <a:r>
              <a:rPr lang="pt-BR" sz="2800" u="sng" dirty="0" smtClean="0">
                <a:solidFill>
                  <a:schemeClr val="bg2"/>
                </a:solidFill>
              </a:rPr>
              <a:t>ponderação </a:t>
            </a:r>
            <a:r>
              <a:rPr lang="pt-BR" sz="2800" u="sng" dirty="0">
                <a:solidFill>
                  <a:schemeClr val="bg2"/>
                </a:solidFill>
              </a:rPr>
              <a:t>de princípios </a:t>
            </a:r>
            <a:r>
              <a:rPr lang="pt-BR" sz="2800" u="sng" dirty="0" smtClean="0">
                <a:solidFill>
                  <a:schemeClr val="bg2"/>
                </a:solidFill>
              </a:rPr>
              <a:t>deve observar o princípio da razoabilidade</a:t>
            </a:r>
            <a:r>
              <a:rPr lang="pt-BR" sz="2800" dirty="0" smtClean="0">
                <a:solidFill>
                  <a:schemeClr val="bg2"/>
                </a:solidFill>
              </a:rPr>
              <a:t>. Com base nesse último princípio, deve-se buscar a solução que seja mais adequada aos ditames da Constituição.</a:t>
            </a:r>
          </a:p>
          <a:p>
            <a:pPr marL="0" indent="0" algn="just">
              <a:lnSpc>
                <a:spcPct val="120000"/>
              </a:lnSpc>
              <a:spcAft>
                <a:spcPct val="20000"/>
              </a:spcAft>
              <a:buClr>
                <a:srgbClr val="4D4948"/>
              </a:buClr>
              <a:buNone/>
            </a:pPr>
            <a:r>
              <a:rPr lang="pt-BR" sz="2800" dirty="0" smtClean="0">
                <a:solidFill>
                  <a:schemeClr val="bg2"/>
                </a:solidFill>
              </a:rPr>
              <a:t>Essas </a:t>
            </a:r>
            <a:r>
              <a:rPr lang="pt-BR" sz="2800" dirty="0" err="1" smtClean="0">
                <a:solidFill>
                  <a:schemeClr val="bg2"/>
                </a:solidFill>
              </a:rPr>
              <a:t>idéias</a:t>
            </a:r>
            <a:r>
              <a:rPr lang="pt-BR" sz="2800" dirty="0" smtClean="0">
                <a:solidFill>
                  <a:schemeClr val="bg2"/>
                </a:solidFill>
              </a:rPr>
              <a:t> são corroboradas por Robert </a:t>
            </a:r>
            <a:r>
              <a:rPr lang="pt-BR" sz="2800" dirty="0" err="1" smtClean="0">
                <a:solidFill>
                  <a:schemeClr val="bg2"/>
                </a:solidFill>
              </a:rPr>
              <a:t>Alexy</a:t>
            </a:r>
            <a:r>
              <a:rPr lang="pt-BR" sz="2800" dirty="0" smtClean="0">
                <a:solidFill>
                  <a:schemeClr val="bg2"/>
                </a:solidFill>
              </a:rPr>
              <a:t>, para quem, </a:t>
            </a:r>
            <a:r>
              <a:rPr lang="pt-BR" sz="2800" dirty="0">
                <a:solidFill>
                  <a:schemeClr val="bg2"/>
                </a:solidFill>
              </a:rPr>
              <a:t>quando houver </a:t>
            </a:r>
            <a:r>
              <a:rPr lang="pt-BR" sz="2800" dirty="0" smtClean="0">
                <a:solidFill>
                  <a:schemeClr val="bg2"/>
                </a:solidFill>
              </a:rPr>
              <a:t>choque de </a:t>
            </a:r>
            <a:r>
              <a:rPr lang="pt-BR" sz="2800" dirty="0">
                <a:solidFill>
                  <a:schemeClr val="bg2"/>
                </a:solidFill>
              </a:rPr>
              <a:t>princípios, um deles: </a:t>
            </a:r>
          </a:p>
        </p:txBody>
      </p:sp>
    </p:spTree>
    <p:extLst>
      <p:ext uri="{BB962C8B-B14F-4D97-AF65-F5344CB8AC3E}">
        <p14:creationId xmlns:p14="http://schemas.microsoft.com/office/powerpoint/2010/main" val="2091323792"/>
      </p:ext>
    </p:extLst>
  </p:cSld>
  <p:clrMapOvr>
    <a:masterClrMapping/>
  </p:clrMapOvr>
  <p:transition/>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50000"/>
              </a:lnSpc>
              <a:spcBef>
                <a:spcPts val="0"/>
              </a:spcBef>
              <a:spcAft>
                <a:spcPts val="0"/>
              </a:spcAft>
              <a:buClr>
                <a:srgbClr val="4D4948"/>
              </a:buClr>
              <a:buNone/>
            </a:pPr>
            <a:r>
              <a:rPr lang="pt-BR" sz="2800" i="1" dirty="0" smtClean="0">
                <a:solidFill>
                  <a:schemeClr val="bg2"/>
                </a:solidFill>
              </a:rPr>
              <a:t>“[...] </a:t>
            </a:r>
            <a:r>
              <a:rPr lang="pt-BR" sz="2800" i="1" dirty="0">
                <a:solidFill>
                  <a:schemeClr val="bg2"/>
                </a:solidFill>
              </a:rPr>
              <a:t>tem que ceder ante o outro. Porém isto </a:t>
            </a:r>
            <a:r>
              <a:rPr lang="pt-BR" sz="2800" i="1" u="sng" dirty="0">
                <a:solidFill>
                  <a:schemeClr val="bg2"/>
                </a:solidFill>
              </a:rPr>
              <a:t>não significa declarar inválido o princípio afastado </a:t>
            </a:r>
            <a:r>
              <a:rPr lang="pt-BR" sz="2800" i="1" dirty="0">
                <a:solidFill>
                  <a:schemeClr val="bg2"/>
                </a:solidFill>
              </a:rPr>
              <a:t>nem que no princípio afastado tenha que se introduzir uma cláusula de exceção. O que sucede, mais exatamente, é que, sob certas circunstâncias, um dos princípios precede o outro. Sob outras circunstâncias, a questão da precedência pode ser solucionada de maneira </a:t>
            </a:r>
            <a:r>
              <a:rPr lang="pt-BR" sz="2800" i="1" dirty="0" smtClean="0">
                <a:solidFill>
                  <a:schemeClr val="bg2"/>
                </a:solidFill>
              </a:rPr>
              <a:t>inversa.”</a:t>
            </a:r>
            <a:endParaRPr lang="pt-BR" sz="2800" dirty="0" smtClean="0">
              <a:solidFill>
                <a:schemeClr val="bg2"/>
              </a:solidFill>
            </a:endParaRPr>
          </a:p>
        </p:txBody>
      </p:sp>
    </p:spTree>
    <p:extLst>
      <p:ext uri="{BB962C8B-B14F-4D97-AF65-F5344CB8AC3E}">
        <p14:creationId xmlns:p14="http://schemas.microsoft.com/office/powerpoint/2010/main" val="1383585964"/>
      </p:ext>
    </p:extLst>
  </p:cSld>
  <p:clrMapOvr>
    <a:masterClrMapping/>
  </p:clrMapOvr>
  <p:transition/>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50000"/>
              </a:lnSpc>
              <a:spcAft>
                <a:spcPct val="20000"/>
              </a:spcAft>
              <a:buClr>
                <a:srgbClr val="4D4948"/>
              </a:buClr>
              <a:buNone/>
            </a:pPr>
            <a:r>
              <a:rPr lang="pt-BR" sz="2800" i="1" dirty="0" smtClean="0">
                <a:solidFill>
                  <a:schemeClr val="bg2"/>
                </a:solidFill>
              </a:rPr>
              <a:t>“É </a:t>
            </a:r>
            <a:r>
              <a:rPr lang="pt-BR" sz="2800" i="1" dirty="0">
                <a:solidFill>
                  <a:schemeClr val="bg2"/>
                </a:solidFill>
              </a:rPr>
              <a:t>isto o que se quer dizer quando se afirma que, nos casos concretos, os princípios têm diferente peso e que </a:t>
            </a:r>
            <a:r>
              <a:rPr lang="pt-BR" sz="2800" i="1" u="sng" dirty="0">
                <a:solidFill>
                  <a:schemeClr val="bg2"/>
                </a:solidFill>
              </a:rPr>
              <a:t>prevalece o princípio com maior peso</a:t>
            </a:r>
            <a:r>
              <a:rPr lang="pt-BR" sz="2800" i="1" dirty="0">
                <a:solidFill>
                  <a:schemeClr val="bg2"/>
                </a:solidFill>
              </a:rPr>
              <a:t>. Os conflitos de regras resolvem-se na dimensão da validade; a </a:t>
            </a:r>
            <a:r>
              <a:rPr lang="pt-BR" sz="2800" i="1" u="sng" dirty="0">
                <a:solidFill>
                  <a:schemeClr val="bg2"/>
                </a:solidFill>
              </a:rPr>
              <a:t>colisão de princípios </a:t>
            </a:r>
            <a:r>
              <a:rPr lang="pt-BR" sz="2800" i="1" dirty="0" smtClean="0">
                <a:solidFill>
                  <a:schemeClr val="bg2"/>
                </a:solidFill>
              </a:rPr>
              <a:t>– só </a:t>
            </a:r>
            <a:r>
              <a:rPr lang="pt-BR" sz="2800" i="1" dirty="0">
                <a:solidFill>
                  <a:schemeClr val="bg2"/>
                </a:solidFill>
              </a:rPr>
              <a:t>podem entrar em colisão princípios válidos – tem lugar para além da dimensão da validade, na </a:t>
            </a:r>
            <a:r>
              <a:rPr lang="pt-BR" sz="2800" i="1" u="sng" dirty="0">
                <a:solidFill>
                  <a:schemeClr val="bg2"/>
                </a:solidFill>
              </a:rPr>
              <a:t>dimensão do peso</a:t>
            </a:r>
            <a:r>
              <a:rPr lang="pt-BR" sz="2800" i="1" dirty="0" smtClean="0">
                <a:solidFill>
                  <a:schemeClr val="bg2"/>
                </a:solidFill>
              </a:rPr>
              <a:t>”.</a:t>
            </a:r>
            <a:endParaRPr lang="pt-BR" sz="2800" i="1" dirty="0">
              <a:solidFill>
                <a:schemeClr val="bg2"/>
              </a:solidFill>
            </a:endParaRPr>
          </a:p>
          <a:p>
            <a:pPr marL="0" indent="0" algn="just">
              <a:lnSpc>
                <a:spcPct val="120000"/>
              </a:lnSpc>
              <a:spcAft>
                <a:spcPct val="20000"/>
              </a:spcAft>
              <a:buClr>
                <a:srgbClr val="4D4948"/>
              </a:buClr>
              <a:buNone/>
            </a:pPr>
            <a:endParaRPr lang="pt-BR" sz="2800" dirty="0" smtClean="0">
              <a:solidFill>
                <a:schemeClr val="bg2"/>
              </a:solidFill>
            </a:endParaRPr>
          </a:p>
        </p:txBody>
      </p:sp>
    </p:spTree>
    <p:extLst>
      <p:ext uri="{BB962C8B-B14F-4D97-AF65-F5344CB8AC3E}">
        <p14:creationId xmlns:p14="http://schemas.microsoft.com/office/powerpoint/2010/main" val="1687768281"/>
      </p:ext>
    </p:extLst>
  </p:cSld>
  <p:clrMapOvr>
    <a:masterClrMapping/>
  </p:clrMapOvr>
  <p:transition/>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en-US" sz="2800" dirty="0" smtClean="0">
                <a:solidFill>
                  <a:schemeClr val="bg2"/>
                </a:solidFill>
              </a:rPr>
              <a:t>A </a:t>
            </a:r>
            <a:r>
              <a:rPr lang="en-US" sz="2800" dirty="0" err="1" smtClean="0">
                <a:solidFill>
                  <a:schemeClr val="bg2"/>
                </a:solidFill>
              </a:rPr>
              <a:t>ponderação</a:t>
            </a:r>
            <a:r>
              <a:rPr lang="en-US" sz="2800" dirty="0" smtClean="0">
                <a:solidFill>
                  <a:schemeClr val="bg2"/>
                </a:solidFill>
              </a:rPr>
              <a:t> de </a:t>
            </a:r>
            <a:r>
              <a:rPr lang="en-US" sz="2800" dirty="0" err="1" smtClean="0">
                <a:solidFill>
                  <a:schemeClr val="bg2"/>
                </a:solidFill>
              </a:rPr>
              <a:t>princípios</a:t>
            </a:r>
            <a:r>
              <a:rPr lang="en-US" sz="2800" dirty="0" smtClean="0">
                <a:solidFill>
                  <a:schemeClr val="bg2"/>
                </a:solidFill>
              </a:rPr>
              <a:t> é </a:t>
            </a:r>
            <a:r>
              <a:rPr lang="en-US" sz="2800" dirty="0" err="1" smtClean="0">
                <a:solidFill>
                  <a:schemeClr val="bg2"/>
                </a:solidFill>
              </a:rPr>
              <a:t>muito</a:t>
            </a:r>
            <a:r>
              <a:rPr lang="en-US" sz="2800" dirty="0" smtClean="0">
                <a:solidFill>
                  <a:schemeClr val="bg2"/>
                </a:solidFill>
              </a:rPr>
              <a:t> </a:t>
            </a:r>
            <a:r>
              <a:rPr lang="en-US" sz="2800" dirty="0" err="1" smtClean="0">
                <a:solidFill>
                  <a:schemeClr val="bg2"/>
                </a:solidFill>
              </a:rPr>
              <a:t>comum</a:t>
            </a:r>
            <a:r>
              <a:rPr lang="en-US" sz="2800" dirty="0" smtClean="0">
                <a:solidFill>
                  <a:schemeClr val="bg2"/>
                </a:solidFill>
              </a:rPr>
              <a:t> no </a:t>
            </a:r>
            <a:r>
              <a:rPr lang="en-US" sz="2800" dirty="0" err="1" smtClean="0">
                <a:solidFill>
                  <a:schemeClr val="bg2"/>
                </a:solidFill>
              </a:rPr>
              <a:t>âmbito</a:t>
            </a:r>
            <a:r>
              <a:rPr lang="en-US" sz="2800" dirty="0" smtClean="0">
                <a:solidFill>
                  <a:schemeClr val="bg2"/>
                </a:solidFill>
              </a:rPr>
              <a:t> do </a:t>
            </a:r>
            <a:r>
              <a:rPr lang="en-US" sz="2800" dirty="0" err="1" smtClean="0">
                <a:solidFill>
                  <a:schemeClr val="bg2"/>
                </a:solidFill>
              </a:rPr>
              <a:t>Poder</a:t>
            </a:r>
            <a:r>
              <a:rPr lang="en-US" sz="2800" dirty="0" smtClean="0">
                <a:solidFill>
                  <a:schemeClr val="bg2"/>
                </a:solidFill>
              </a:rPr>
              <a:t> </a:t>
            </a:r>
            <a:r>
              <a:rPr lang="en-US" sz="2800" dirty="0" err="1" smtClean="0">
                <a:solidFill>
                  <a:schemeClr val="bg2"/>
                </a:solidFill>
              </a:rPr>
              <a:t>Judiciário</a:t>
            </a:r>
            <a:r>
              <a:rPr lang="en-US" sz="2800" dirty="0" smtClean="0">
                <a:solidFill>
                  <a:schemeClr val="bg2"/>
                </a:solidFill>
              </a:rPr>
              <a:t>. Ela </a:t>
            </a:r>
            <a:r>
              <a:rPr lang="en-US" sz="2800" dirty="0" err="1" smtClean="0">
                <a:solidFill>
                  <a:schemeClr val="bg2"/>
                </a:solidFill>
              </a:rPr>
              <a:t>ocorre</a:t>
            </a:r>
            <a:r>
              <a:rPr lang="en-US" sz="2800" dirty="0" smtClean="0">
                <a:solidFill>
                  <a:schemeClr val="bg2"/>
                </a:solidFill>
              </a:rPr>
              <a:t>, </a:t>
            </a:r>
            <a:r>
              <a:rPr lang="en-US" sz="2800" dirty="0" err="1" smtClean="0">
                <a:solidFill>
                  <a:schemeClr val="bg2"/>
                </a:solidFill>
              </a:rPr>
              <a:t>por</a:t>
            </a:r>
            <a:r>
              <a:rPr lang="en-US" sz="2800" dirty="0" smtClean="0">
                <a:solidFill>
                  <a:schemeClr val="bg2"/>
                </a:solidFill>
              </a:rPr>
              <a:t> </a:t>
            </a:r>
            <a:r>
              <a:rPr lang="en-US" sz="2800" dirty="0" err="1" smtClean="0">
                <a:solidFill>
                  <a:schemeClr val="bg2"/>
                </a:solidFill>
              </a:rPr>
              <a:t>exemplo</a:t>
            </a:r>
            <a:r>
              <a:rPr lang="en-US" sz="2800" dirty="0" smtClean="0">
                <a:solidFill>
                  <a:schemeClr val="bg2"/>
                </a:solidFill>
              </a:rPr>
              <a:t>, </a:t>
            </a:r>
            <a:r>
              <a:rPr lang="en-US" sz="2800" dirty="0" err="1" smtClean="0">
                <a:solidFill>
                  <a:schemeClr val="bg2"/>
                </a:solidFill>
              </a:rPr>
              <a:t>quando</a:t>
            </a:r>
            <a:r>
              <a:rPr lang="en-US" sz="2800" dirty="0" smtClean="0">
                <a:solidFill>
                  <a:schemeClr val="bg2"/>
                </a:solidFill>
              </a:rPr>
              <a:t> se </a:t>
            </a:r>
            <a:r>
              <a:rPr lang="en-US" sz="2800" dirty="0" err="1" smtClean="0">
                <a:solidFill>
                  <a:schemeClr val="bg2"/>
                </a:solidFill>
              </a:rPr>
              <a:t>defrontam</a:t>
            </a:r>
            <a:r>
              <a:rPr lang="en-US" sz="2800" dirty="0" smtClean="0">
                <a:solidFill>
                  <a:schemeClr val="bg2"/>
                </a:solidFill>
              </a:rPr>
              <a:t> </a:t>
            </a:r>
            <a:r>
              <a:rPr lang="en-US" sz="2800" dirty="0" err="1" smtClean="0">
                <a:solidFill>
                  <a:schemeClr val="bg2"/>
                </a:solidFill>
              </a:rPr>
              <a:t>os</a:t>
            </a:r>
            <a:r>
              <a:rPr lang="en-US" sz="2800" dirty="0" smtClean="0">
                <a:solidFill>
                  <a:schemeClr val="bg2"/>
                </a:solidFill>
              </a:rPr>
              <a:t> </a:t>
            </a:r>
            <a:r>
              <a:rPr lang="en-US" sz="2800" dirty="0" err="1" smtClean="0">
                <a:solidFill>
                  <a:schemeClr val="bg2"/>
                </a:solidFill>
              </a:rPr>
              <a:t>princípios</a:t>
            </a:r>
            <a:r>
              <a:rPr lang="en-US" sz="2800" dirty="0" smtClean="0">
                <a:solidFill>
                  <a:schemeClr val="bg2"/>
                </a:solidFill>
              </a:rPr>
              <a:t> da </a:t>
            </a:r>
            <a:r>
              <a:rPr lang="en-US" sz="2800" dirty="0" err="1" smtClean="0">
                <a:solidFill>
                  <a:schemeClr val="bg2"/>
                </a:solidFill>
              </a:rPr>
              <a:t>defesa</a:t>
            </a:r>
            <a:r>
              <a:rPr lang="en-US" sz="2800" dirty="0" smtClean="0">
                <a:solidFill>
                  <a:schemeClr val="bg2"/>
                </a:solidFill>
              </a:rPr>
              <a:t> da </a:t>
            </a:r>
            <a:r>
              <a:rPr lang="en-US" sz="2800" dirty="0" err="1" smtClean="0">
                <a:solidFill>
                  <a:schemeClr val="bg2"/>
                </a:solidFill>
              </a:rPr>
              <a:t>privacidade</a:t>
            </a:r>
            <a:r>
              <a:rPr lang="en-US" sz="2800" dirty="0" smtClean="0">
                <a:solidFill>
                  <a:schemeClr val="bg2"/>
                </a:solidFill>
              </a:rPr>
              <a:t> e da </a:t>
            </a:r>
            <a:r>
              <a:rPr lang="en-US" sz="2800" dirty="0" err="1" smtClean="0">
                <a:solidFill>
                  <a:schemeClr val="bg2"/>
                </a:solidFill>
              </a:rPr>
              <a:t>honra</a:t>
            </a:r>
            <a:r>
              <a:rPr lang="en-US" sz="2800" dirty="0" smtClean="0">
                <a:solidFill>
                  <a:schemeClr val="bg2"/>
                </a:solidFill>
              </a:rPr>
              <a:t> </a:t>
            </a:r>
            <a:r>
              <a:rPr lang="en-US" sz="2800" dirty="0" err="1" smtClean="0">
                <a:solidFill>
                  <a:schemeClr val="bg2"/>
                </a:solidFill>
              </a:rPr>
              <a:t>privada</a:t>
            </a:r>
            <a:r>
              <a:rPr lang="en-US" sz="2800" dirty="0" smtClean="0">
                <a:solidFill>
                  <a:schemeClr val="bg2"/>
                </a:solidFill>
              </a:rPr>
              <a:t> com </a:t>
            </a:r>
            <a:r>
              <a:rPr lang="en-US" sz="2800" dirty="0" err="1" smtClean="0">
                <a:solidFill>
                  <a:schemeClr val="bg2"/>
                </a:solidFill>
              </a:rPr>
              <a:t>aqueles</a:t>
            </a:r>
            <a:r>
              <a:rPr lang="en-US" sz="2800" dirty="0" smtClean="0">
                <a:solidFill>
                  <a:schemeClr val="bg2"/>
                </a:solidFill>
              </a:rPr>
              <a:t> </a:t>
            </a:r>
            <a:r>
              <a:rPr lang="en-US" sz="2800" dirty="0" err="1" smtClean="0">
                <a:solidFill>
                  <a:schemeClr val="bg2"/>
                </a:solidFill>
              </a:rPr>
              <a:t>relativos</a:t>
            </a:r>
            <a:r>
              <a:rPr lang="en-US" sz="2800" dirty="0" smtClean="0">
                <a:solidFill>
                  <a:schemeClr val="bg2"/>
                </a:solidFill>
              </a:rPr>
              <a:t> à </a:t>
            </a:r>
            <a:r>
              <a:rPr lang="en-US" sz="2800" dirty="0" err="1" smtClean="0">
                <a:solidFill>
                  <a:schemeClr val="bg2"/>
                </a:solidFill>
              </a:rPr>
              <a:t>liberdade</a:t>
            </a:r>
            <a:r>
              <a:rPr lang="en-US" sz="2800" dirty="0" smtClean="0">
                <a:solidFill>
                  <a:schemeClr val="bg2"/>
                </a:solidFill>
              </a:rPr>
              <a:t> de </a:t>
            </a:r>
            <a:r>
              <a:rPr lang="en-US" sz="2800" dirty="0" err="1" smtClean="0">
                <a:solidFill>
                  <a:schemeClr val="bg2"/>
                </a:solidFill>
              </a:rPr>
              <a:t>imprensa</a:t>
            </a:r>
            <a:r>
              <a:rPr lang="en-US" sz="2800" dirty="0" smtClean="0">
                <a:solidFill>
                  <a:schemeClr val="bg2"/>
                </a:solidFill>
              </a:rPr>
              <a:t>.</a:t>
            </a:r>
          </a:p>
          <a:p>
            <a:pPr marL="0" indent="0" algn="just">
              <a:lnSpc>
                <a:spcPct val="120000"/>
              </a:lnSpc>
              <a:spcAft>
                <a:spcPct val="20000"/>
              </a:spcAft>
              <a:buClr>
                <a:srgbClr val="4D4948"/>
              </a:buClr>
              <a:buNone/>
            </a:pPr>
            <a:r>
              <a:rPr lang="en-US" sz="2800" dirty="0" smtClean="0">
                <a:solidFill>
                  <a:schemeClr val="bg2"/>
                </a:solidFill>
              </a:rPr>
              <a:t>No TCU, a </a:t>
            </a:r>
            <a:r>
              <a:rPr lang="en-US" sz="2800" dirty="0" err="1" smtClean="0">
                <a:solidFill>
                  <a:schemeClr val="bg2"/>
                </a:solidFill>
              </a:rPr>
              <a:t>incidência</a:t>
            </a:r>
            <a:r>
              <a:rPr lang="en-US" sz="2800" dirty="0" smtClean="0">
                <a:solidFill>
                  <a:schemeClr val="bg2"/>
                </a:solidFill>
              </a:rPr>
              <a:t> </a:t>
            </a:r>
            <a:r>
              <a:rPr lang="en-US" sz="2800" dirty="0" err="1" smtClean="0">
                <a:solidFill>
                  <a:schemeClr val="bg2"/>
                </a:solidFill>
              </a:rPr>
              <a:t>dessa</a:t>
            </a:r>
            <a:r>
              <a:rPr lang="en-US" sz="2800" dirty="0" smtClean="0">
                <a:solidFill>
                  <a:schemeClr val="bg2"/>
                </a:solidFill>
              </a:rPr>
              <a:t> </a:t>
            </a:r>
            <a:r>
              <a:rPr lang="en-US" sz="2800" u="sng" dirty="0" err="1" smtClean="0">
                <a:solidFill>
                  <a:schemeClr val="bg2"/>
                </a:solidFill>
              </a:rPr>
              <a:t>ponderação</a:t>
            </a:r>
            <a:r>
              <a:rPr lang="en-US" sz="2800" dirty="0" smtClean="0">
                <a:solidFill>
                  <a:schemeClr val="bg2"/>
                </a:solidFill>
              </a:rPr>
              <a:t> é </a:t>
            </a:r>
            <a:r>
              <a:rPr lang="en-US" sz="2800" dirty="0" err="1" smtClean="0">
                <a:solidFill>
                  <a:schemeClr val="bg2"/>
                </a:solidFill>
              </a:rPr>
              <a:t>muito</a:t>
            </a:r>
            <a:r>
              <a:rPr lang="en-US" sz="2800" dirty="0" smtClean="0">
                <a:solidFill>
                  <a:schemeClr val="bg2"/>
                </a:solidFill>
              </a:rPr>
              <a:t> </a:t>
            </a:r>
            <a:r>
              <a:rPr lang="en-US" sz="2800" dirty="0" err="1" smtClean="0">
                <a:solidFill>
                  <a:schemeClr val="bg2"/>
                </a:solidFill>
              </a:rPr>
              <a:t>menor</a:t>
            </a:r>
            <a:r>
              <a:rPr lang="en-US" sz="2800" dirty="0" smtClean="0">
                <a:solidFill>
                  <a:schemeClr val="bg2"/>
                </a:solidFill>
              </a:rPr>
              <a:t>, </a:t>
            </a:r>
            <a:r>
              <a:rPr lang="en-US" sz="2800" dirty="0" err="1" smtClean="0">
                <a:solidFill>
                  <a:schemeClr val="bg2"/>
                </a:solidFill>
              </a:rPr>
              <a:t>apesar</a:t>
            </a:r>
            <a:r>
              <a:rPr lang="en-US" sz="2800" dirty="0" smtClean="0">
                <a:solidFill>
                  <a:schemeClr val="bg2"/>
                </a:solidFill>
              </a:rPr>
              <a:t> de </a:t>
            </a:r>
            <a:r>
              <a:rPr lang="en-US" sz="2800" u="sng" dirty="0" err="1" smtClean="0">
                <a:solidFill>
                  <a:schemeClr val="bg2"/>
                </a:solidFill>
              </a:rPr>
              <a:t>ocorrer</a:t>
            </a:r>
            <a:r>
              <a:rPr lang="en-US" sz="2800" u="sng" dirty="0" smtClean="0">
                <a:solidFill>
                  <a:schemeClr val="bg2"/>
                </a:solidFill>
              </a:rPr>
              <a:t> </a:t>
            </a:r>
            <a:r>
              <a:rPr lang="en-US" sz="2800" u="sng" dirty="0" err="1" smtClean="0">
                <a:solidFill>
                  <a:schemeClr val="bg2"/>
                </a:solidFill>
              </a:rPr>
              <a:t>há</a:t>
            </a:r>
            <a:r>
              <a:rPr lang="en-US" sz="2800" u="sng" dirty="0" smtClean="0">
                <a:solidFill>
                  <a:schemeClr val="bg2"/>
                </a:solidFill>
              </a:rPr>
              <a:t> </a:t>
            </a:r>
            <a:r>
              <a:rPr lang="en-US" sz="2800" u="sng" dirty="0" err="1" smtClean="0">
                <a:solidFill>
                  <a:schemeClr val="bg2"/>
                </a:solidFill>
              </a:rPr>
              <a:t>muitos</a:t>
            </a:r>
            <a:r>
              <a:rPr lang="en-US" sz="2800" u="sng" dirty="0" smtClean="0">
                <a:solidFill>
                  <a:schemeClr val="bg2"/>
                </a:solidFill>
              </a:rPr>
              <a:t> </a:t>
            </a:r>
            <a:r>
              <a:rPr lang="en-US" sz="2800" u="sng" dirty="0" err="1" smtClean="0">
                <a:solidFill>
                  <a:schemeClr val="bg2"/>
                </a:solidFill>
              </a:rPr>
              <a:t>anos</a:t>
            </a:r>
            <a:r>
              <a:rPr lang="en-US" sz="2800" dirty="0" smtClean="0">
                <a:solidFill>
                  <a:schemeClr val="bg2"/>
                </a:solidFill>
              </a:rPr>
              <a:t>, </a:t>
            </a:r>
            <a:r>
              <a:rPr lang="en-US" sz="2800" dirty="0" err="1" smtClean="0">
                <a:solidFill>
                  <a:schemeClr val="bg2"/>
                </a:solidFill>
              </a:rPr>
              <a:t>como</a:t>
            </a:r>
            <a:r>
              <a:rPr lang="en-US" sz="2800" dirty="0" smtClean="0">
                <a:solidFill>
                  <a:schemeClr val="bg2"/>
                </a:solidFill>
              </a:rPr>
              <a:t> se </a:t>
            </a:r>
            <a:r>
              <a:rPr lang="en-US" sz="2800" dirty="0" err="1" smtClean="0">
                <a:solidFill>
                  <a:schemeClr val="bg2"/>
                </a:solidFill>
              </a:rPr>
              <a:t>verá</a:t>
            </a:r>
            <a:r>
              <a:rPr lang="en-US" sz="2800" dirty="0" smtClean="0">
                <a:solidFill>
                  <a:schemeClr val="bg2"/>
                </a:solidFill>
              </a:rPr>
              <a:t> a </a:t>
            </a:r>
            <a:r>
              <a:rPr lang="en-US" sz="2800" dirty="0" err="1" smtClean="0">
                <a:solidFill>
                  <a:schemeClr val="bg2"/>
                </a:solidFill>
              </a:rPr>
              <a:t>seguir</a:t>
            </a:r>
            <a:r>
              <a:rPr lang="en-US" sz="2800" dirty="0" smtClean="0">
                <a:solidFill>
                  <a:schemeClr val="bg2"/>
                </a:solidFill>
              </a:rPr>
              <a:t>. </a:t>
            </a:r>
            <a:endParaRPr lang="pt-BR" sz="2800" dirty="0" smtClean="0">
              <a:solidFill>
                <a:schemeClr val="bg2"/>
              </a:solidFill>
            </a:endParaRP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en-US" sz="2800" dirty="0" smtClean="0">
                <a:solidFill>
                  <a:schemeClr val="bg2"/>
                </a:solidFill>
              </a:rPr>
              <a:t>O </a:t>
            </a:r>
            <a:r>
              <a:rPr lang="en-US" sz="2800" dirty="0" err="1" smtClean="0">
                <a:solidFill>
                  <a:schemeClr val="bg2"/>
                </a:solidFill>
              </a:rPr>
              <a:t>primeiro</a:t>
            </a:r>
            <a:r>
              <a:rPr lang="en-US" sz="2800" dirty="0" smtClean="0">
                <a:solidFill>
                  <a:schemeClr val="bg2"/>
                </a:solidFill>
              </a:rPr>
              <a:t> </a:t>
            </a:r>
            <a:r>
              <a:rPr lang="en-US" sz="2800" dirty="0" err="1" smtClean="0">
                <a:solidFill>
                  <a:schemeClr val="bg2"/>
                </a:solidFill>
              </a:rPr>
              <a:t>exemplo</a:t>
            </a:r>
            <a:r>
              <a:rPr lang="en-US" sz="2800" dirty="0" smtClean="0">
                <a:solidFill>
                  <a:schemeClr val="bg2"/>
                </a:solidFill>
              </a:rPr>
              <a:t> </a:t>
            </a:r>
            <a:r>
              <a:rPr lang="en-US" sz="2800" dirty="0" err="1" smtClean="0">
                <a:solidFill>
                  <a:schemeClr val="bg2"/>
                </a:solidFill>
              </a:rPr>
              <a:t>dessa</a:t>
            </a:r>
            <a:r>
              <a:rPr lang="en-US" sz="2800" dirty="0" smtClean="0">
                <a:solidFill>
                  <a:schemeClr val="bg2"/>
                </a:solidFill>
              </a:rPr>
              <a:t> </a:t>
            </a:r>
            <a:r>
              <a:rPr lang="en-US" sz="2800" dirty="0" err="1" smtClean="0">
                <a:solidFill>
                  <a:schemeClr val="bg2"/>
                </a:solidFill>
              </a:rPr>
              <a:t>ponderação</a:t>
            </a:r>
            <a:r>
              <a:rPr lang="en-US" sz="2800" dirty="0" smtClean="0">
                <a:solidFill>
                  <a:schemeClr val="bg2"/>
                </a:solidFill>
              </a:rPr>
              <a:t> se </a:t>
            </a:r>
            <a:r>
              <a:rPr lang="en-US" sz="2800" dirty="0" err="1" smtClean="0">
                <a:solidFill>
                  <a:schemeClr val="bg2"/>
                </a:solidFill>
              </a:rPr>
              <a:t>refere</a:t>
            </a:r>
            <a:r>
              <a:rPr lang="en-US" sz="2800" dirty="0" smtClean="0">
                <a:solidFill>
                  <a:schemeClr val="bg2"/>
                </a:solidFill>
              </a:rPr>
              <a:t> à </a:t>
            </a:r>
            <a:r>
              <a:rPr lang="en-US" sz="2800" u="sng" dirty="0" err="1" smtClean="0">
                <a:solidFill>
                  <a:schemeClr val="bg2"/>
                </a:solidFill>
              </a:rPr>
              <a:t>construção</a:t>
            </a:r>
            <a:r>
              <a:rPr lang="en-US" sz="2800" u="sng" dirty="0" smtClean="0">
                <a:solidFill>
                  <a:schemeClr val="bg2"/>
                </a:solidFill>
              </a:rPr>
              <a:t> do Metro de Belo Horizonte</a:t>
            </a:r>
            <a:r>
              <a:rPr lang="en-US" sz="2800" dirty="0" smtClean="0">
                <a:solidFill>
                  <a:schemeClr val="bg2"/>
                </a:solidFill>
              </a:rPr>
              <a:t> (</a:t>
            </a:r>
            <a:r>
              <a:rPr lang="en-US" sz="2800" dirty="0" err="1" smtClean="0">
                <a:solidFill>
                  <a:schemeClr val="bg2"/>
                </a:solidFill>
              </a:rPr>
              <a:t>Decisão</a:t>
            </a:r>
            <a:r>
              <a:rPr lang="en-US" sz="2800" dirty="0" smtClean="0">
                <a:solidFill>
                  <a:schemeClr val="bg2"/>
                </a:solidFill>
              </a:rPr>
              <a:t> 175/1999 – </a:t>
            </a:r>
            <a:r>
              <a:rPr lang="en-US" sz="2800" dirty="0" err="1" smtClean="0">
                <a:solidFill>
                  <a:schemeClr val="bg2"/>
                </a:solidFill>
              </a:rPr>
              <a:t>Plenário</a:t>
            </a:r>
            <a:r>
              <a:rPr lang="en-US" sz="2800" dirty="0" smtClean="0">
                <a:solidFill>
                  <a:schemeClr val="bg2"/>
                </a:solidFill>
              </a:rPr>
              <a:t>). </a:t>
            </a:r>
          </a:p>
          <a:p>
            <a:pPr marL="0" indent="0" algn="just">
              <a:lnSpc>
                <a:spcPct val="120000"/>
              </a:lnSpc>
              <a:spcAft>
                <a:spcPct val="20000"/>
              </a:spcAft>
              <a:buClr>
                <a:srgbClr val="4D4948"/>
              </a:buClr>
              <a:buNone/>
            </a:pPr>
            <a:r>
              <a:rPr lang="pt-BR" sz="2800" dirty="0" smtClean="0">
                <a:solidFill>
                  <a:schemeClr val="bg2"/>
                </a:solidFill>
              </a:rPr>
              <a:t>Naquela oportunidade, estava em discussão a </a:t>
            </a:r>
            <a:r>
              <a:rPr lang="pt-BR" sz="2800" u="sng" dirty="0" smtClean="0">
                <a:solidFill>
                  <a:schemeClr val="bg2"/>
                </a:solidFill>
              </a:rPr>
              <a:t>vigência excessivamente prolongada</a:t>
            </a:r>
            <a:r>
              <a:rPr lang="pt-BR" sz="2800" dirty="0" smtClean="0">
                <a:solidFill>
                  <a:schemeClr val="bg2"/>
                </a:solidFill>
              </a:rPr>
              <a:t> (mais de 14 anos) </a:t>
            </a:r>
            <a:r>
              <a:rPr lang="pt-BR" sz="2800" u="sng" dirty="0" smtClean="0">
                <a:solidFill>
                  <a:schemeClr val="bg2"/>
                </a:solidFill>
              </a:rPr>
              <a:t>de um contrato</a:t>
            </a:r>
            <a:r>
              <a:rPr lang="pt-BR" sz="2800" dirty="0" smtClean="0">
                <a:solidFill>
                  <a:schemeClr val="bg2"/>
                </a:solidFill>
              </a:rPr>
              <a:t> firmado, em 1985, entre a Companhia Brasileira de Trens Urbanos – CBTU e uma construtora, com vistas à execução das obras de implantação do Trem Metropolitano de Belo Horizonte em um prazo previsto de 30 meses. </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50000"/>
              </a:lnSpc>
              <a:spcAft>
                <a:spcPct val="20000"/>
              </a:spcAft>
              <a:buClr>
                <a:srgbClr val="4D4948"/>
              </a:buClr>
              <a:buNone/>
            </a:pPr>
            <a:r>
              <a:rPr lang="en-US" sz="2800" dirty="0" err="1" smtClean="0">
                <a:solidFill>
                  <a:schemeClr val="bg2"/>
                </a:solidFill>
              </a:rPr>
              <a:t>Examinava</a:t>
            </a:r>
            <a:r>
              <a:rPr lang="en-US" sz="2800" dirty="0" smtClean="0">
                <a:solidFill>
                  <a:schemeClr val="bg2"/>
                </a:solidFill>
              </a:rPr>
              <a:t>-se </a:t>
            </a:r>
            <a:r>
              <a:rPr lang="pt-BR" sz="2800" dirty="0" smtClean="0">
                <a:solidFill>
                  <a:schemeClr val="bg2"/>
                </a:solidFill>
              </a:rPr>
              <a:t>ainda o Termo de Cessão Parcial do aludido contrato, por meio do qual a construtora contratada, inadimplente à época, transferiu a execução das obras para um consórcio do qual ela fazia parte. Cabe ressaltar que foi ratificada sua responsabilidade individual quanto ao cumprimento integral dos compromissos assumidos.</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764704"/>
            <a:ext cx="8534400" cy="4035896"/>
          </a:xfrm>
        </p:spPr>
        <p:txBody>
          <a:bodyPr/>
          <a:lstStyle/>
          <a:p>
            <a:pPr marL="0" indent="0" algn="just">
              <a:lnSpc>
                <a:spcPct val="120000"/>
              </a:lnSpc>
              <a:spcAft>
                <a:spcPct val="20000"/>
              </a:spcAft>
              <a:buClr>
                <a:srgbClr val="4D4948"/>
              </a:buClr>
              <a:buNone/>
            </a:pPr>
            <a:r>
              <a:rPr lang="en-US" sz="2800" dirty="0" err="1" smtClean="0">
                <a:solidFill>
                  <a:schemeClr val="bg2"/>
                </a:solidFill>
              </a:rPr>
              <a:t>Quando</a:t>
            </a:r>
            <a:r>
              <a:rPr lang="en-US" sz="2800" dirty="0" smtClean="0">
                <a:solidFill>
                  <a:schemeClr val="bg2"/>
                </a:solidFill>
              </a:rPr>
              <a:t> </a:t>
            </a:r>
            <a:r>
              <a:rPr lang="en-US" sz="2800" dirty="0" err="1" smtClean="0">
                <a:solidFill>
                  <a:schemeClr val="bg2"/>
                </a:solidFill>
              </a:rPr>
              <a:t>da</a:t>
            </a:r>
            <a:r>
              <a:rPr lang="en-US" sz="2800" dirty="0" smtClean="0">
                <a:solidFill>
                  <a:schemeClr val="bg2"/>
                </a:solidFill>
              </a:rPr>
              <a:t> </a:t>
            </a:r>
            <a:r>
              <a:rPr lang="pt-BR" sz="2800" dirty="0" smtClean="0">
                <a:solidFill>
                  <a:schemeClr val="bg2"/>
                </a:solidFill>
              </a:rPr>
              <a:t>apreciação do processo, foi discutida a </a:t>
            </a:r>
            <a:r>
              <a:rPr lang="pt-BR" sz="2800" u="sng" dirty="0" smtClean="0">
                <a:solidFill>
                  <a:schemeClr val="bg2"/>
                </a:solidFill>
              </a:rPr>
              <a:t>legalidade da prorrogação contratual e do termo de cessão</a:t>
            </a:r>
            <a:r>
              <a:rPr lang="pt-BR" sz="2800" dirty="0" smtClean="0">
                <a:solidFill>
                  <a:schemeClr val="bg2"/>
                </a:solidFill>
              </a:rPr>
              <a:t> e, conseqüentemente, da autorização para o prosseguimento do contrato de execução das obras até a conclusão do trecho faltante, que à época correspondia a 20% do valor contratual.</a:t>
            </a:r>
          </a:p>
          <a:p>
            <a:pPr marL="0" indent="0" algn="just">
              <a:lnSpc>
                <a:spcPct val="120000"/>
              </a:lnSpc>
              <a:spcAft>
                <a:spcPct val="20000"/>
              </a:spcAft>
              <a:buClr>
                <a:srgbClr val="4D4948"/>
              </a:buClr>
              <a:buNone/>
            </a:pPr>
            <a:r>
              <a:rPr lang="pt-BR" sz="2800" dirty="0" smtClean="0">
                <a:solidFill>
                  <a:schemeClr val="bg2"/>
                </a:solidFill>
              </a:rPr>
              <a:t>O </a:t>
            </a:r>
            <a:r>
              <a:rPr lang="pt-BR" sz="2800" u="sng" dirty="0" smtClean="0">
                <a:solidFill>
                  <a:schemeClr val="bg2"/>
                </a:solidFill>
              </a:rPr>
              <a:t>voto vencido</a:t>
            </a:r>
            <a:r>
              <a:rPr lang="pt-BR" sz="2800" dirty="0" smtClean="0">
                <a:solidFill>
                  <a:schemeClr val="bg2"/>
                </a:solidFill>
              </a:rPr>
              <a:t>, elaborado pelo Ministro Adylson Motta, </a:t>
            </a:r>
            <a:r>
              <a:rPr lang="pt-BR" sz="2800" u="sng" dirty="0" smtClean="0">
                <a:solidFill>
                  <a:schemeClr val="bg2"/>
                </a:solidFill>
              </a:rPr>
              <a:t>considerou desarrazoada e fora de padrões toleráveis as diversas prorrogações da vigência do contrato</a:t>
            </a:r>
            <a:r>
              <a:rPr lang="pt-BR" sz="2800" dirty="0" smtClean="0">
                <a:solidFill>
                  <a:schemeClr val="bg2"/>
                </a:solidFill>
              </a:rPr>
              <a:t>.</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2.1. Falta de um planejamento adequado</a:t>
            </a:r>
            <a:endParaRPr lang="pt-BR" sz="2800" b="0" dirty="0" smtClean="0">
              <a:solidFill>
                <a:schemeClr val="bg1"/>
              </a:solidFill>
            </a:endParaRPr>
          </a:p>
        </p:txBody>
      </p:sp>
      <p:sp>
        <p:nvSpPr>
          <p:cNvPr id="17411" name="Rectangle 3"/>
          <p:cNvSpPr>
            <a:spLocks noGrp="1" noChangeArrowheads="1"/>
          </p:cNvSpPr>
          <p:nvPr>
            <p:ph type="body" idx="1"/>
          </p:nvPr>
        </p:nvSpPr>
        <p:spPr>
          <a:xfrm>
            <a:off x="251521" y="980728"/>
            <a:ext cx="8712967" cy="5557490"/>
          </a:xfrm>
        </p:spPr>
        <p:txBody>
          <a:bodyPr/>
          <a:lstStyle/>
          <a:p>
            <a:pPr marL="0" indent="0" algn="just">
              <a:lnSpc>
                <a:spcPct val="150000"/>
              </a:lnSpc>
              <a:spcBef>
                <a:spcPts val="0"/>
              </a:spcBef>
              <a:spcAft>
                <a:spcPts val="0"/>
              </a:spcAft>
              <a:buNone/>
            </a:pPr>
            <a:r>
              <a:rPr lang="pt-BR" dirty="0" smtClean="0">
                <a:solidFill>
                  <a:schemeClr val="bg2"/>
                </a:solidFill>
              </a:rPr>
              <a:t>Há muito tempo, o TCU tem apontado que uma das </a:t>
            </a:r>
            <a:r>
              <a:rPr lang="pt-BR" u="sng" dirty="0" smtClean="0">
                <a:solidFill>
                  <a:schemeClr val="bg2"/>
                </a:solidFill>
              </a:rPr>
              <a:t>causas</a:t>
            </a:r>
            <a:r>
              <a:rPr lang="pt-BR" dirty="0" smtClean="0">
                <a:solidFill>
                  <a:schemeClr val="bg2"/>
                </a:solidFill>
              </a:rPr>
              <a:t> mais frequentes </a:t>
            </a:r>
            <a:r>
              <a:rPr lang="pt-BR" u="sng" dirty="0" smtClean="0">
                <a:solidFill>
                  <a:schemeClr val="bg2"/>
                </a:solidFill>
              </a:rPr>
              <a:t>dos problemas</a:t>
            </a:r>
            <a:r>
              <a:rPr lang="pt-BR" dirty="0" smtClean="0">
                <a:solidFill>
                  <a:schemeClr val="bg2"/>
                </a:solidFill>
              </a:rPr>
              <a:t> verificados na execução dos contratos administrativos, que respondem por uma parcela significativa dos gastos públicos, reside na </a:t>
            </a:r>
            <a:r>
              <a:rPr lang="pt-BR" u="sng" dirty="0" smtClean="0">
                <a:solidFill>
                  <a:schemeClr val="bg2"/>
                </a:solidFill>
              </a:rPr>
              <a:t>ausência de um planejamento eficaz</a:t>
            </a:r>
            <a:r>
              <a:rPr lang="pt-BR" dirty="0" smtClean="0">
                <a:solidFill>
                  <a:schemeClr val="bg2"/>
                </a:solidFill>
              </a:rPr>
              <a:t>.</a:t>
            </a:r>
          </a:p>
          <a:p>
            <a:pPr marL="0" indent="0" algn="just">
              <a:lnSpc>
                <a:spcPct val="150000"/>
              </a:lnSpc>
              <a:spcBef>
                <a:spcPts val="0"/>
              </a:spcBef>
              <a:spcAft>
                <a:spcPts val="0"/>
              </a:spcAft>
              <a:buNone/>
            </a:pPr>
            <a:r>
              <a:rPr lang="pt-BR" dirty="0" smtClean="0">
                <a:solidFill>
                  <a:schemeClr val="bg2"/>
                </a:solidFill>
              </a:rPr>
              <a:t>A título de exemplo, cito que, ao julgar uma auditoria realizada em uma universidade federal, ressaltei na condição de Relator que (Acórdão nº 916/2014 – Plenário):</a:t>
            </a:r>
          </a:p>
          <a:p>
            <a:pPr marL="0" indent="0" algn="just">
              <a:lnSpc>
                <a:spcPct val="150000"/>
              </a:lnSpc>
              <a:spcBef>
                <a:spcPts val="0"/>
              </a:spcBef>
              <a:spcAft>
                <a:spcPts val="0"/>
              </a:spcAft>
              <a:buNone/>
            </a:pPr>
            <a:endParaRPr lang="pt-BR" dirty="0" smtClean="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255810119"/>
      </p:ext>
    </p:extLst>
  </p:cSld>
  <p:clrMapOvr>
    <a:masterClrMapping/>
  </p:clrMapOvr>
  <p:transition/>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pt-BR" sz="2800" dirty="0" smtClean="0">
                <a:solidFill>
                  <a:schemeClr val="bg2"/>
                </a:solidFill>
              </a:rPr>
              <a:t>No entanto, o </a:t>
            </a:r>
            <a:r>
              <a:rPr lang="pt-BR" sz="2800" u="sng" dirty="0" smtClean="0">
                <a:solidFill>
                  <a:schemeClr val="bg2"/>
                </a:solidFill>
              </a:rPr>
              <a:t>Ministro </a:t>
            </a:r>
            <a:r>
              <a:rPr lang="pt-BR" sz="2800" u="sng" dirty="0" err="1" smtClean="0">
                <a:solidFill>
                  <a:schemeClr val="bg2"/>
                </a:solidFill>
              </a:rPr>
              <a:t>Adylson</a:t>
            </a:r>
            <a:r>
              <a:rPr lang="pt-BR" sz="2800" u="sng" dirty="0" smtClean="0">
                <a:solidFill>
                  <a:schemeClr val="bg2"/>
                </a:solidFill>
              </a:rPr>
              <a:t> Motta defendeu a continuidade da execução das obras</a:t>
            </a:r>
            <a:r>
              <a:rPr lang="pt-BR" sz="2800" dirty="0" smtClean="0">
                <a:solidFill>
                  <a:schemeClr val="bg2"/>
                </a:solidFill>
              </a:rPr>
              <a:t>, com o argumento de que o </a:t>
            </a:r>
            <a:r>
              <a:rPr lang="pt-BR" sz="2800" u="sng" dirty="0" smtClean="0">
                <a:solidFill>
                  <a:schemeClr val="bg2"/>
                </a:solidFill>
              </a:rPr>
              <a:t>atendimento ao interesse público deveria prevalecer sobre o princípio da Legalidade</a:t>
            </a:r>
            <a:r>
              <a:rPr lang="pt-BR" sz="2800" dirty="0" smtClean="0">
                <a:solidFill>
                  <a:schemeClr val="bg2"/>
                </a:solidFill>
              </a:rPr>
              <a:t>. Afinal, segundo ele, o estrito cumprimento da lei (instauração de procedimento licitatório) poderia ensejar gravames insuportáveis à população. </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en-US" sz="2800" dirty="0" err="1" smtClean="0">
                <a:solidFill>
                  <a:schemeClr val="bg2"/>
                </a:solidFill>
              </a:rPr>
              <a:t>Assim</a:t>
            </a:r>
            <a:r>
              <a:rPr lang="en-US" sz="2800" dirty="0" smtClean="0">
                <a:solidFill>
                  <a:schemeClr val="bg2"/>
                </a:solidFill>
              </a:rPr>
              <a:t> </a:t>
            </a:r>
            <a:r>
              <a:rPr lang="en-US" sz="2800" dirty="0" err="1" smtClean="0">
                <a:solidFill>
                  <a:schemeClr val="bg2"/>
                </a:solidFill>
              </a:rPr>
              <a:t>sendo</a:t>
            </a:r>
            <a:r>
              <a:rPr lang="en-US" sz="2800" dirty="0" smtClean="0">
                <a:solidFill>
                  <a:schemeClr val="bg2"/>
                </a:solidFill>
              </a:rPr>
              <a:t>, </a:t>
            </a:r>
            <a:r>
              <a:rPr lang="pt-BR" sz="2800" i="1" dirty="0" smtClean="0">
                <a:solidFill>
                  <a:schemeClr val="bg2"/>
                </a:solidFill>
              </a:rPr>
              <a:t>ele asseverou que “a continuidade da execução dos serviços pelas empresas atualmente contratadas é a solução que melhor se coaduna com a tutela do interesse público primário da população dependente da referida obra.”</a:t>
            </a:r>
          </a:p>
          <a:p>
            <a:pPr marL="0" indent="0" algn="just">
              <a:lnSpc>
                <a:spcPct val="120000"/>
              </a:lnSpc>
              <a:spcAft>
                <a:spcPct val="20000"/>
              </a:spcAft>
              <a:buClr>
                <a:srgbClr val="4D4948"/>
              </a:buClr>
              <a:buNone/>
            </a:pPr>
            <a:r>
              <a:rPr lang="pt-BR" sz="2800" dirty="0" smtClean="0">
                <a:solidFill>
                  <a:schemeClr val="bg2"/>
                </a:solidFill>
              </a:rPr>
              <a:t>O </a:t>
            </a:r>
            <a:r>
              <a:rPr lang="pt-BR" sz="2800" u="sng" dirty="0" smtClean="0">
                <a:solidFill>
                  <a:schemeClr val="bg2"/>
                </a:solidFill>
              </a:rPr>
              <a:t>voto vencedor</a:t>
            </a:r>
            <a:r>
              <a:rPr lang="pt-BR" sz="2800" dirty="0" smtClean="0">
                <a:solidFill>
                  <a:schemeClr val="bg2"/>
                </a:solidFill>
              </a:rPr>
              <a:t>, proferido pelo Relator, Ministro Humberto Souto, tangenciou a questão da colisão de princípios, preferindo </a:t>
            </a:r>
            <a:r>
              <a:rPr lang="pt-BR" sz="2800" u="sng" dirty="0" smtClean="0">
                <a:solidFill>
                  <a:schemeClr val="bg2"/>
                </a:solidFill>
              </a:rPr>
              <a:t>utilizar argumentos jurídicos para justificar a legalidade do contrato</a:t>
            </a:r>
            <a:r>
              <a:rPr lang="pt-BR" sz="2800" dirty="0" smtClean="0">
                <a:solidFill>
                  <a:schemeClr val="bg2"/>
                </a:solidFill>
              </a:rPr>
              <a:t>.</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None/>
            </a:pPr>
            <a:r>
              <a:rPr lang="pt-BR" sz="2800" dirty="0" smtClean="0">
                <a:solidFill>
                  <a:schemeClr val="bg2"/>
                </a:solidFill>
              </a:rPr>
              <a:t>No entanto, cabe destacar que o Relator entendeu ser </a:t>
            </a:r>
            <a:r>
              <a:rPr lang="pt-BR" sz="2800" u="sng" dirty="0" smtClean="0">
                <a:solidFill>
                  <a:schemeClr val="bg2"/>
                </a:solidFill>
              </a:rPr>
              <a:t>inadmissível autorizar a continuidade de contrato ilegal</a:t>
            </a:r>
            <a:r>
              <a:rPr lang="pt-BR" sz="2800" dirty="0" smtClean="0">
                <a:solidFill>
                  <a:schemeClr val="bg2"/>
                </a:solidFill>
              </a:rPr>
              <a:t>, mesmo que tal decisão acarretasse prejuízos para o interesse público. </a:t>
            </a:r>
          </a:p>
          <a:p>
            <a:pPr marL="0" indent="0" algn="just">
              <a:lnSpc>
                <a:spcPct val="120000"/>
              </a:lnSpc>
              <a:spcAft>
                <a:spcPct val="20000"/>
              </a:spcAft>
              <a:buClr>
                <a:srgbClr val="4D4948"/>
              </a:buClr>
              <a:buNone/>
            </a:pPr>
            <a:r>
              <a:rPr lang="en-US" sz="2800" dirty="0" err="1" smtClean="0">
                <a:solidFill>
                  <a:schemeClr val="bg2"/>
                </a:solidFill>
              </a:rPr>
              <a:t>Nesse</a:t>
            </a:r>
            <a:r>
              <a:rPr lang="en-US" sz="2800" dirty="0" smtClean="0">
                <a:solidFill>
                  <a:schemeClr val="bg2"/>
                </a:solidFill>
              </a:rPr>
              <a:t> </a:t>
            </a:r>
            <a:r>
              <a:rPr lang="en-US" sz="2800" dirty="0" err="1" smtClean="0">
                <a:solidFill>
                  <a:schemeClr val="bg2"/>
                </a:solidFill>
              </a:rPr>
              <a:t>sentido</a:t>
            </a:r>
            <a:r>
              <a:rPr lang="en-US" sz="2800" dirty="0" smtClean="0">
                <a:solidFill>
                  <a:schemeClr val="bg2"/>
                </a:solidFill>
              </a:rPr>
              <a:t>, o </a:t>
            </a:r>
            <a:r>
              <a:rPr lang="en-US" sz="2800" dirty="0" err="1" smtClean="0">
                <a:solidFill>
                  <a:schemeClr val="bg2"/>
                </a:solidFill>
              </a:rPr>
              <a:t>Relator</a:t>
            </a:r>
            <a:r>
              <a:rPr lang="en-US" sz="2800" dirty="0" smtClean="0">
                <a:solidFill>
                  <a:schemeClr val="bg2"/>
                </a:solidFill>
              </a:rPr>
              <a:t> </a:t>
            </a:r>
            <a:r>
              <a:rPr lang="en-US" sz="2800" dirty="0" err="1" smtClean="0">
                <a:solidFill>
                  <a:schemeClr val="bg2"/>
                </a:solidFill>
              </a:rPr>
              <a:t>frisou</a:t>
            </a:r>
            <a:r>
              <a:rPr lang="en-US" sz="2800" dirty="0" smtClean="0">
                <a:solidFill>
                  <a:schemeClr val="bg2"/>
                </a:solidFill>
              </a:rPr>
              <a:t> </a:t>
            </a:r>
            <a:r>
              <a:rPr lang="en-US" sz="2800" dirty="0" err="1" smtClean="0">
                <a:solidFill>
                  <a:schemeClr val="bg2"/>
                </a:solidFill>
              </a:rPr>
              <a:t>que</a:t>
            </a:r>
            <a:r>
              <a:rPr lang="en-US" sz="2800" dirty="0" smtClean="0">
                <a:solidFill>
                  <a:schemeClr val="bg2"/>
                </a:solidFill>
              </a:rPr>
              <a:t>:</a:t>
            </a:r>
            <a:endParaRPr lang="pt-BR" sz="2800" dirty="0" smtClean="0">
              <a:solidFill>
                <a:schemeClr val="bg2"/>
              </a:solidFill>
            </a:endParaRPr>
          </a:p>
          <a:p>
            <a:pPr marL="0" indent="0" algn="just">
              <a:lnSpc>
                <a:spcPct val="120000"/>
              </a:lnSpc>
              <a:spcAft>
                <a:spcPct val="20000"/>
              </a:spcAft>
              <a:buClr>
                <a:srgbClr val="4D4948"/>
              </a:buClr>
              <a:buNone/>
            </a:pPr>
            <a:r>
              <a:rPr lang="pt-BR" sz="2800" i="1" dirty="0" smtClean="0">
                <a:solidFill>
                  <a:schemeClr val="bg2"/>
                </a:solidFill>
              </a:rPr>
              <a:t>“O Tribunal não poderia autorizar a continuidade de um contrato, caso concluísse pela existência de ilegalidades nesse contrato.”</a:t>
            </a:r>
            <a:endParaRPr lang="en-US" sz="2800" i="1" dirty="0" smtClean="0">
              <a:solidFill>
                <a:schemeClr val="bg2"/>
              </a:solidFill>
            </a:endParaRPr>
          </a:p>
          <a:p>
            <a:pPr marL="0" indent="0" algn="just">
              <a:lnSpc>
                <a:spcPct val="120000"/>
              </a:lnSpc>
              <a:spcAft>
                <a:spcPct val="20000"/>
              </a:spcAft>
              <a:buClr>
                <a:srgbClr val="4D4948"/>
              </a:buClr>
              <a:buNone/>
            </a:pPr>
            <a:endParaRPr lang="pt-BR" sz="2800" dirty="0" smtClean="0">
              <a:solidFill>
                <a:schemeClr val="bg2"/>
              </a:solidFill>
            </a:endParaRP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08720"/>
            <a:ext cx="8534400" cy="3891880"/>
          </a:xfrm>
        </p:spPr>
        <p:txBody>
          <a:bodyPr/>
          <a:lstStyle/>
          <a:p>
            <a:pPr marL="0" indent="0" algn="just">
              <a:spcBef>
                <a:spcPts val="0"/>
              </a:spcBef>
              <a:spcAft>
                <a:spcPts val="0"/>
              </a:spcAft>
              <a:buClr>
                <a:srgbClr val="4D4948"/>
              </a:buClr>
              <a:buNone/>
            </a:pPr>
            <a:r>
              <a:rPr lang="en-US" sz="2800" dirty="0" smtClean="0">
                <a:solidFill>
                  <a:schemeClr val="bg2"/>
                </a:solidFill>
              </a:rPr>
              <a:t>No </a:t>
            </a:r>
            <a:r>
              <a:rPr lang="en-US" sz="2800" dirty="0" err="1">
                <a:solidFill>
                  <a:schemeClr val="bg2"/>
                </a:solidFill>
              </a:rPr>
              <a:t>s</a:t>
            </a:r>
            <a:r>
              <a:rPr lang="en-US" sz="2800" dirty="0" err="1" smtClean="0">
                <a:solidFill>
                  <a:schemeClr val="bg2"/>
                </a:solidFill>
              </a:rPr>
              <a:t>egundo</a:t>
            </a:r>
            <a:r>
              <a:rPr lang="en-US" sz="2800" dirty="0" smtClean="0">
                <a:solidFill>
                  <a:schemeClr val="bg2"/>
                </a:solidFill>
              </a:rPr>
              <a:t> </a:t>
            </a:r>
            <a:r>
              <a:rPr lang="en-US" sz="2800" dirty="0" err="1" smtClean="0">
                <a:solidFill>
                  <a:schemeClr val="bg2"/>
                </a:solidFill>
              </a:rPr>
              <a:t>exemplo</a:t>
            </a:r>
            <a:r>
              <a:rPr lang="en-US" sz="2800" dirty="0" smtClean="0">
                <a:solidFill>
                  <a:schemeClr val="bg2"/>
                </a:solidFill>
              </a:rPr>
              <a:t>, </a:t>
            </a:r>
            <a:r>
              <a:rPr lang="en-US" sz="2800" dirty="0" err="1" smtClean="0">
                <a:solidFill>
                  <a:schemeClr val="bg2"/>
                </a:solidFill>
              </a:rPr>
              <a:t>verifica</a:t>
            </a:r>
            <a:r>
              <a:rPr lang="en-US" sz="2800" dirty="0" smtClean="0">
                <a:solidFill>
                  <a:schemeClr val="bg2"/>
                </a:solidFill>
              </a:rPr>
              <a:t>-se </a:t>
            </a:r>
            <a:r>
              <a:rPr lang="en-US" sz="2800" dirty="0" err="1" smtClean="0">
                <a:solidFill>
                  <a:schemeClr val="bg2"/>
                </a:solidFill>
              </a:rPr>
              <a:t>que</a:t>
            </a:r>
            <a:r>
              <a:rPr lang="en-US" sz="2800" dirty="0" smtClean="0">
                <a:solidFill>
                  <a:schemeClr val="bg2"/>
                </a:solidFill>
              </a:rPr>
              <a:t> o TCU </a:t>
            </a:r>
            <a:r>
              <a:rPr lang="en-US" sz="2800" dirty="0" err="1" smtClean="0">
                <a:solidFill>
                  <a:schemeClr val="bg2"/>
                </a:solidFill>
              </a:rPr>
              <a:t>evoluiu</a:t>
            </a:r>
            <a:r>
              <a:rPr lang="en-US" sz="2800" dirty="0" smtClean="0">
                <a:solidFill>
                  <a:schemeClr val="bg2"/>
                </a:solidFill>
              </a:rPr>
              <a:t> do </a:t>
            </a:r>
            <a:r>
              <a:rPr lang="en-US" sz="2800" dirty="0" err="1" smtClean="0">
                <a:solidFill>
                  <a:schemeClr val="bg2"/>
                </a:solidFill>
              </a:rPr>
              <a:t>seu</a:t>
            </a:r>
            <a:r>
              <a:rPr lang="en-US" sz="2800" dirty="0" smtClean="0">
                <a:solidFill>
                  <a:schemeClr val="bg2"/>
                </a:solidFill>
              </a:rPr>
              <a:t> </a:t>
            </a:r>
            <a:r>
              <a:rPr lang="en-US" sz="2800" dirty="0" err="1" smtClean="0">
                <a:solidFill>
                  <a:schemeClr val="bg2"/>
                </a:solidFill>
              </a:rPr>
              <a:t>entendimento</a:t>
            </a:r>
            <a:r>
              <a:rPr lang="en-US" sz="2800" dirty="0" smtClean="0">
                <a:solidFill>
                  <a:schemeClr val="bg2"/>
                </a:solidFill>
              </a:rPr>
              <a:t> anterior, no </a:t>
            </a:r>
            <a:r>
              <a:rPr lang="en-US" sz="2800" dirty="0" err="1" smtClean="0">
                <a:solidFill>
                  <a:schemeClr val="bg2"/>
                </a:solidFill>
              </a:rPr>
              <a:t>sentido</a:t>
            </a:r>
            <a:r>
              <a:rPr lang="en-US" sz="2800" dirty="0" smtClean="0">
                <a:solidFill>
                  <a:schemeClr val="bg2"/>
                </a:solidFill>
              </a:rPr>
              <a:t> de </a:t>
            </a:r>
            <a:r>
              <a:rPr lang="en-US" sz="2800" u="sng" dirty="0" err="1" smtClean="0">
                <a:solidFill>
                  <a:schemeClr val="bg2"/>
                </a:solidFill>
              </a:rPr>
              <a:t>admitir</a:t>
            </a:r>
            <a:r>
              <a:rPr lang="en-US" sz="2800" u="sng" dirty="0" smtClean="0">
                <a:solidFill>
                  <a:schemeClr val="bg2"/>
                </a:solidFill>
              </a:rPr>
              <a:t> </a:t>
            </a:r>
            <a:r>
              <a:rPr lang="en-US" sz="2800" u="sng" dirty="0" err="1" smtClean="0">
                <a:solidFill>
                  <a:schemeClr val="bg2"/>
                </a:solidFill>
              </a:rPr>
              <a:t>que</a:t>
            </a:r>
            <a:r>
              <a:rPr lang="en-US" sz="2800" u="sng" dirty="0" smtClean="0">
                <a:solidFill>
                  <a:schemeClr val="bg2"/>
                </a:solidFill>
              </a:rPr>
              <a:t>, </a:t>
            </a:r>
            <a:r>
              <a:rPr lang="en-US" sz="2800" u="sng" dirty="0" err="1" smtClean="0">
                <a:solidFill>
                  <a:schemeClr val="bg2"/>
                </a:solidFill>
              </a:rPr>
              <a:t>em</a:t>
            </a:r>
            <a:r>
              <a:rPr lang="en-US" sz="2800" u="sng" dirty="0" smtClean="0">
                <a:solidFill>
                  <a:schemeClr val="bg2"/>
                </a:solidFill>
              </a:rPr>
              <a:t> </a:t>
            </a:r>
            <a:r>
              <a:rPr lang="en-US" sz="2800" u="sng" dirty="0" err="1" smtClean="0">
                <a:solidFill>
                  <a:schemeClr val="bg2"/>
                </a:solidFill>
              </a:rPr>
              <a:t>determinadas</a:t>
            </a:r>
            <a:r>
              <a:rPr lang="en-US" sz="2800" u="sng" dirty="0" smtClean="0">
                <a:solidFill>
                  <a:schemeClr val="bg2"/>
                </a:solidFill>
              </a:rPr>
              <a:t> </a:t>
            </a:r>
            <a:r>
              <a:rPr lang="en-US" sz="2800" u="sng" dirty="0" err="1" smtClean="0">
                <a:solidFill>
                  <a:schemeClr val="bg2"/>
                </a:solidFill>
              </a:rPr>
              <a:t>circunstâncias</a:t>
            </a:r>
            <a:r>
              <a:rPr lang="en-US" sz="2800" u="sng" dirty="0" smtClean="0">
                <a:solidFill>
                  <a:schemeClr val="bg2"/>
                </a:solidFill>
              </a:rPr>
              <a:t>, o </a:t>
            </a:r>
            <a:r>
              <a:rPr lang="en-US" sz="2800" u="sng" dirty="0" err="1" smtClean="0">
                <a:solidFill>
                  <a:schemeClr val="bg2"/>
                </a:solidFill>
              </a:rPr>
              <a:t>Princípio</a:t>
            </a:r>
            <a:r>
              <a:rPr lang="en-US" sz="2800" u="sng" dirty="0" smtClean="0">
                <a:solidFill>
                  <a:schemeClr val="bg2"/>
                </a:solidFill>
              </a:rPr>
              <a:t> da </a:t>
            </a:r>
            <a:r>
              <a:rPr lang="en-US" sz="2800" u="sng" dirty="0" err="1" smtClean="0">
                <a:solidFill>
                  <a:schemeClr val="bg2"/>
                </a:solidFill>
              </a:rPr>
              <a:t>Legalidade</a:t>
            </a:r>
            <a:r>
              <a:rPr lang="en-US" sz="2800" u="sng" dirty="0" smtClean="0">
                <a:solidFill>
                  <a:schemeClr val="bg2"/>
                </a:solidFill>
              </a:rPr>
              <a:t> </a:t>
            </a:r>
            <a:r>
              <a:rPr lang="en-US" sz="2800" u="sng" dirty="0" err="1" smtClean="0">
                <a:solidFill>
                  <a:schemeClr val="bg2"/>
                </a:solidFill>
              </a:rPr>
              <a:t>pode</a:t>
            </a:r>
            <a:r>
              <a:rPr lang="en-US" sz="2800" u="sng" dirty="0" smtClean="0">
                <a:solidFill>
                  <a:schemeClr val="bg2"/>
                </a:solidFill>
              </a:rPr>
              <a:t> ser </a:t>
            </a:r>
            <a:r>
              <a:rPr lang="en-US" sz="2800" u="sng" dirty="0" err="1" smtClean="0">
                <a:solidFill>
                  <a:schemeClr val="bg2"/>
                </a:solidFill>
              </a:rPr>
              <a:t>superado</a:t>
            </a:r>
            <a:r>
              <a:rPr lang="en-US" sz="2800" dirty="0" smtClean="0">
                <a:solidFill>
                  <a:schemeClr val="bg2"/>
                </a:solidFill>
              </a:rPr>
              <a:t>.</a:t>
            </a:r>
          </a:p>
          <a:p>
            <a:pPr marL="0" indent="0" algn="just">
              <a:spcBef>
                <a:spcPts val="0"/>
              </a:spcBef>
              <a:spcAft>
                <a:spcPts val="0"/>
              </a:spcAft>
              <a:buClr>
                <a:srgbClr val="4D4948"/>
              </a:buClr>
              <a:buNone/>
            </a:pPr>
            <a:r>
              <a:rPr lang="en-US" sz="2800" dirty="0" smtClean="0">
                <a:solidFill>
                  <a:schemeClr val="bg2"/>
                </a:solidFill>
              </a:rPr>
              <a:t>Na</a:t>
            </a:r>
            <a:r>
              <a:rPr lang="pt-BR" sz="2800" dirty="0" smtClean="0">
                <a:solidFill>
                  <a:schemeClr val="bg2"/>
                </a:solidFill>
              </a:rPr>
              <a:t> auditoria realizada, em 2005, nas obras de Adequação do Complexo Viário Jacu-Pêssego - Interligação São Paulo - Guarulhos - Mauá - São Paulo, foi discutida a </a:t>
            </a:r>
            <a:r>
              <a:rPr lang="pt-BR" sz="2800" u="sng" dirty="0" smtClean="0">
                <a:solidFill>
                  <a:schemeClr val="bg2"/>
                </a:solidFill>
              </a:rPr>
              <a:t>legalidade do termo de aditamento ao contrato</a:t>
            </a:r>
            <a:r>
              <a:rPr lang="pt-BR" sz="2800" dirty="0" smtClean="0">
                <a:solidFill>
                  <a:schemeClr val="bg2"/>
                </a:solidFill>
              </a:rPr>
              <a:t> realizado em 2003, do qual resultou um acréscimo de 106% ao valor inicial atualizado da obra contratada, extrapolando, assim, o limite previsto na Lei n° 8.666/1993).</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08720"/>
            <a:ext cx="8534400" cy="3891880"/>
          </a:xfrm>
        </p:spPr>
        <p:txBody>
          <a:bodyPr/>
          <a:lstStyle/>
          <a:p>
            <a:pPr marL="0" indent="0" algn="just">
              <a:spcBef>
                <a:spcPts val="0"/>
              </a:spcBef>
              <a:spcAft>
                <a:spcPts val="0"/>
              </a:spcAft>
              <a:buClr>
                <a:srgbClr val="4D4948"/>
              </a:buClr>
              <a:buNone/>
            </a:pPr>
            <a:r>
              <a:rPr lang="pt-BR" sz="2800" dirty="0" smtClean="0">
                <a:solidFill>
                  <a:schemeClr val="bg2"/>
                </a:solidFill>
              </a:rPr>
              <a:t>Foi examinada, também, a cessão integral do referido contrato para duas outras empresas mediante novo aditamento, que contrariou o entendimento firmado na Corte de Contas (Decisão n° 420/2002 – Plenário).</a:t>
            </a:r>
          </a:p>
          <a:p>
            <a:pPr marL="0" indent="0" algn="just">
              <a:spcBef>
                <a:spcPts val="0"/>
              </a:spcBef>
              <a:spcAft>
                <a:spcPts val="0"/>
              </a:spcAft>
              <a:buClr>
                <a:srgbClr val="4D4948"/>
              </a:buClr>
              <a:buNone/>
            </a:pPr>
            <a:r>
              <a:rPr lang="pt-BR" sz="2800" dirty="0" smtClean="0">
                <a:solidFill>
                  <a:schemeClr val="bg2"/>
                </a:solidFill>
              </a:rPr>
              <a:t>Ao relatar o voto que fundamentou o Acórdão então proferido, concluí que o </a:t>
            </a:r>
            <a:r>
              <a:rPr lang="pt-BR" sz="2800" u="sng" dirty="0" smtClean="0">
                <a:solidFill>
                  <a:schemeClr val="bg2"/>
                </a:solidFill>
              </a:rPr>
              <a:t>acréscimo resultante do aditamento ao contrato era legal</a:t>
            </a:r>
            <a:r>
              <a:rPr lang="pt-BR" sz="2800" dirty="0" smtClean="0">
                <a:solidFill>
                  <a:schemeClr val="bg2"/>
                </a:solidFill>
              </a:rPr>
              <a:t>, considerando que </a:t>
            </a:r>
            <a:r>
              <a:rPr lang="pt-BR" sz="2800" u="sng" dirty="0" smtClean="0">
                <a:solidFill>
                  <a:schemeClr val="bg2"/>
                </a:solidFill>
              </a:rPr>
              <a:t>todos os pressupostos fáticos e jurídicos</a:t>
            </a:r>
            <a:r>
              <a:rPr lang="pt-BR" sz="2800" dirty="0" smtClean="0">
                <a:solidFill>
                  <a:schemeClr val="bg2"/>
                </a:solidFill>
              </a:rPr>
              <a:t> para a admissão da excepcionalidade à extrapolação do limite de aditamento, previstos na Lei n° 8.666/1993, </a:t>
            </a:r>
            <a:r>
              <a:rPr lang="pt-BR" sz="2800" u="sng" dirty="0" smtClean="0">
                <a:solidFill>
                  <a:schemeClr val="bg2"/>
                </a:solidFill>
              </a:rPr>
              <a:t>haviam sido atendidos</a:t>
            </a:r>
            <a:r>
              <a:rPr lang="pt-BR" sz="2800" dirty="0" smtClean="0">
                <a:solidFill>
                  <a:schemeClr val="bg2"/>
                </a:solidFill>
              </a:rPr>
              <a:t>.</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331913" y="0"/>
            <a:ext cx="6480175"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2486275" name="Rectangle 3"/>
          <p:cNvSpPr>
            <a:spLocks noGrp="1" noChangeArrowheads="1"/>
          </p:cNvSpPr>
          <p:nvPr>
            <p:ph type="body" idx="1"/>
          </p:nvPr>
        </p:nvSpPr>
        <p:spPr>
          <a:xfrm>
            <a:off x="468312" y="936626"/>
            <a:ext cx="8424167" cy="5367337"/>
          </a:xfrm>
        </p:spPr>
        <p:txBody>
          <a:bodyPr/>
          <a:lstStyle/>
          <a:p>
            <a:pPr marL="0" indent="0" algn="just" eaLnBrk="1" hangingPunct="1">
              <a:lnSpc>
                <a:spcPts val="3800"/>
              </a:lnSpc>
              <a:spcBef>
                <a:spcPts val="0"/>
              </a:spcBef>
              <a:buFont typeface="Wingdings" pitchFamily="2" charset="2"/>
              <a:buNone/>
              <a:defRPr/>
            </a:pPr>
            <a:r>
              <a:rPr lang="pt-BR" sz="2500" dirty="0" smtClean="0">
                <a:solidFill>
                  <a:schemeClr val="bg2"/>
                </a:solidFill>
              </a:rPr>
              <a:t>Cabe destacar que, por meio da Decisão nº 215/1999 -Plenário, o TCU entendeu ser facultado à Administração, nas </a:t>
            </a:r>
            <a:r>
              <a:rPr lang="pt-BR" sz="2500" u="sng" dirty="0" smtClean="0">
                <a:solidFill>
                  <a:schemeClr val="bg2"/>
                </a:solidFill>
              </a:rPr>
              <a:t>hipóteses de alterações contratuais consensuais</a:t>
            </a:r>
            <a:r>
              <a:rPr lang="pt-BR" sz="2500" dirty="0" smtClean="0">
                <a:solidFill>
                  <a:schemeClr val="bg2"/>
                </a:solidFill>
              </a:rPr>
              <a:t>, qualitativas e excepcionalíssimas de contratos de obras e serviços, </a:t>
            </a:r>
            <a:r>
              <a:rPr lang="pt-BR" sz="2500" u="sng" dirty="0" smtClean="0">
                <a:solidFill>
                  <a:schemeClr val="bg2"/>
                </a:solidFill>
              </a:rPr>
              <a:t>ultrapassar os limites traçados pelos §§ 1º e 2º do art. 65 da Lei de Licitações</a:t>
            </a:r>
            <a:r>
              <a:rPr lang="pt-BR" sz="2500" dirty="0" smtClean="0">
                <a:solidFill>
                  <a:schemeClr val="bg2"/>
                </a:solidFill>
              </a:rPr>
              <a:t>, observados os princípios da finalidade, da razoabilidade e da proporcionalidade, além dos direitos patrimoniais do contratante privado, desde que </a:t>
            </a:r>
            <a:r>
              <a:rPr lang="pt-BR" sz="2500" u="sng" dirty="0" smtClean="0">
                <a:solidFill>
                  <a:schemeClr val="bg2"/>
                </a:solidFill>
              </a:rPr>
              <a:t>satisfeitos cumulativamente os seguintes pressupostos</a:t>
            </a:r>
            <a:r>
              <a:rPr lang="pt-BR" sz="2500" dirty="0" smtClean="0">
                <a:solidFill>
                  <a:schemeClr val="bg2"/>
                </a:solidFill>
              </a:rPr>
              <a:t>:</a:t>
            </a:r>
          </a:p>
        </p:txBody>
      </p:sp>
    </p:spTree>
    <p:extLst>
      <p:ext uri="{BB962C8B-B14F-4D97-AF65-F5344CB8AC3E}">
        <p14:creationId xmlns:p14="http://schemas.microsoft.com/office/powerpoint/2010/main" val="3484524500"/>
      </p:ext>
    </p:extLst>
  </p:cSld>
  <p:clrMapOvr>
    <a:masterClrMapping/>
  </p:clrMapOvr>
  <p:transition/>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body" idx="1"/>
          </p:nvPr>
        </p:nvSpPr>
        <p:spPr>
          <a:xfrm>
            <a:off x="611188" y="908721"/>
            <a:ext cx="8137525" cy="5257130"/>
          </a:xfrm>
        </p:spPr>
        <p:txBody>
          <a:bodyPr/>
          <a:lstStyle/>
          <a:p>
            <a:pPr marL="431800" lvl="1" indent="-431800" algn="just" eaLnBrk="1" hangingPunct="1">
              <a:lnSpc>
                <a:spcPct val="110000"/>
              </a:lnSpc>
              <a:spcBef>
                <a:spcPts val="2400"/>
              </a:spcBef>
              <a:buFont typeface="Wingdings" pitchFamily="2" charset="2"/>
              <a:buChar char="Ø"/>
            </a:pPr>
            <a:r>
              <a:rPr lang="pt-BR" sz="2600" u="sng" dirty="0" smtClean="0">
                <a:solidFill>
                  <a:schemeClr val="bg2"/>
                </a:solidFill>
              </a:rPr>
              <a:t>não acarretar</a:t>
            </a:r>
            <a:r>
              <a:rPr lang="pt-BR" sz="2600" dirty="0" smtClean="0">
                <a:solidFill>
                  <a:schemeClr val="bg2"/>
                </a:solidFill>
              </a:rPr>
              <a:t> para a Administração </a:t>
            </a:r>
            <a:r>
              <a:rPr lang="pt-BR" sz="2600" u="sng" dirty="0" smtClean="0">
                <a:solidFill>
                  <a:schemeClr val="bg2"/>
                </a:solidFill>
              </a:rPr>
              <a:t>encargos contratuais superiores</a:t>
            </a:r>
            <a:r>
              <a:rPr lang="pt-BR" sz="2600" dirty="0" smtClean="0">
                <a:solidFill>
                  <a:schemeClr val="bg2"/>
                </a:solidFill>
              </a:rPr>
              <a:t> aos oriundos de uma eventual rescisão contratual por razões de interesse público acrescidos aos custos da elaboração de um novo procedimento licitatório; </a:t>
            </a:r>
          </a:p>
          <a:p>
            <a:pPr marL="431800" lvl="1" indent="-431800" algn="just" eaLnBrk="1" hangingPunct="1">
              <a:lnSpc>
                <a:spcPct val="110000"/>
              </a:lnSpc>
              <a:spcBef>
                <a:spcPts val="2400"/>
              </a:spcBef>
              <a:buFont typeface="Wingdings" pitchFamily="2" charset="2"/>
              <a:buChar char="Ø"/>
            </a:pPr>
            <a:r>
              <a:rPr lang="pt-BR" sz="2600" u="sng" dirty="0" smtClean="0">
                <a:solidFill>
                  <a:schemeClr val="bg2"/>
                </a:solidFill>
              </a:rPr>
              <a:t>não possibilitar a inexecução contratual</a:t>
            </a:r>
            <a:r>
              <a:rPr lang="pt-BR" sz="2600" dirty="0" smtClean="0">
                <a:solidFill>
                  <a:schemeClr val="bg2"/>
                </a:solidFill>
              </a:rPr>
              <a:t>, à vista do nível de capacidade técnica e econômico-financeira do contratado;</a:t>
            </a:r>
          </a:p>
          <a:p>
            <a:pPr marL="431800" lvl="1" indent="-431800" algn="just" eaLnBrk="1" hangingPunct="1">
              <a:lnSpc>
                <a:spcPct val="110000"/>
              </a:lnSpc>
              <a:spcBef>
                <a:spcPts val="2400"/>
              </a:spcBef>
              <a:buFont typeface="Wingdings" pitchFamily="2" charset="2"/>
              <a:buChar char="Ø"/>
            </a:pPr>
            <a:r>
              <a:rPr lang="pt-BR" sz="2600" u="sng" dirty="0" smtClean="0">
                <a:solidFill>
                  <a:schemeClr val="bg2"/>
                </a:solidFill>
              </a:rPr>
              <a:t>decorrer de fatos supervenientes</a:t>
            </a:r>
            <a:r>
              <a:rPr lang="pt-BR" sz="2600" dirty="0" smtClean="0">
                <a:solidFill>
                  <a:schemeClr val="bg2"/>
                </a:solidFill>
              </a:rPr>
              <a:t> que impliquem em </a:t>
            </a:r>
            <a:r>
              <a:rPr lang="pt-BR" sz="2600" u="sng" dirty="0" smtClean="0">
                <a:solidFill>
                  <a:schemeClr val="bg2"/>
                </a:solidFill>
              </a:rPr>
              <a:t>dificuldades não previstas ou imprevisíveis</a:t>
            </a:r>
            <a:r>
              <a:rPr lang="pt-BR" sz="2600" dirty="0" smtClean="0">
                <a:solidFill>
                  <a:schemeClr val="bg2"/>
                </a:solidFill>
              </a:rPr>
              <a:t> por ocasião da contratação inicial; </a:t>
            </a:r>
          </a:p>
        </p:txBody>
      </p:sp>
      <p:sp>
        <p:nvSpPr>
          <p:cNvPr id="60419" name="Rectangle 2"/>
          <p:cNvSpPr>
            <a:spLocks noGrp="1" noChangeArrowheads="1"/>
          </p:cNvSpPr>
          <p:nvPr>
            <p:ph type="title"/>
          </p:nvPr>
        </p:nvSpPr>
        <p:spPr>
          <a:xfrm>
            <a:off x="1331913" y="0"/>
            <a:ext cx="6480175"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Tree>
    <p:extLst>
      <p:ext uri="{BB962C8B-B14F-4D97-AF65-F5344CB8AC3E}">
        <p14:creationId xmlns:p14="http://schemas.microsoft.com/office/powerpoint/2010/main" val="2953307257"/>
      </p:ext>
    </p:extLst>
  </p:cSld>
  <p:clrMapOvr>
    <a:masterClrMapping/>
  </p:clrMapOvr>
  <p:transition/>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27"/>
          <p:cNvSpPr>
            <a:spLocks noGrp="1" noChangeArrowheads="1"/>
          </p:cNvSpPr>
          <p:nvPr>
            <p:ph type="body" idx="1"/>
          </p:nvPr>
        </p:nvSpPr>
        <p:spPr>
          <a:xfrm>
            <a:off x="395288" y="820739"/>
            <a:ext cx="8425184" cy="5416550"/>
          </a:xfrm>
        </p:spPr>
        <p:txBody>
          <a:bodyPr/>
          <a:lstStyle/>
          <a:p>
            <a:pPr marL="431800" lvl="1" indent="-431800" algn="just" eaLnBrk="1" hangingPunct="1">
              <a:lnSpc>
                <a:spcPct val="110000"/>
              </a:lnSpc>
              <a:spcBef>
                <a:spcPts val="1200"/>
              </a:spcBef>
              <a:buFont typeface="Wingdings" pitchFamily="2" charset="2"/>
              <a:buChar char="Ø"/>
            </a:pPr>
            <a:r>
              <a:rPr lang="pt-BR" sz="2600" u="sng" dirty="0" smtClean="0">
                <a:solidFill>
                  <a:schemeClr val="bg2"/>
                </a:solidFill>
              </a:rPr>
              <a:t>não transfigurar o objeto</a:t>
            </a:r>
            <a:r>
              <a:rPr lang="pt-BR" sz="2600" dirty="0" smtClean="0">
                <a:solidFill>
                  <a:schemeClr val="bg2"/>
                </a:solidFill>
              </a:rPr>
              <a:t> originalmente contratado em outro de natureza e propósito diversos; </a:t>
            </a:r>
          </a:p>
          <a:p>
            <a:pPr marL="431800" lvl="1" indent="-431800" algn="just" eaLnBrk="1" hangingPunct="1">
              <a:lnSpc>
                <a:spcPct val="110000"/>
              </a:lnSpc>
              <a:spcBef>
                <a:spcPts val="1200"/>
              </a:spcBef>
              <a:buFont typeface="Wingdings" pitchFamily="2" charset="2"/>
              <a:buChar char="Ø"/>
            </a:pPr>
            <a:r>
              <a:rPr lang="pt-BR" sz="2600" u="sng" dirty="0" smtClean="0">
                <a:solidFill>
                  <a:schemeClr val="bg2"/>
                </a:solidFill>
              </a:rPr>
              <a:t>ser necessária à completa execução do objeto</a:t>
            </a:r>
            <a:r>
              <a:rPr lang="pt-BR" sz="2600" dirty="0" smtClean="0">
                <a:solidFill>
                  <a:schemeClr val="bg2"/>
                </a:solidFill>
              </a:rPr>
              <a:t> original do contrato, à </a:t>
            </a:r>
            <a:r>
              <a:rPr lang="pt-BR" sz="2600" u="sng" dirty="0" smtClean="0">
                <a:solidFill>
                  <a:schemeClr val="bg2"/>
                </a:solidFill>
              </a:rPr>
              <a:t>otimização do cronograma </a:t>
            </a:r>
            <a:r>
              <a:rPr lang="pt-BR" sz="2600" dirty="0" smtClean="0">
                <a:solidFill>
                  <a:schemeClr val="bg2"/>
                </a:solidFill>
              </a:rPr>
              <a:t>de execução e à </a:t>
            </a:r>
            <a:r>
              <a:rPr lang="pt-BR" sz="2600" u="sng" dirty="0" smtClean="0">
                <a:solidFill>
                  <a:schemeClr val="bg2"/>
                </a:solidFill>
              </a:rPr>
              <a:t>antecipação dos benefícios </a:t>
            </a:r>
            <a:r>
              <a:rPr lang="pt-BR" sz="2600" dirty="0" smtClean="0">
                <a:solidFill>
                  <a:schemeClr val="bg2"/>
                </a:solidFill>
              </a:rPr>
              <a:t>sociais e econômicos decorrentes; </a:t>
            </a:r>
          </a:p>
          <a:p>
            <a:pPr marL="431800" lvl="1" indent="-431800" algn="just" eaLnBrk="1" hangingPunct="1">
              <a:lnSpc>
                <a:spcPct val="110000"/>
              </a:lnSpc>
              <a:spcBef>
                <a:spcPts val="1200"/>
              </a:spcBef>
              <a:buFont typeface="Wingdings" pitchFamily="2" charset="2"/>
              <a:buChar char="Ø"/>
            </a:pPr>
            <a:r>
              <a:rPr lang="pt-BR" sz="2600" dirty="0" smtClean="0">
                <a:solidFill>
                  <a:schemeClr val="bg2"/>
                </a:solidFill>
              </a:rPr>
              <a:t>demonstrar-se que as consequências da </a:t>
            </a:r>
            <a:r>
              <a:rPr lang="pt-BR" sz="2600" u="sng" dirty="0" smtClean="0">
                <a:solidFill>
                  <a:schemeClr val="bg2"/>
                </a:solidFill>
              </a:rPr>
              <a:t>rescisão contratual</a:t>
            </a:r>
            <a:r>
              <a:rPr lang="pt-BR" sz="2600" dirty="0" smtClean="0">
                <a:solidFill>
                  <a:schemeClr val="bg2"/>
                </a:solidFill>
              </a:rPr>
              <a:t>, seguida de novas licitação e contratação </a:t>
            </a:r>
            <a:r>
              <a:rPr lang="pt-BR" sz="2600" u="sng" dirty="0" smtClean="0">
                <a:solidFill>
                  <a:schemeClr val="bg2"/>
                </a:solidFill>
              </a:rPr>
              <a:t>importam sacrifício insuportável</a:t>
            </a:r>
            <a:r>
              <a:rPr lang="pt-BR" sz="2600" dirty="0" smtClean="0">
                <a:solidFill>
                  <a:schemeClr val="bg2"/>
                </a:solidFill>
              </a:rPr>
              <a:t> ao interesse coletivo a ser atendido pela obra ou serviço.</a:t>
            </a:r>
          </a:p>
        </p:txBody>
      </p:sp>
      <p:sp>
        <p:nvSpPr>
          <p:cNvPr id="61443" name="Rectangle 2"/>
          <p:cNvSpPr>
            <a:spLocks noGrp="1" noChangeArrowheads="1"/>
          </p:cNvSpPr>
          <p:nvPr>
            <p:ph type="title"/>
          </p:nvPr>
        </p:nvSpPr>
        <p:spPr>
          <a:xfrm>
            <a:off x="1331913" y="0"/>
            <a:ext cx="6480175"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Tree>
    <p:extLst>
      <p:ext uri="{BB962C8B-B14F-4D97-AF65-F5344CB8AC3E}">
        <p14:creationId xmlns:p14="http://schemas.microsoft.com/office/powerpoint/2010/main" val="2302478974"/>
      </p:ext>
    </p:extLst>
  </p:cSld>
  <p:clrMapOvr>
    <a:masterClrMapping/>
  </p:clrMapOvr>
  <p:transition/>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1"/>
          </p:nvPr>
        </p:nvSpPr>
        <p:spPr>
          <a:xfrm>
            <a:off x="539750" y="990600"/>
            <a:ext cx="8208963" cy="5391150"/>
          </a:xfrm>
        </p:spPr>
        <p:txBody>
          <a:bodyPr/>
          <a:lstStyle/>
          <a:p>
            <a:pPr marL="0" indent="0" algn="just" eaLnBrk="1" hangingPunct="1">
              <a:lnSpc>
                <a:spcPct val="135000"/>
              </a:lnSpc>
              <a:spcBef>
                <a:spcPts val="2400"/>
              </a:spcBef>
              <a:buClr>
                <a:srgbClr val="4D4948"/>
              </a:buClr>
              <a:buFont typeface="Wingdings" pitchFamily="2" charset="2"/>
              <a:buNone/>
            </a:pPr>
            <a:r>
              <a:rPr lang="pt-BR" dirty="0" smtClean="0">
                <a:solidFill>
                  <a:schemeClr val="bg2"/>
                </a:solidFill>
              </a:rPr>
              <a:t>Desde que </a:t>
            </a:r>
            <a:r>
              <a:rPr lang="pt-BR" u="sng" dirty="0" smtClean="0">
                <a:solidFill>
                  <a:schemeClr val="bg2"/>
                </a:solidFill>
              </a:rPr>
              <a:t>satisfeitos cumulativamente esses vários pressupostos</a:t>
            </a:r>
            <a:r>
              <a:rPr lang="pt-BR" dirty="0" smtClean="0">
                <a:solidFill>
                  <a:schemeClr val="bg2"/>
                </a:solidFill>
              </a:rPr>
              <a:t>, o gestor </a:t>
            </a:r>
            <a:r>
              <a:rPr lang="pt-BR" u="sng" dirty="0" smtClean="0">
                <a:solidFill>
                  <a:schemeClr val="bg2"/>
                </a:solidFill>
              </a:rPr>
              <a:t>pode ultrapassar os limites </a:t>
            </a:r>
            <a:r>
              <a:rPr lang="pt-BR" dirty="0" smtClean="0">
                <a:solidFill>
                  <a:schemeClr val="bg2"/>
                </a:solidFill>
              </a:rPr>
              <a:t>traçados pelos §§ 1º e 2º do art. 65 da Lei 8.666/1993, por meio de </a:t>
            </a:r>
            <a:r>
              <a:rPr lang="pt-BR" b="1" u="sng" dirty="0" smtClean="0">
                <a:solidFill>
                  <a:schemeClr val="bg2"/>
                </a:solidFill>
              </a:rPr>
              <a:t>alterações qualitativas</a:t>
            </a:r>
            <a:r>
              <a:rPr lang="pt-BR" u="sng" dirty="0" smtClean="0">
                <a:solidFill>
                  <a:schemeClr val="bg2"/>
                </a:solidFill>
              </a:rPr>
              <a:t> do objeto</a:t>
            </a:r>
            <a:r>
              <a:rPr lang="pt-BR" dirty="0" smtClean="0">
                <a:solidFill>
                  <a:schemeClr val="bg2"/>
                </a:solidFill>
              </a:rPr>
              <a:t>.</a:t>
            </a:r>
          </a:p>
          <a:p>
            <a:pPr marL="0" indent="0" algn="just" eaLnBrk="1" hangingPunct="1">
              <a:lnSpc>
                <a:spcPct val="135000"/>
              </a:lnSpc>
              <a:spcBef>
                <a:spcPts val="2400"/>
              </a:spcBef>
              <a:buFont typeface="Wingdings" pitchFamily="2" charset="2"/>
              <a:buNone/>
            </a:pPr>
            <a:r>
              <a:rPr lang="pt-BR" dirty="0" smtClean="0">
                <a:solidFill>
                  <a:schemeClr val="bg2"/>
                </a:solidFill>
              </a:rPr>
              <a:t>Afinal, há situações em que a observância estrita da lei colide com outros bens jurídicos, como os tutelados, por exemplo, pelo princípio da eficiência. </a:t>
            </a:r>
            <a:r>
              <a:rPr lang="pt-BR" u="sng" dirty="0" smtClean="0">
                <a:solidFill>
                  <a:schemeClr val="bg2"/>
                </a:solidFill>
              </a:rPr>
              <a:t>Em determinadas situações, sempre excepcionais</a:t>
            </a:r>
            <a:r>
              <a:rPr lang="pt-BR" dirty="0" smtClean="0">
                <a:solidFill>
                  <a:schemeClr val="bg2"/>
                </a:solidFill>
              </a:rPr>
              <a:t>, </a:t>
            </a:r>
            <a:r>
              <a:rPr lang="pt-BR" u="sng" dirty="0" smtClean="0">
                <a:solidFill>
                  <a:schemeClr val="bg2"/>
                </a:solidFill>
              </a:rPr>
              <a:t>pode o princípio da legalidade curvar-se (sempre parcialmente) a outros princípios</a:t>
            </a:r>
            <a:r>
              <a:rPr lang="pt-BR" dirty="0" smtClean="0">
                <a:solidFill>
                  <a:schemeClr val="bg2"/>
                </a:solidFill>
              </a:rPr>
              <a:t> como os da finalidade e razoabilidade. </a:t>
            </a:r>
          </a:p>
        </p:txBody>
      </p:sp>
      <p:sp>
        <p:nvSpPr>
          <p:cNvPr id="62467" name="Rectangle 2"/>
          <p:cNvSpPr>
            <a:spLocks noGrp="1" noChangeArrowheads="1"/>
          </p:cNvSpPr>
          <p:nvPr>
            <p:ph type="title"/>
          </p:nvPr>
        </p:nvSpPr>
        <p:spPr>
          <a:xfrm>
            <a:off x="1331913" y="0"/>
            <a:ext cx="6480175"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Tree>
    <p:extLst>
      <p:ext uri="{BB962C8B-B14F-4D97-AF65-F5344CB8AC3E}">
        <p14:creationId xmlns:p14="http://schemas.microsoft.com/office/powerpoint/2010/main" val="3944742394"/>
      </p:ext>
    </p:extLst>
  </p:cSld>
  <p:clrMapOvr>
    <a:masterClrMapping/>
  </p:clrMapOvr>
  <p:transition/>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08720"/>
            <a:ext cx="8534400" cy="3891880"/>
          </a:xfrm>
        </p:spPr>
        <p:txBody>
          <a:bodyPr/>
          <a:lstStyle/>
          <a:p>
            <a:pPr marL="0" indent="0" algn="just">
              <a:spcBef>
                <a:spcPts val="0"/>
              </a:spcBef>
              <a:spcAft>
                <a:spcPts val="0"/>
              </a:spcAft>
              <a:buClr>
                <a:srgbClr val="4D4948"/>
              </a:buClr>
              <a:buNone/>
            </a:pPr>
            <a:r>
              <a:rPr lang="pt-BR" sz="2800" dirty="0" smtClean="0">
                <a:solidFill>
                  <a:schemeClr val="bg2"/>
                </a:solidFill>
              </a:rPr>
              <a:t>Manifestei-me, ainda, pela ilegalidade da cessão integral praticada no âmbito do contrato em tela, considerando que não havia argumentos robustos para justificar a inobservância da Decisão n° 420/2002 – Plenário.</a:t>
            </a:r>
          </a:p>
          <a:p>
            <a:pPr marL="0" indent="0" algn="just">
              <a:spcBef>
                <a:spcPts val="0"/>
              </a:spcBef>
              <a:spcAft>
                <a:spcPts val="0"/>
              </a:spcAft>
              <a:buClr>
                <a:srgbClr val="4D4948"/>
              </a:buClr>
              <a:buNone/>
            </a:pPr>
            <a:r>
              <a:rPr lang="pt-BR" sz="2800" dirty="0" smtClean="0">
                <a:solidFill>
                  <a:schemeClr val="bg2"/>
                </a:solidFill>
              </a:rPr>
              <a:t>No entanto, </a:t>
            </a:r>
            <a:r>
              <a:rPr lang="pt-BR" sz="2800" u="sng" dirty="0" smtClean="0">
                <a:solidFill>
                  <a:schemeClr val="bg2"/>
                </a:solidFill>
              </a:rPr>
              <a:t>tendo em vista as circunstâncias</a:t>
            </a:r>
            <a:r>
              <a:rPr lang="pt-BR" sz="2800" dirty="0" smtClean="0">
                <a:solidFill>
                  <a:schemeClr val="bg2"/>
                </a:solidFill>
              </a:rPr>
              <a:t>, entendi que esse irregularidade seria escusável e que o </a:t>
            </a:r>
            <a:r>
              <a:rPr lang="pt-BR" sz="2800" u="sng" dirty="0" smtClean="0">
                <a:solidFill>
                  <a:schemeClr val="bg2"/>
                </a:solidFill>
              </a:rPr>
              <a:t>interesse público deveria prevalecer</a:t>
            </a:r>
            <a:r>
              <a:rPr lang="pt-BR" sz="2800" dirty="0" smtClean="0">
                <a:solidFill>
                  <a:schemeClr val="bg2"/>
                </a:solidFill>
              </a:rPr>
              <a:t>. Afinal, a rescisão contratual e a subseqüente realização de novo procedimento licitatório imporia à coletividade conseqüências de natureza grave, em especial diante do estágio avançado das obras.</a:t>
            </a: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2.1. Falta de um planejamento adequado</a:t>
            </a:r>
          </a:p>
        </p:txBody>
      </p:sp>
      <p:sp>
        <p:nvSpPr>
          <p:cNvPr id="17411" name="Rectangle 3"/>
          <p:cNvSpPr>
            <a:spLocks noGrp="1" noChangeArrowheads="1"/>
          </p:cNvSpPr>
          <p:nvPr>
            <p:ph type="body" idx="1"/>
          </p:nvPr>
        </p:nvSpPr>
        <p:spPr>
          <a:xfrm>
            <a:off x="251521" y="820738"/>
            <a:ext cx="8784975" cy="5717480"/>
          </a:xfrm>
        </p:spPr>
        <p:txBody>
          <a:bodyPr/>
          <a:lstStyle/>
          <a:p>
            <a:pPr marL="0" indent="0" algn="just">
              <a:lnSpc>
                <a:spcPct val="150000"/>
              </a:lnSpc>
              <a:spcBef>
                <a:spcPts val="0"/>
              </a:spcBef>
              <a:spcAft>
                <a:spcPts val="0"/>
              </a:spcAft>
              <a:buNone/>
            </a:pPr>
            <a:r>
              <a:rPr lang="pt-BR" i="1" dirty="0" smtClean="0">
                <a:solidFill>
                  <a:schemeClr val="bg2"/>
                </a:solidFill>
              </a:rPr>
              <a:t>“Como </a:t>
            </a:r>
            <a:r>
              <a:rPr lang="pt-BR" i="1" u="sng" dirty="0">
                <a:solidFill>
                  <a:schemeClr val="bg2"/>
                </a:solidFill>
              </a:rPr>
              <a:t>consequência do planejamento deficiente</a:t>
            </a:r>
            <a:r>
              <a:rPr lang="pt-BR" i="1" dirty="0">
                <a:solidFill>
                  <a:schemeClr val="bg2"/>
                </a:solidFill>
              </a:rPr>
              <a:t> agregado à </a:t>
            </a:r>
            <a:r>
              <a:rPr lang="pt-BR" i="1" u="sng" dirty="0">
                <a:solidFill>
                  <a:schemeClr val="bg2"/>
                </a:solidFill>
              </a:rPr>
              <a:t>precariedade dos controles</a:t>
            </a:r>
            <a:r>
              <a:rPr lang="pt-BR" i="1" dirty="0">
                <a:solidFill>
                  <a:schemeClr val="bg2"/>
                </a:solidFill>
              </a:rPr>
              <a:t> relativos à execução e pagamento dos contratos, temos as </a:t>
            </a:r>
            <a:r>
              <a:rPr lang="pt-BR" i="1" u="sng" dirty="0">
                <a:solidFill>
                  <a:schemeClr val="bg2"/>
                </a:solidFill>
              </a:rPr>
              <a:t>diversas irregularidades </a:t>
            </a:r>
            <a:r>
              <a:rPr lang="pt-BR" i="1" dirty="0">
                <a:solidFill>
                  <a:schemeClr val="bg2"/>
                </a:solidFill>
              </a:rPr>
              <a:t>tratadas nesse processo, tais como a constante necessidade de aditivos contratuais que muitas vezes alteravam significativamente as características do objeto licitado; a ocorrência de acréscimos e supressões na obra que extrapolam os limites previstos na lei de </a:t>
            </a:r>
            <a:r>
              <a:rPr lang="pt-BR" i="1" dirty="0" smtClean="0">
                <a:solidFill>
                  <a:schemeClr val="bg2"/>
                </a:solidFill>
              </a:rPr>
              <a:t>licitações (...)”</a:t>
            </a: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1585282627"/>
      </p:ext>
    </p:extLst>
  </p:cSld>
  <p:clrMapOvr>
    <a:masterClrMapping/>
  </p:clrMapOvr>
  <p:transition/>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A ponderação de princípios</a:t>
            </a:r>
            <a:endParaRPr lang="pt-BR" sz="2800" dirty="0" smtClean="0">
              <a:latin typeface="Eras Demi ITC" pitchFamily="34" charset="0"/>
            </a:endParaRPr>
          </a:p>
        </p:txBody>
      </p:sp>
      <p:sp>
        <p:nvSpPr>
          <p:cNvPr id="90115" name="Rectangle 1027"/>
          <p:cNvSpPr>
            <a:spLocks noGrp="1" noChangeArrowheads="1"/>
          </p:cNvSpPr>
          <p:nvPr>
            <p:ph type="body" idx="1"/>
          </p:nvPr>
        </p:nvSpPr>
        <p:spPr>
          <a:xfrm>
            <a:off x="381000" y="908720"/>
            <a:ext cx="8534400" cy="3891880"/>
          </a:xfrm>
        </p:spPr>
        <p:txBody>
          <a:bodyPr/>
          <a:lstStyle/>
          <a:p>
            <a:pPr marL="0" indent="0" algn="just">
              <a:lnSpc>
                <a:spcPct val="120000"/>
              </a:lnSpc>
              <a:spcAft>
                <a:spcPct val="20000"/>
              </a:spcAft>
              <a:buClr>
                <a:srgbClr val="4D4948"/>
              </a:buClr>
              <a:buNone/>
            </a:pPr>
            <a:r>
              <a:rPr lang="en-US" sz="2800" dirty="0" err="1" smtClean="0">
                <a:solidFill>
                  <a:schemeClr val="bg2"/>
                </a:solidFill>
              </a:rPr>
              <a:t>Nesse</a:t>
            </a:r>
            <a:r>
              <a:rPr lang="en-US" sz="2800" dirty="0" smtClean="0">
                <a:solidFill>
                  <a:schemeClr val="bg2"/>
                </a:solidFill>
              </a:rPr>
              <a:t> </a:t>
            </a:r>
            <a:r>
              <a:rPr lang="en-US" sz="2800" dirty="0" err="1" smtClean="0">
                <a:solidFill>
                  <a:schemeClr val="bg2"/>
                </a:solidFill>
              </a:rPr>
              <a:t>sentido</a:t>
            </a:r>
            <a:r>
              <a:rPr lang="en-US" sz="2800" dirty="0" smtClean="0">
                <a:solidFill>
                  <a:schemeClr val="bg2"/>
                </a:solidFill>
              </a:rPr>
              <a:t>, </a:t>
            </a:r>
            <a:r>
              <a:rPr lang="en-US" sz="2800" dirty="0" err="1" smtClean="0">
                <a:solidFill>
                  <a:schemeClr val="bg2"/>
                </a:solidFill>
              </a:rPr>
              <a:t>argumentei</a:t>
            </a:r>
            <a:r>
              <a:rPr lang="en-US" sz="2800" dirty="0" smtClean="0">
                <a:solidFill>
                  <a:schemeClr val="bg2"/>
                </a:solidFill>
              </a:rPr>
              <a:t> </a:t>
            </a:r>
            <a:r>
              <a:rPr lang="en-US" sz="2800" dirty="0" err="1" smtClean="0">
                <a:solidFill>
                  <a:schemeClr val="bg2"/>
                </a:solidFill>
              </a:rPr>
              <a:t>que</a:t>
            </a:r>
            <a:r>
              <a:rPr lang="en-US" sz="2800" dirty="0" smtClean="0">
                <a:solidFill>
                  <a:schemeClr val="bg2"/>
                </a:solidFill>
              </a:rPr>
              <a:t> </a:t>
            </a:r>
            <a:r>
              <a:rPr lang="pt-BR" sz="2800" i="1" dirty="0" smtClean="0">
                <a:solidFill>
                  <a:schemeClr val="bg2"/>
                </a:solidFill>
              </a:rPr>
              <a:t>“</a:t>
            </a:r>
            <a:r>
              <a:rPr lang="pt-BR" sz="2800" i="1" u="sng" dirty="0" smtClean="0">
                <a:solidFill>
                  <a:schemeClr val="bg2"/>
                </a:solidFill>
              </a:rPr>
              <a:t>não se afigura razoável que, em favor da legalidade estrita, sejam sacrificados outros princípios</a:t>
            </a:r>
            <a:r>
              <a:rPr lang="pt-BR" sz="2800" i="1" dirty="0" smtClean="0">
                <a:solidFill>
                  <a:schemeClr val="bg2"/>
                </a:solidFill>
              </a:rPr>
              <a:t> que devem balizar a atividade administrativa, sobretudo os princípios da eficiência e da supremacia do interesse público”.</a:t>
            </a:r>
            <a:r>
              <a:rPr lang="pt-BR" sz="2800" dirty="0" smtClean="0">
                <a:solidFill>
                  <a:schemeClr val="bg2"/>
                </a:solidFill>
              </a:rPr>
              <a:t> </a:t>
            </a:r>
          </a:p>
          <a:p>
            <a:pPr marL="0" indent="0" algn="just">
              <a:lnSpc>
                <a:spcPct val="120000"/>
              </a:lnSpc>
              <a:spcAft>
                <a:spcPct val="20000"/>
              </a:spcAft>
              <a:buClr>
                <a:srgbClr val="4D4948"/>
              </a:buClr>
              <a:buNone/>
            </a:pPr>
            <a:r>
              <a:rPr lang="pt-BR" sz="2800" dirty="0" smtClean="0">
                <a:solidFill>
                  <a:schemeClr val="bg2"/>
                </a:solidFill>
              </a:rPr>
              <a:t>Por meio do Acórdão n° 211/2006 – Plenário, o TCU admitiu, excepcionalmente, a continuidade do contrato analisado até a conclusão das obras do Complexo Viário Jacu-Pêssego.</a:t>
            </a:r>
          </a:p>
          <a:p>
            <a:pPr marL="0" indent="0" algn="just">
              <a:lnSpc>
                <a:spcPct val="120000"/>
              </a:lnSpc>
              <a:spcAft>
                <a:spcPct val="20000"/>
              </a:spcAft>
              <a:buClr>
                <a:srgbClr val="4D4948"/>
              </a:buClr>
              <a:buNone/>
            </a:pPr>
            <a:endParaRPr lang="pt-BR" sz="2800" dirty="0" smtClean="0">
              <a:solidFill>
                <a:schemeClr val="bg2"/>
              </a:solidFill>
            </a:endParaRPr>
          </a:p>
        </p:txBody>
      </p:sp>
    </p:spTree>
    <p:extLst>
      <p:ext uri="{BB962C8B-B14F-4D97-AF65-F5344CB8AC3E}">
        <p14:creationId xmlns:p14="http://schemas.microsoft.com/office/powerpoint/2010/main" val="3693457688"/>
      </p:ext>
    </p:extLst>
  </p:cSld>
  <p:clrMapOvr>
    <a:masterClrMapping/>
  </p:clrMapOvr>
  <p:transition/>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pt-BR" sz="2700" b="0" dirty="0" smtClean="0">
                <a:solidFill>
                  <a:schemeClr val="bg2"/>
                </a:solidFill>
              </a:rPr>
              <a:t/>
            </a:r>
            <a:br>
              <a:rPr lang="pt-BR" sz="2700" b="0" dirty="0" smtClean="0">
                <a:solidFill>
                  <a:schemeClr val="bg2"/>
                </a:solidFill>
              </a:rPr>
            </a:br>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marL="0" indent="0" algn="just">
              <a:lnSpc>
                <a:spcPct val="150000"/>
              </a:lnSpc>
              <a:spcBef>
                <a:spcPts val="1800"/>
              </a:spcBef>
              <a:spcAft>
                <a:spcPts val="0"/>
              </a:spcAft>
              <a:buNone/>
            </a:pPr>
            <a:endParaRPr lang="pt-BR" sz="2800" dirty="0" smtClean="0">
              <a:solidFill>
                <a:schemeClr val="bg2"/>
              </a:solidFill>
            </a:endParaRPr>
          </a:p>
          <a:p>
            <a:pPr algn="ctr">
              <a:lnSpc>
                <a:spcPct val="130000"/>
              </a:lnSpc>
              <a:spcBef>
                <a:spcPts val="1200"/>
              </a:spcBef>
              <a:spcAft>
                <a:spcPts val="0"/>
              </a:spcAft>
            </a:pPr>
            <a:r>
              <a:rPr lang="pt-BR" sz="4400" dirty="0" smtClean="0">
                <a:solidFill>
                  <a:schemeClr val="bg2"/>
                </a:solidFill>
                <a:latin typeface="Eras Demi ITC" pitchFamily="34" charset="0"/>
              </a:rPr>
              <a:t>Anexo III</a:t>
            </a:r>
          </a:p>
          <a:p>
            <a:pPr algn="ctr">
              <a:lnSpc>
                <a:spcPct val="130000"/>
              </a:lnSpc>
              <a:spcBef>
                <a:spcPts val="1200"/>
              </a:spcBef>
              <a:spcAft>
                <a:spcPts val="0"/>
              </a:spcAft>
            </a:pPr>
            <a:r>
              <a:rPr lang="pt-BR" sz="4400" dirty="0" smtClean="0">
                <a:solidFill>
                  <a:schemeClr val="bg2"/>
                </a:solidFill>
              </a:rPr>
              <a:t>Exemplos de normas que visam reduzir os riscos para a Administração Pública contratante</a:t>
            </a:r>
            <a:endParaRPr lang="pt-BR" sz="4400" dirty="0">
              <a:solidFill>
                <a:schemeClr val="bg2"/>
              </a:solidFill>
            </a:endParaRPr>
          </a:p>
          <a:p>
            <a:pPr marL="0" indent="0" algn="ctr">
              <a:lnSpc>
                <a:spcPct val="130000"/>
              </a:lnSpc>
              <a:spcBef>
                <a:spcPts val="1200"/>
              </a:spcBef>
              <a:spcAft>
                <a:spcPts val="0"/>
              </a:spcAft>
              <a:buNone/>
            </a:pPr>
            <a:endParaRPr lang="pt-BR" sz="4400" dirty="0">
              <a:solidFill>
                <a:schemeClr val="bg2"/>
              </a:solidFill>
            </a:endParaRPr>
          </a:p>
        </p:txBody>
      </p:sp>
    </p:spTree>
    <p:extLst>
      <p:ext uri="{BB962C8B-B14F-4D97-AF65-F5344CB8AC3E}">
        <p14:creationId xmlns:p14="http://schemas.microsoft.com/office/powerpoint/2010/main" val="1511415152"/>
      </p:ext>
    </p:extLst>
  </p:cSld>
  <p:clrMapOvr>
    <a:masterClrMapping/>
  </p:clrMapOvr>
  <p:transition/>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1026"/>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solidFill>
                <a:schemeClr val="bg1"/>
              </a:solidFill>
              <a:latin typeface="+mn-lt"/>
            </a:endParaRPr>
          </a:p>
        </p:txBody>
      </p:sp>
      <p:sp>
        <p:nvSpPr>
          <p:cNvPr id="43011" name="Rectangle 1027"/>
          <p:cNvSpPr>
            <a:spLocks noGrp="1" noChangeArrowheads="1"/>
          </p:cNvSpPr>
          <p:nvPr>
            <p:ph type="body" idx="1"/>
          </p:nvPr>
        </p:nvSpPr>
        <p:spPr>
          <a:xfrm>
            <a:off x="381000" y="820738"/>
            <a:ext cx="8534400" cy="5351462"/>
          </a:xfrm>
          <a:noFill/>
        </p:spPr>
        <p:txBody>
          <a:bodyPr/>
          <a:lstStyle/>
          <a:p>
            <a:pPr marL="0" indent="0" algn="just" eaLnBrk="1" hangingPunct="1">
              <a:lnSpc>
                <a:spcPts val="3900"/>
              </a:lnSpc>
              <a:spcBef>
                <a:spcPts val="0"/>
              </a:spcBef>
              <a:buFont typeface="Wingdings" panose="05000000000000000000" pitchFamily="2" charset="2"/>
              <a:buNone/>
            </a:pPr>
            <a:r>
              <a:rPr lang="pt-BR" altLang="pt-BR" dirty="0" smtClean="0">
                <a:solidFill>
                  <a:schemeClr val="bg2"/>
                </a:solidFill>
              </a:rPr>
              <a:t>Visando reduzir o desperdício de recursos públicos, a Administração Pública tem editado normas. A título de exemplo, citarei a seguir duas delas.</a:t>
            </a:r>
          </a:p>
          <a:p>
            <a:pPr marL="0" indent="0" algn="just" eaLnBrk="1" hangingPunct="1">
              <a:lnSpc>
                <a:spcPts val="3900"/>
              </a:lnSpc>
              <a:spcBef>
                <a:spcPts val="0"/>
              </a:spcBef>
              <a:buFont typeface="Wingdings" panose="05000000000000000000" pitchFamily="2" charset="2"/>
              <a:buNone/>
            </a:pPr>
            <a:r>
              <a:rPr lang="pt-BR" altLang="pt-BR" dirty="0" smtClean="0">
                <a:solidFill>
                  <a:schemeClr val="bg2"/>
                </a:solidFill>
              </a:rPr>
              <a:t>A IN nº 2/2008 regulamenta o denominado “</a:t>
            </a:r>
            <a:r>
              <a:rPr lang="pt-BR" altLang="pt-BR" u="sng" dirty="0" smtClean="0">
                <a:solidFill>
                  <a:schemeClr val="bg2"/>
                </a:solidFill>
              </a:rPr>
              <a:t>Acordo de Nível de Serviço” (ANS),</a:t>
            </a:r>
            <a:r>
              <a:rPr lang="pt-BR" altLang="pt-BR" dirty="0" smtClean="0">
                <a:solidFill>
                  <a:schemeClr val="bg2"/>
                </a:solidFill>
              </a:rPr>
              <a:t> assim entendido como um “</a:t>
            </a:r>
            <a:r>
              <a:rPr lang="pt-BR" altLang="pt-BR" u="sng" dirty="0" smtClean="0">
                <a:solidFill>
                  <a:schemeClr val="bg2"/>
                </a:solidFill>
              </a:rPr>
              <a:t>ajuste escrito, anexo ao contrato, entre o provedor de serviços e o órgão contratante, que define, em bases compreensíveis, tangíveis objetivamente observáveis e comprováveis, os níveis esperados de qualidade da prestação do serviço e respectivas adequações de pagamento</a:t>
            </a:r>
            <a:r>
              <a:rPr lang="pt-BR" altLang="pt-BR" dirty="0" smtClean="0">
                <a:solidFill>
                  <a:schemeClr val="bg2"/>
                </a:solidFill>
              </a:rPr>
              <a:t>”.</a:t>
            </a:r>
          </a:p>
        </p:txBody>
      </p:sp>
    </p:spTree>
    <p:extLst>
      <p:ext uri="{BB962C8B-B14F-4D97-AF65-F5344CB8AC3E}">
        <p14:creationId xmlns:p14="http://schemas.microsoft.com/office/powerpoint/2010/main" val="2970099361"/>
      </p:ext>
    </p:extLst>
  </p:cSld>
  <p:clrMapOvr>
    <a:masterClrMapping/>
  </p:clrMapOvr>
  <p:transition/>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1026"/>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solidFill>
                <a:schemeClr val="bg1"/>
              </a:solidFill>
              <a:latin typeface="+mn-lt"/>
            </a:endParaRPr>
          </a:p>
        </p:txBody>
      </p:sp>
      <p:sp>
        <p:nvSpPr>
          <p:cNvPr id="43011" name="Rectangle 1027"/>
          <p:cNvSpPr>
            <a:spLocks noGrp="1" noChangeArrowheads="1"/>
          </p:cNvSpPr>
          <p:nvPr>
            <p:ph type="body" idx="1"/>
          </p:nvPr>
        </p:nvSpPr>
        <p:spPr>
          <a:xfrm>
            <a:off x="381000" y="908720"/>
            <a:ext cx="8534400" cy="5263480"/>
          </a:xfrm>
          <a:noFill/>
        </p:spPr>
        <p:txBody>
          <a:bodyPr/>
          <a:lstStyle/>
          <a:p>
            <a:pPr marL="0" indent="0" algn="just" eaLnBrk="1" hangingPunct="1">
              <a:lnSpc>
                <a:spcPts val="3500"/>
              </a:lnSpc>
              <a:spcBef>
                <a:spcPts val="0"/>
              </a:spcBef>
              <a:buFont typeface="Wingdings" panose="05000000000000000000" pitchFamily="2" charset="2"/>
              <a:buNone/>
            </a:pPr>
            <a:r>
              <a:rPr lang="pt-BR" altLang="pt-BR" dirty="0" smtClean="0">
                <a:solidFill>
                  <a:schemeClr val="bg2"/>
                </a:solidFill>
              </a:rPr>
              <a:t>Consoante se verifica, o ANS refere-se a ajustes feitos, durante a gestão do contrato, entre contratante e contratado, sobre a forma de execução dos serviços. Mais especificamente, </a:t>
            </a:r>
            <a:r>
              <a:rPr lang="pt-BR" altLang="pt-BR" u="sng" dirty="0" smtClean="0">
                <a:solidFill>
                  <a:schemeClr val="bg2"/>
                </a:solidFill>
              </a:rPr>
              <a:t>esses acordos terão como objeto o estabelecimento de níveis de qualidade</a:t>
            </a:r>
            <a:r>
              <a:rPr lang="pt-BR" altLang="pt-BR" dirty="0" smtClean="0">
                <a:solidFill>
                  <a:schemeClr val="bg2"/>
                </a:solidFill>
              </a:rPr>
              <a:t> esperados na execução dos serviços para fins de pagamento.</a:t>
            </a:r>
          </a:p>
          <a:p>
            <a:pPr algn="just">
              <a:lnSpc>
                <a:spcPts val="3500"/>
              </a:lnSpc>
              <a:spcBef>
                <a:spcPts val="0"/>
              </a:spcBef>
            </a:pPr>
            <a:r>
              <a:rPr lang="pt-BR" altLang="pt-BR" dirty="0">
                <a:solidFill>
                  <a:schemeClr val="bg2"/>
                </a:solidFill>
              </a:rPr>
              <a:t>Referido dispositivo deve ser interpretado à luz do disposto no art. 3º da Lei nº 8.666/1993, que demanda a definição clara do objeto a ser licitado para fins de isonomia entre os licitantes e de obtenção da proposta mais vantajosa para a Administração.</a:t>
            </a:r>
          </a:p>
          <a:p>
            <a:pPr marL="0" indent="0" algn="just" eaLnBrk="1" hangingPunct="1">
              <a:lnSpc>
                <a:spcPct val="110000"/>
              </a:lnSpc>
              <a:spcBef>
                <a:spcPct val="30000"/>
              </a:spcBef>
              <a:buFont typeface="Wingdings" panose="05000000000000000000" pitchFamily="2" charset="2"/>
              <a:buNone/>
            </a:pPr>
            <a:endParaRPr lang="pt-BR" altLang="pt-BR" dirty="0" smtClean="0">
              <a:solidFill>
                <a:schemeClr val="bg2"/>
              </a:solidFill>
            </a:endParaRPr>
          </a:p>
        </p:txBody>
      </p:sp>
    </p:spTree>
    <p:extLst>
      <p:ext uri="{BB962C8B-B14F-4D97-AF65-F5344CB8AC3E}">
        <p14:creationId xmlns:p14="http://schemas.microsoft.com/office/powerpoint/2010/main" val="3352610148"/>
      </p:ext>
    </p:extLst>
  </p:cSld>
  <p:clrMapOvr>
    <a:masterClrMapping/>
  </p:clrMapOvr>
  <p:transition/>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altLang="pt-BR" sz="2400" b="0" dirty="0" smtClean="0">
                <a:latin typeface="Eras Demi ITC" panose="020B0805030504020804" pitchFamily="34" charset="0"/>
              </a:rPr>
              <a:t>Exemplos de normas que visam reduzir os riscos para a Administração Pública contratante</a:t>
            </a:r>
          </a:p>
        </p:txBody>
      </p:sp>
      <p:sp>
        <p:nvSpPr>
          <p:cNvPr id="60419" name="Rectangle 3"/>
          <p:cNvSpPr>
            <a:spLocks noGrp="1" noChangeArrowheads="1"/>
          </p:cNvSpPr>
          <p:nvPr>
            <p:ph type="body" idx="1"/>
          </p:nvPr>
        </p:nvSpPr>
        <p:spPr>
          <a:xfrm>
            <a:off x="323528" y="820738"/>
            <a:ext cx="8629650" cy="5344566"/>
          </a:xfrm>
        </p:spPr>
        <p:txBody>
          <a:bodyPr/>
          <a:lstStyle/>
          <a:p>
            <a:pPr marL="0" indent="0" algn="just" eaLnBrk="1" hangingPunct="1">
              <a:lnSpc>
                <a:spcPts val="3600"/>
              </a:lnSpc>
              <a:spcBef>
                <a:spcPts val="600"/>
              </a:spcBef>
              <a:buFont typeface="Wingdings" panose="05000000000000000000" pitchFamily="2" charset="2"/>
              <a:buNone/>
            </a:pPr>
            <a:r>
              <a:rPr lang="pt-BR" altLang="pt-BR" dirty="0" smtClean="0">
                <a:solidFill>
                  <a:schemeClr val="bg2"/>
                </a:solidFill>
              </a:rPr>
              <a:t>Cabe mencionar também a </a:t>
            </a:r>
            <a:r>
              <a:rPr lang="pt-BR" altLang="pt-BR" u="sng" dirty="0" smtClean="0">
                <a:solidFill>
                  <a:schemeClr val="bg2"/>
                </a:solidFill>
              </a:rPr>
              <a:t>IN nº 6/2013</a:t>
            </a:r>
            <a:r>
              <a:rPr lang="pt-BR" altLang="pt-BR" dirty="0" smtClean="0">
                <a:solidFill>
                  <a:schemeClr val="bg2"/>
                </a:solidFill>
              </a:rPr>
              <a:t>, que, inspirada no art. 56 da Lei de Licitações, fixou </a:t>
            </a:r>
            <a:r>
              <a:rPr lang="pt-BR" altLang="pt-BR" u="sng" dirty="0" smtClean="0">
                <a:solidFill>
                  <a:schemeClr val="bg2"/>
                </a:solidFill>
              </a:rPr>
              <a:t>novas regras sobre a garantia de execução contratual</a:t>
            </a:r>
            <a:r>
              <a:rPr lang="pt-BR" altLang="pt-BR" dirty="0" smtClean="0">
                <a:solidFill>
                  <a:schemeClr val="bg2"/>
                </a:solidFill>
              </a:rPr>
              <a:t>. Referidas regras disciplinam, em especial:</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situação em que a exigência de garantia será obrigatória;</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valor da garantia a ser fixado;</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prazo para apresentação da garantia;</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cobertura mínima para aceitação da garantia;</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destinação a ser dada à caução em dinheiro;</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sanções pelo atraso ou pela não apresentação da garantia;</a:t>
            </a:r>
          </a:p>
        </p:txBody>
      </p:sp>
    </p:spTree>
    <p:extLst>
      <p:ext uri="{BB962C8B-B14F-4D97-AF65-F5344CB8AC3E}">
        <p14:creationId xmlns:p14="http://schemas.microsoft.com/office/powerpoint/2010/main" val="1903088036"/>
      </p:ext>
    </p:extLst>
  </p:cSld>
  <p:clrMapOvr>
    <a:masterClrMapping/>
  </p:clrMapOvr>
  <p:transition/>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1347936"/>
            <a:ext cx="8629650" cy="5105400"/>
          </a:xfrm>
        </p:spPr>
        <p:txBody>
          <a:bodyPr/>
          <a:lstStyle/>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exclusão do garantidor do processo administrativo disciplinar;</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hipóteses de inaplicabilidade da garantia;</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condições para liberação da garantia;</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condições para extinção da garantia;</a:t>
            </a:r>
          </a:p>
          <a:p>
            <a:pPr algn="just" eaLnBrk="1" hangingPunct="1">
              <a:lnSpc>
                <a:spcPts val="3600"/>
              </a:lnSpc>
              <a:spcBef>
                <a:spcPts val="600"/>
              </a:spcBef>
              <a:buClrTx/>
              <a:buFont typeface="Wingdings" panose="05000000000000000000" pitchFamily="2" charset="2"/>
              <a:buChar char="ü"/>
            </a:pPr>
            <a:r>
              <a:rPr lang="pt-BR" altLang="pt-BR" dirty="0" smtClean="0">
                <a:solidFill>
                  <a:schemeClr val="bg2"/>
                </a:solidFill>
              </a:rPr>
              <a:t>hipótese de retenção da garantia.</a:t>
            </a:r>
          </a:p>
          <a:p>
            <a:pPr marL="0" indent="0" algn="just" eaLnBrk="1" hangingPunct="1">
              <a:lnSpc>
                <a:spcPct val="150000"/>
              </a:lnSpc>
              <a:spcBef>
                <a:spcPts val="1800"/>
              </a:spcBef>
              <a:buFont typeface="Wingdings" panose="05000000000000000000" pitchFamily="2" charset="2"/>
              <a:buNone/>
            </a:pPr>
            <a:endParaRPr lang="pt-BR" altLang="pt-BR" dirty="0">
              <a:solidFill>
                <a:schemeClr val="bg2"/>
              </a:solidFill>
            </a:endParaRPr>
          </a:p>
          <a:p>
            <a:pPr marL="0" indent="0" algn="just" eaLnBrk="1" hangingPunct="1">
              <a:lnSpc>
                <a:spcPct val="150000"/>
              </a:lnSpc>
              <a:spcBef>
                <a:spcPts val="1800"/>
              </a:spcBef>
              <a:buFont typeface="Wingdings" panose="05000000000000000000" pitchFamily="2" charset="2"/>
              <a:buNone/>
            </a:pPr>
            <a:endParaRPr lang="pt-BR" altLang="pt-BR" dirty="0" smtClean="0">
              <a:solidFill>
                <a:schemeClr val="bg2"/>
              </a:solidFill>
            </a:endParaRPr>
          </a:p>
        </p:txBody>
      </p:sp>
    </p:spTree>
    <p:extLst>
      <p:ext uri="{BB962C8B-B14F-4D97-AF65-F5344CB8AC3E}">
        <p14:creationId xmlns:p14="http://schemas.microsoft.com/office/powerpoint/2010/main" val="4184237044"/>
      </p:ext>
    </p:extLst>
  </p:cSld>
  <p:clrMapOvr>
    <a:masterClrMapping/>
  </p:clrMapOvr>
  <p:transition/>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980728"/>
            <a:ext cx="8629650" cy="5105400"/>
          </a:xfrm>
        </p:spPr>
        <p:txBody>
          <a:bodyPr/>
          <a:lstStyle/>
          <a:p>
            <a:pPr marL="0" indent="0" algn="just" eaLnBrk="1" hangingPunct="1">
              <a:lnSpc>
                <a:spcPts val="3500"/>
              </a:lnSpc>
              <a:spcBef>
                <a:spcPts val="600"/>
              </a:spcBef>
              <a:buFont typeface="Wingdings" panose="05000000000000000000" pitchFamily="2" charset="2"/>
              <a:buNone/>
            </a:pPr>
            <a:r>
              <a:rPr lang="pt-BR" altLang="pt-BR" dirty="0" smtClean="0">
                <a:solidFill>
                  <a:schemeClr val="bg2"/>
                </a:solidFill>
              </a:rPr>
              <a:t>Em consonância com o </a:t>
            </a:r>
            <a:r>
              <a:rPr lang="pt-BR" altLang="pt-BR" u="sng" dirty="0" smtClean="0">
                <a:solidFill>
                  <a:schemeClr val="bg2"/>
                </a:solidFill>
              </a:rPr>
              <a:t>art. 56 da Lei de Licitações</a:t>
            </a:r>
            <a:r>
              <a:rPr lang="pt-BR" altLang="pt-BR" dirty="0" smtClean="0">
                <a:solidFill>
                  <a:schemeClr val="bg2"/>
                </a:solidFill>
              </a:rPr>
              <a:t>, a </a:t>
            </a:r>
            <a:r>
              <a:rPr lang="pt-BR" altLang="pt-BR" u="sng" dirty="0" smtClean="0">
                <a:solidFill>
                  <a:schemeClr val="bg2"/>
                </a:solidFill>
              </a:rPr>
              <a:t>garantia poderá ser prestada, a critério do contratado, em uma das seguintes modalidades</a:t>
            </a:r>
            <a:r>
              <a:rPr lang="pt-BR" altLang="pt-BR" dirty="0" smtClean="0">
                <a:solidFill>
                  <a:schemeClr val="bg2"/>
                </a:solidFill>
              </a:rPr>
              <a:t>:</a:t>
            </a:r>
          </a:p>
          <a:p>
            <a:pPr algn="just" eaLnBrk="1" hangingPunct="1">
              <a:lnSpc>
                <a:spcPts val="3500"/>
              </a:lnSpc>
              <a:spcBef>
                <a:spcPts val="600"/>
              </a:spcBef>
              <a:buClrTx/>
              <a:buFont typeface="Wingdings" panose="05000000000000000000" pitchFamily="2" charset="2"/>
              <a:buChar char="ü"/>
            </a:pPr>
            <a:r>
              <a:rPr lang="pt-BR" altLang="pt-BR" dirty="0" smtClean="0">
                <a:solidFill>
                  <a:schemeClr val="bg2"/>
                </a:solidFill>
              </a:rPr>
              <a:t>caução em </a:t>
            </a:r>
            <a:r>
              <a:rPr lang="pt-BR" altLang="pt-BR" dirty="0">
                <a:solidFill>
                  <a:schemeClr val="bg2"/>
                </a:solidFill>
              </a:rPr>
              <a:t>dinheiro ou títulos da dívida </a:t>
            </a:r>
            <a:r>
              <a:rPr lang="pt-BR" altLang="pt-BR" dirty="0" smtClean="0">
                <a:solidFill>
                  <a:schemeClr val="bg2"/>
                </a:solidFill>
              </a:rPr>
              <a:t>pública*;</a:t>
            </a:r>
            <a:endParaRPr lang="pt-BR" altLang="pt-BR" dirty="0">
              <a:solidFill>
                <a:schemeClr val="bg2"/>
              </a:solidFill>
            </a:endParaRPr>
          </a:p>
          <a:p>
            <a:pPr algn="just" eaLnBrk="1" hangingPunct="1">
              <a:lnSpc>
                <a:spcPts val="3500"/>
              </a:lnSpc>
              <a:spcBef>
                <a:spcPts val="600"/>
              </a:spcBef>
              <a:buClrTx/>
              <a:buFont typeface="Wingdings" panose="05000000000000000000" pitchFamily="2" charset="2"/>
              <a:buChar char="ü"/>
            </a:pPr>
            <a:r>
              <a:rPr lang="pt-BR" altLang="pt-BR" dirty="0" smtClean="0">
                <a:solidFill>
                  <a:schemeClr val="bg2"/>
                </a:solidFill>
              </a:rPr>
              <a:t>seguro-garantia</a:t>
            </a:r>
            <a:endParaRPr lang="pt-BR" altLang="pt-BR" dirty="0">
              <a:solidFill>
                <a:schemeClr val="bg2"/>
              </a:solidFill>
            </a:endParaRPr>
          </a:p>
          <a:p>
            <a:pPr algn="just" eaLnBrk="1" hangingPunct="1">
              <a:lnSpc>
                <a:spcPts val="3500"/>
              </a:lnSpc>
              <a:spcBef>
                <a:spcPts val="600"/>
              </a:spcBef>
              <a:buClrTx/>
              <a:buFont typeface="Wingdings" panose="05000000000000000000" pitchFamily="2" charset="2"/>
              <a:buChar char="ü"/>
            </a:pPr>
            <a:r>
              <a:rPr lang="pt-BR" altLang="pt-BR" dirty="0" smtClean="0">
                <a:solidFill>
                  <a:schemeClr val="bg2"/>
                </a:solidFill>
              </a:rPr>
              <a:t>fiança </a:t>
            </a:r>
            <a:r>
              <a:rPr lang="pt-BR" altLang="pt-BR" dirty="0">
                <a:solidFill>
                  <a:schemeClr val="bg2"/>
                </a:solidFill>
              </a:rPr>
              <a:t>bancária.</a:t>
            </a:r>
          </a:p>
          <a:p>
            <a:pPr marL="0" indent="0" algn="just" eaLnBrk="1" hangingPunct="1">
              <a:lnSpc>
                <a:spcPts val="3300"/>
              </a:lnSpc>
              <a:spcBef>
                <a:spcPts val="2400"/>
              </a:spcBef>
              <a:buNone/>
            </a:pPr>
            <a:r>
              <a:rPr lang="pt-BR" altLang="pt-BR" dirty="0" smtClean="0">
                <a:solidFill>
                  <a:schemeClr val="bg2"/>
                </a:solidFill>
              </a:rPr>
              <a:t>*Caso o contratado opte pela garantia em dinheiro, deverá depositar o valor na Caixa Econômica Federal, em conta específica com correção do monetária, em favor do contratante (art. 19, inciso XIX, alínea </a:t>
            </a:r>
            <a:r>
              <a:rPr lang="pt-BR" altLang="pt-BR" i="1" dirty="0" smtClean="0">
                <a:solidFill>
                  <a:schemeClr val="bg2"/>
                </a:solidFill>
              </a:rPr>
              <a:t>d</a:t>
            </a:r>
            <a:r>
              <a:rPr lang="pt-BR" altLang="pt-BR" dirty="0" smtClean="0">
                <a:solidFill>
                  <a:schemeClr val="bg2"/>
                </a:solidFill>
              </a:rPr>
              <a:t>, da IN 2/2008, alterada pela IN 6/2013 e art. 82 do Decreto 93.872/1986).</a:t>
            </a:r>
          </a:p>
        </p:txBody>
      </p:sp>
    </p:spTree>
    <p:extLst>
      <p:ext uri="{BB962C8B-B14F-4D97-AF65-F5344CB8AC3E}">
        <p14:creationId xmlns:p14="http://schemas.microsoft.com/office/powerpoint/2010/main" val="1798021279"/>
      </p:ext>
    </p:extLst>
  </p:cSld>
  <p:clrMapOvr>
    <a:masterClrMapping/>
  </p:clrMapOvr>
  <p:transition/>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1131912"/>
            <a:ext cx="8629650" cy="5105400"/>
          </a:xfrm>
        </p:spPr>
        <p:txBody>
          <a:bodyPr/>
          <a:lstStyle/>
          <a:p>
            <a:pPr marL="0" indent="0" algn="just" eaLnBrk="1" hangingPunct="1">
              <a:lnSpc>
                <a:spcPts val="3600"/>
              </a:lnSpc>
              <a:spcBef>
                <a:spcPts val="1200"/>
              </a:spcBef>
              <a:buFont typeface="Wingdings" panose="05000000000000000000" pitchFamily="2" charset="2"/>
              <a:buNone/>
            </a:pPr>
            <a:r>
              <a:rPr lang="pt-BR" altLang="pt-BR" dirty="0" smtClean="0">
                <a:solidFill>
                  <a:schemeClr val="bg2"/>
                </a:solidFill>
              </a:rPr>
              <a:t>A IN nº 2/2008, alterada pela IN nº 6/2013, fixa em 5% do valor total do contrato o valor da garantia a ser prestada nos casos de contratação de serviços com dedicação exclusiva de mão de obra.</a:t>
            </a:r>
          </a:p>
          <a:p>
            <a:pPr marL="0" indent="0" algn="just" eaLnBrk="1" hangingPunct="1">
              <a:lnSpc>
                <a:spcPts val="3600"/>
              </a:lnSpc>
              <a:spcBef>
                <a:spcPts val="1200"/>
              </a:spcBef>
              <a:buFont typeface="Wingdings" panose="05000000000000000000" pitchFamily="2" charset="2"/>
              <a:buNone/>
            </a:pPr>
            <a:r>
              <a:rPr lang="pt-BR" altLang="pt-BR" dirty="0" smtClean="0">
                <a:solidFill>
                  <a:schemeClr val="bg2"/>
                </a:solidFill>
              </a:rPr>
              <a:t>O comprovante de garantia deverá ser apresentado pelo contratado no prazo máximo de 10 dias úteis contados da assinatura do contrato.</a:t>
            </a:r>
          </a:p>
          <a:p>
            <a:pPr marL="0" indent="0" algn="just" eaLnBrk="1" hangingPunct="1">
              <a:lnSpc>
                <a:spcPts val="3600"/>
              </a:lnSpc>
              <a:spcBef>
                <a:spcPts val="1200"/>
              </a:spcBef>
              <a:buFont typeface="Wingdings" panose="05000000000000000000" pitchFamily="2" charset="2"/>
              <a:buNone/>
            </a:pPr>
            <a:r>
              <a:rPr lang="pt-BR" altLang="pt-BR" dirty="0" smtClean="0">
                <a:solidFill>
                  <a:schemeClr val="bg2"/>
                </a:solidFill>
              </a:rPr>
              <a:t>Referido prazo poderá ser prorrogado por igual período, a critério do órgão contratante.</a:t>
            </a:r>
          </a:p>
        </p:txBody>
      </p:sp>
    </p:spTree>
    <p:extLst>
      <p:ext uri="{BB962C8B-B14F-4D97-AF65-F5344CB8AC3E}">
        <p14:creationId xmlns:p14="http://schemas.microsoft.com/office/powerpoint/2010/main" val="2319709528"/>
      </p:ext>
    </p:extLst>
  </p:cSld>
  <p:clrMapOvr>
    <a:masterClrMapping/>
  </p:clrMapOvr>
  <p:transition/>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1131912"/>
            <a:ext cx="8629650" cy="5105400"/>
          </a:xfrm>
        </p:spPr>
        <p:txBody>
          <a:bodyPr/>
          <a:lstStyle/>
          <a:p>
            <a:pPr marL="0" indent="0" algn="just" eaLnBrk="1" hangingPunct="1">
              <a:lnSpc>
                <a:spcPts val="3800"/>
              </a:lnSpc>
              <a:spcBef>
                <a:spcPts val="600"/>
              </a:spcBef>
              <a:buNone/>
            </a:pPr>
            <a:r>
              <a:rPr lang="pt-BR" altLang="pt-BR" dirty="0">
                <a:solidFill>
                  <a:schemeClr val="bg2"/>
                </a:solidFill>
              </a:rPr>
              <a:t>Segundo </a:t>
            </a:r>
            <a:r>
              <a:rPr lang="pt-BR" altLang="pt-BR" dirty="0" smtClean="0">
                <a:solidFill>
                  <a:schemeClr val="bg2"/>
                </a:solidFill>
              </a:rPr>
              <a:t>essas regras</a:t>
            </a:r>
            <a:r>
              <a:rPr lang="pt-BR" altLang="pt-BR" dirty="0">
                <a:solidFill>
                  <a:schemeClr val="bg2"/>
                </a:solidFill>
              </a:rPr>
              <a:t>, a inobservância do prazo fixado para apresentação da garantia acarretará a aplicação de multa de 0,07% do valor do contrato por dia de atraso, observado o máximo de 2%. </a:t>
            </a:r>
          </a:p>
          <a:p>
            <a:pPr marL="0" indent="0" algn="just" eaLnBrk="1" hangingPunct="1">
              <a:lnSpc>
                <a:spcPts val="3800"/>
              </a:lnSpc>
              <a:spcBef>
                <a:spcPts val="1800"/>
              </a:spcBef>
              <a:buNone/>
            </a:pPr>
            <a:r>
              <a:rPr lang="pt-BR" altLang="pt-BR" dirty="0" smtClean="0">
                <a:solidFill>
                  <a:schemeClr val="bg2"/>
                </a:solidFill>
              </a:rPr>
              <a:t>Ademais, caso o atraso seja superior a 25 dias, a norma autoriza a Administração a promover a rescisão </a:t>
            </a:r>
            <a:r>
              <a:rPr lang="pt-BR" altLang="pt-BR" dirty="0">
                <a:solidFill>
                  <a:schemeClr val="bg2"/>
                </a:solidFill>
              </a:rPr>
              <a:t>do contrato por descumprimento ou cumprimento irregular de suas cláusulas, conforme </a:t>
            </a:r>
            <a:r>
              <a:rPr lang="pt-BR" altLang="pt-BR" dirty="0" smtClean="0">
                <a:solidFill>
                  <a:schemeClr val="bg2"/>
                </a:solidFill>
              </a:rPr>
              <a:t>dispõem </a:t>
            </a:r>
            <a:r>
              <a:rPr lang="pt-BR" altLang="pt-BR" dirty="0">
                <a:solidFill>
                  <a:schemeClr val="bg2"/>
                </a:solidFill>
              </a:rPr>
              <a:t>os incisos I e II do art. 78 da Lei nº 8.666, de </a:t>
            </a:r>
            <a:r>
              <a:rPr lang="pt-BR" altLang="pt-BR" dirty="0" smtClean="0">
                <a:solidFill>
                  <a:schemeClr val="bg2"/>
                </a:solidFill>
              </a:rPr>
              <a:t>1993.</a:t>
            </a:r>
          </a:p>
        </p:txBody>
      </p:sp>
    </p:spTree>
    <p:extLst>
      <p:ext uri="{BB962C8B-B14F-4D97-AF65-F5344CB8AC3E}">
        <p14:creationId xmlns:p14="http://schemas.microsoft.com/office/powerpoint/2010/main" val="2972844293"/>
      </p:ext>
    </p:extLst>
  </p:cSld>
  <p:clrMapOvr>
    <a:masterClrMapping/>
  </p:clrMapOvr>
  <p:transition/>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980728"/>
            <a:ext cx="8629650" cy="5105400"/>
          </a:xfrm>
        </p:spPr>
        <p:txBody>
          <a:bodyPr/>
          <a:lstStyle/>
          <a:p>
            <a:pPr marL="0" indent="0" algn="just" eaLnBrk="1" hangingPunct="1">
              <a:lnSpc>
                <a:spcPts val="3200"/>
              </a:lnSpc>
              <a:spcBef>
                <a:spcPts val="600"/>
              </a:spcBef>
              <a:buNone/>
            </a:pPr>
            <a:r>
              <a:rPr lang="pt-BR" altLang="pt-BR" dirty="0" smtClean="0">
                <a:solidFill>
                  <a:schemeClr val="bg2"/>
                </a:solidFill>
              </a:rPr>
              <a:t>A </a:t>
            </a:r>
            <a:r>
              <a:rPr lang="pt-BR" altLang="pt-BR" u="sng" dirty="0">
                <a:solidFill>
                  <a:schemeClr val="bg2"/>
                </a:solidFill>
              </a:rPr>
              <a:t>garantia</a:t>
            </a:r>
            <a:r>
              <a:rPr lang="pt-BR" altLang="pt-BR" dirty="0">
                <a:solidFill>
                  <a:schemeClr val="bg2"/>
                </a:solidFill>
              </a:rPr>
              <a:t>, qualquer que seja a modalidade escolhida, </a:t>
            </a:r>
            <a:r>
              <a:rPr lang="pt-BR" altLang="pt-BR" dirty="0" smtClean="0">
                <a:solidFill>
                  <a:schemeClr val="bg2"/>
                </a:solidFill>
              </a:rPr>
              <a:t>deverá </a:t>
            </a:r>
            <a:r>
              <a:rPr lang="pt-BR" altLang="pt-BR" u="sng" dirty="0" smtClean="0">
                <a:solidFill>
                  <a:schemeClr val="bg2"/>
                </a:solidFill>
              </a:rPr>
              <a:t>assegurar o </a:t>
            </a:r>
            <a:r>
              <a:rPr lang="pt-BR" altLang="pt-BR" u="sng" dirty="0">
                <a:solidFill>
                  <a:schemeClr val="bg2"/>
                </a:solidFill>
              </a:rPr>
              <a:t>pagamento de</a:t>
            </a:r>
            <a:r>
              <a:rPr lang="pt-BR" altLang="pt-BR" dirty="0">
                <a:solidFill>
                  <a:schemeClr val="bg2"/>
                </a:solidFill>
              </a:rPr>
              <a:t>: </a:t>
            </a:r>
          </a:p>
          <a:p>
            <a:pPr algn="just" eaLnBrk="1" hangingPunct="1">
              <a:lnSpc>
                <a:spcPts val="3200"/>
              </a:lnSpc>
              <a:spcBef>
                <a:spcPts val="600"/>
              </a:spcBef>
              <a:buClrTx/>
              <a:buFont typeface="Wingdings" panose="05000000000000000000" pitchFamily="2" charset="2"/>
              <a:buChar char="ü"/>
            </a:pPr>
            <a:r>
              <a:rPr lang="pt-BR" altLang="pt-BR" dirty="0" smtClean="0">
                <a:solidFill>
                  <a:schemeClr val="bg2"/>
                </a:solidFill>
              </a:rPr>
              <a:t>prejuízos </a:t>
            </a:r>
            <a:r>
              <a:rPr lang="pt-BR" altLang="pt-BR" dirty="0">
                <a:solidFill>
                  <a:schemeClr val="bg2"/>
                </a:solidFill>
              </a:rPr>
              <a:t>advindos do não cumprimento do objeto do contrato e do não adimplemento </a:t>
            </a:r>
            <a:r>
              <a:rPr lang="pt-BR" altLang="pt-BR" dirty="0" smtClean="0">
                <a:solidFill>
                  <a:schemeClr val="bg2"/>
                </a:solidFill>
              </a:rPr>
              <a:t>das </a:t>
            </a:r>
            <a:r>
              <a:rPr lang="pt-BR" altLang="pt-BR" dirty="0">
                <a:solidFill>
                  <a:schemeClr val="bg2"/>
                </a:solidFill>
              </a:rPr>
              <a:t>demais obrigações nele previstas; </a:t>
            </a:r>
          </a:p>
          <a:p>
            <a:pPr algn="just" eaLnBrk="1" hangingPunct="1">
              <a:lnSpc>
                <a:spcPts val="3200"/>
              </a:lnSpc>
              <a:spcBef>
                <a:spcPts val="600"/>
              </a:spcBef>
              <a:buClrTx/>
              <a:buFont typeface="Wingdings" panose="05000000000000000000" pitchFamily="2" charset="2"/>
              <a:buChar char="ü"/>
            </a:pPr>
            <a:r>
              <a:rPr lang="pt-BR" altLang="pt-BR" dirty="0" smtClean="0">
                <a:solidFill>
                  <a:schemeClr val="bg2"/>
                </a:solidFill>
              </a:rPr>
              <a:t>prejuízos </a:t>
            </a:r>
            <a:r>
              <a:rPr lang="pt-BR" altLang="pt-BR" dirty="0">
                <a:solidFill>
                  <a:schemeClr val="bg2"/>
                </a:solidFill>
              </a:rPr>
              <a:t>causados à Administração ou a terceiro, decorrentes de culpa ou dolo durante </a:t>
            </a:r>
            <a:r>
              <a:rPr lang="pt-BR" altLang="pt-BR" dirty="0" smtClean="0">
                <a:solidFill>
                  <a:schemeClr val="bg2"/>
                </a:solidFill>
              </a:rPr>
              <a:t>a </a:t>
            </a:r>
            <a:r>
              <a:rPr lang="pt-BR" altLang="pt-BR" dirty="0">
                <a:solidFill>
                  <a:schemeClr val="bg2"/>
                </a:solidFill>
              </a:rPr>
              <a:t>execução do contrato; </a:t>
            </a:r>
          </a:p>
          <a:p>
            <a:pPr algn="just" eaLnBrk="1" hangingPunct="1">
              <a:lnSpc>
                <a:spcPts val="3200"/>
              </a:lnSpc>
              <a:spcBef>
                <a:spcPts val="600"/>
              </a:spcBef>
              <a:buClrTx/>
              <a:buFont typeface="Wingdings" panose="05000000000000000000" pitchFamily="2" charset="2"/>
              <a:buChar char="ü"/>
            </a:pPr>
            <a:r>
              <a:rPr lang="pt-BR" altLang="pt-BR" dirty="0" smtClean="0">
                <a:solidFill>
                  <a:schemeClr val="bg2"/>
                </a:solidFill>
              </a:rPr>
              <a:t>multas </a:t>
            </a:r>
            <a:r>
              <a:rPr lang="pt-BR" altLang="pt-BR" dirty="0">
                <a:solidFill>
                  <a:schemeClr val="bg2"/>
                </a:solidFill>
              </a:rPr>
              <a:t>moratórias e punitivas aplicadas pela Administração à contratada; e </a:t>
            </a:r>
          </a:p>
          <a:p>
            <a:pPr algn="just" eaLnBrk="1" hangingPunct="1">
              <a:lnSpc>
                <a:spcPts val="3200"/>
              </a:lnSpc>
              <a:spcBef>
                <a:spcPts val="600"/>
              </a:spcBef>
              <a:buClrTx/>
              <a:buFont typeface="Wingdings" panose="05000000000000000000" pitchFamily="2" charset="2"/>
              <a:buChar char="ü"/>
            </a:pPr>
            <a:r>
              <a:rPr lang="pt-BR" altLang="pt-BR" dirty="0" smtClean="0">
                <a:solidFill>
                  <a:schemeClr val="bg2"/>
                </a:solidFill>
              </a:rPr>
              <a:t>obrigações </a:t>
            </a:r>
            <a:r>
              <a:rPr lang="pt-BR" altLang="pt-BR" dirty="0">
                <a:solidFill>
                  <a:schemeClr val="bg2"/>
                </a:solidFill>
              </a:rPr>
              <a:t>trabalhistas, fiscais e previdenciárias de qualquer natureza, não adimplidas </a:t>
            </a:r>
            <a:r>
              <a:rPr lang="pt-BR" altLang="pt-BR" dirty="0" smtClean="0">
                <a:solidFill>
                  <a:schemeClr val="bg2"/>
                </a:solidFill>
              </a:rPr>
              <a:t>pela contratada.</a:t>
            </a:r>
            <a:endParaRPr lang="pt-BR" altLang="pt-BR" dirty="0">
              <a:solidFill>
                <a:schemeClr val="bg2"/>
              </a:solidFill>
            </a:endParaRPr>
          </a:p>
        </p:txBody>
      </p:sp>
    </p:spTree>
    <p:extLst>
      <p:ext uri="{BB962C8B-B14F-4D97-AF65-F5344CB8AC3E}">
        <p14:creationId xmlns:p14="http://schemas.microsoft.com/office/powerpoint/2010/main" val="331151896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2.1. Falta de um planejamento adequado</a:t>
            </a:r>
          </a:p>
        </p:txBody>
      </p:sp>
      <p:sp>
        <p:nvSpPr>
          <p:cNvPr id="17411" name="Rectangle 3"/>
          <p:cNvSpPr>
            <a:spLocks noGrp="1" noChangeArrowheads="1"/>
          </p:cNvSpPr>
          <p:nvPr>
            <p:ph type="body" idx="1"/>
          </p:nvPr>
        </p:nvSpPr>
        <p:spPr>
          <a:xfrm>
            <a:off x="323528" y="980728"/>
            <a:ext cx="8487097" cy="5557490"/>
          </a:xfrm>
        </p:spPr>
        <p:txBody>
          <a:bodyPr/>
          <a:lstStyle/>
          <a:p>
            <a:pPr marL="0" indent="0" algn="just">
              <a:lnSpc>
                <a:spcPts val="4600"/>
              </a:lnSpc>
              <a:spcBef>
                <a:spcPts val="0"/>
              </a:spcBef>
              <a:spcAft>
                <a:spcPts val="0"/>
              </a:spcAft>
              <a:buNone/>
            </a:pPr>
            <a:r>
              <a:rPr lang="pt-BR" sz="2800" dirty="0" smtClean="0">
                <a:solidFill>
                  <a:schemeClr val="bg2"/>
                </a:solidFill>
              </a:rPr>
              <a:t>Há tempos, o TCU tem apontado que os </a:t>
            </a:r>
            <a:r>
              <a:rPr lang="pt-BR" sz="2800" u="sng" dirty="0" smtClean="0">
                <a:solidFill>
                  <a:schemeClr val="bg2"/>
                </a:solidFill>
              </a:rPr>
              <a:t>gestores</a:t>
            </a:r>
            <a:r>
              <a:rPr lang="pt-BR" sz="2800" dirty="0" smtClean="0">
                <a:solidFill>
                  <a:schemeClr val="bg2"/>
                </a:solidFill>
              </a:rPr>
              <a:t> públicos tem o </a:t>
            </a:r>
            <a:r>
              <a:rPr lang="pt-BR" sz="2800" u="sng" dirty="0" smtClean="0">
                <a:solidFill>
                  <a:schemeClr val="bg2"/>
                </a:solidFill>
              </a:rPr>
              <a:t>dever de planejar adequadamente</a:t>
            </a:r>
            <a:r>
              <a:rPr lang="pt-BR" sz="2800" dirty="0" smtClean="0">
                <a:solidFill>
                  <a:schemeClr val="bg2"/>
                </a:solidFill>
              </a:rPr>
              <a:t> suas ações. Quando isso não ocorre, o Tribunal pode deliberar de várias formas, indo desde a simples </a:t>
            </a:r>
            <a:r>
              <a:rPr lang="pt-BR" sz="2800" u="sng" dirty="0" smtClean="0">
                <a:solidFill>
                  <a:schemeClr val="bg2"/>
                </a:solidFill>
              </a:rPr>
              <a:t>expedição de recomendações</a:t>
            </a:r>
            <a:r>
              <a:rPr lang="pt-BR" sz="2800" dirty="0" smtClean="0">
                <a:solidFill>
                  <a:schemeClr val="bg2"/>
                </a:solidFill>
              </a:rPr>
              <a:t> (Acórdão nº 669/2008 – Plenário) até a </a:t>
            </a:r>
            <a:r>
              <a:rPr lang="pt-BR" sz="2800" u="sng" dirty="0" smtClean="0">
                <a:solidFill>
                  <a:schemeClr val="bg2"/>
                </a:solidFill>
              </a:rPr>
              <a:t>aplicação de sanções aos responsáveis</a:t>
            </a:r>
            <a:r>
              <a:rPr lang="pt-BR" sz="2800" dirty="0" smtClean="0">
                <a:solidFill>
                  <a:schemeClr val="bg2"/>
                </a:solidFill>
              </a:rPr>
              <a:t> (Acórdão nº 2.073/2014 - Plenário), como se observa nessas deliberações a seguir transcritas.</a:t>
            </a:r>
            <a:endParaRPr lang="pt-BR" sz="2800" dirty="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3895995496"/>
      </p:ext>
    </p:extLst>
  </p:cSld>
  <p:clrMapOvr>
    <a:masterClrMapping/>
  </p:clrMapOvr>
  <p:transition/>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908720"/>
            <a:ext cx="8712968" cy="5105400"/>
          </a:xfrm>
        </p:spPr>
        <p:txBody>
          <a:bodyPr/>
          <a:lstStyle/>
          <a:p>
            <a:pPr marL="0" indent="0" algn="just" eaLnBrk="1" hangingPunct="1">
              <a:lnSpc>
                <a:spcPts val="3200"/>
              </a:lnSpc>
              <a:spcBef>
                <a:spcPts val="600"/>
              </a:spcBef>
              <a:buFont typeface="Wingdings" panose="05000000000000000000" pitchFamily="2" charset="2"/>
              <a:buNone/>
            </a:pPr>
            <a:r>
              <a:rPr lang="pt-BR" altLang="pt-BR" dirty="0" smtClean="0">
                <a:solidFill>
                  <a:schemeClr val="bg2"/>
                </a:solidFill>
              </a:rPr>
              <a:t>A </a:t>
            </a:r>
            <a:r>
              <a:rPr lang="pt-BR" altLang="pt-BR" u="sng" dirty="0" smtClean="0">
                <a:solidFill>
                  <a:schemeClr val="bg2"/>
                </a:solidFill>
              </a:rPr>
              <a:t>garantia poderá ser utilizada para o pagamento de verbas trabalhistas não adimplidas pela contratada</a:t>
            </a:r>
            <a:r>
              <a:rPr lang="pt-BR" altLang="pt-BR" dirty="0" smtClean="0">
                <a:solidFill>
                  <a:schemeClr val="bg2"/>
                </a:solidFill>
              </a:rPr>
              <a:t>.</a:t>
            </a:r>
          </a:p>
          <a:p>
            <a:pPr marL="0" indent="0" algn="just" eaLnBrk="1" hangingPunct="1">
              <a:lnSpc>
                <a:spcPts val="3200"/>
              </a:lnSpc>
              <a:spcBef>
                <a:spcPts val="600"/>
              </a:spcBef>
              <a:buFont typeface="Wingdings" panose="05000000000000000000" pitchFamily="2" charset="2"/>
              <a:buNone/>
            </a:pPr>
            <a:r>
              <a:rPr lang="pt-BR" altLang="pt-BR" dirty="0" smtClean="0">
                <a:solidFill>
                  <a:schemeClr val="bg2"/>
                </a:solidFill>
              </a:rPr>
              <a:t>Em vista disso, as novas regras estabelecem que deverá haver previsão </a:t>
            </a:r>
            <a:r>
              <a:rPr lang="pt-BR" altLang="pt-BR" dirty="0">
                <a:solidFill>
                  <a:schemeClr val="bg2"/>
                </a:solidFill>
              </a:rPr>
              <a:t>expressa no contrato </a:t>
            </a:r>
            <a:r>
              <a:rPr lang="pt-BR" altLang="pt-BR" dirty="0" smtClean="0">
                <a:solidFill>
                  <a:schemeClr val="bg2"/>
                </a:solidFill>
              </a:rPr>
              <a:t>de </a:t>
            </a:r>
            <a:r>
              <a:rPr lang="pt-BR" altLang="pt-BR" dirty="0">
                <a:solidFill>
                  <a:schemeClr val="bg2"/>
                </a:solidFill>
              </a:rPr>
              <a:t>que a garantia </a:t>
            </a:r>
            <a:r>
              <a:rPr lang="pt-BR" altLang="pt-BR" dirty="0" smtClean="0">
                <a:solidFill>
                  <a:schemeClr val="bg2"/>
                </a:solidFill>
              </a:rPr>
              <a:t>somente </a:t>
            </a:r>
            <a:r>
              <a:rPr lang="pt-BR" altLang="pt-BR" dirty="0">
                <a:solidFill>
                  <a:schemeClr val="bg2"/>
                </a:solidFill>
              </a:rPr>
              <a:t>será liberada </a:t>
            </a:r>
            <a:r>
              <a:rPr lang="pt-BR" altLang="pt-BR" dirty="0" smtClean="0">
                <a:solidFill>
                  <a:schemeClr val="bg2"/>
                </a:solidFill>
              </a:rPr>
              <a:t>após </a:t>
            </a:r>
            <a:r>
              <a:rPr lang="pt-BR" altLang="pt-BR" dirty="0">
                <a:solidFill>
                  <a:schemeClr val="bg2"/>
                </a:solidFill>
              </a:rPr>
              <a:t>a comprovação de que a empresa pagou todas </a:t>
            </a:r>
            <a:r>
              <a:rPr lang="pt-BR" altLang="pt-BR" dirty="0" smtClean="0">
                <a:solidFill>
                  <a:schemeClr val="bg2"/>
                </a:solidFill>
              </a:rPr>
              <a:t>as </a:t>
            </a:r>
            <a:r>
              <a:rPr lang="pt-BR" altLang="pt-BR" dirty="0">
                <a:solidFill>
                  <a:schemeClr val="bg2"/>
                </a:solidFill>
              </a:rPr>
              <a:t>verbas rescisórias trabalhistas decorrentes da </a:t>
            </a:r>
            <a:r>
              <a:rPr lang="pt-BR" altLang="pt-BR" dirty="0" smtClean="0">
                <a:solidFill>
                  <a:schemeClr val="bg2"/>
                </a:solidFill>
              </a:rPr>
              <a:t>contratação (art. 19, inciso XIX, alínea K, da IN 2/2008).</a:t>
            </a:r>
          </a:p>
          <a:p>
            <a:pPr marL="0" indent="0" algn="just" eaLnBrk="1" hangingPunct="1">
              <a:lnSpc>
                <a:spcPts val="3200"/>
              </a:lnSpc>
              <a:spcBef>
                <a:spcPts val="600"/>
              </a:spcBef>
              <a:buFont typeface="Wingdings" panose="05000000000000000000" pitchFamily="2" charset="2"/>
              <a:buNone/>
            </a:pPr>
            <a:r>
              <a:rPr lang="pt-BR" altLang="pt-BR" dirty="0" smtClean="0">
                <a:solidFill>
                  <a:schemeClr val="bg2"/>
                </a:solidFill>
              </a:rPr>
              <a:t>Além disso, o contrato deverá ser claro no sentido de que, </a:t>
            </a:r>
            <a:r>
              <a:rPr lang="pt-BR" altLang="pt-BR" dirty="0">
                <a:solidFill>
                  <a:schemeClr val="bg2"/>
                </a:solidFill>
              </a:rPr>
              <a:t>caso esse pagamento não </a:t>
            </a:r>
            <a:r>
              <a:rPr lang="pt-BR" altLang="pt-BR" dirty="0" smtClean="0">
                <a:solidFill>
                  <a:schemeClr val="bg2"/>
                </a:solidFill>
              </a:rPr>
              <a:t>ocorra </a:t>
            </a:r>
            <a:r>
              <a:rPr lang="pt-BR" altLang="pt-BR" dirty="0">
                <a:solidFill>
                  <a:schemeClr val="bg2"/>
                </a:solidFill>
              </a:rPr>
              <a:t>até o fim do segundo mês após o encerramento </a:t>
            </a:r>
            <a:r>
              <a:rPr lang="pt-BR" altLang="pt-BR" dirty="0" smtClean="0">
                <a:solidFill>
                  <a:schemeClr val="bg2"/>
                </a:solidFill>
              </a:rPr>
              <a:t>de sua vigência, </a:t>
            </a:r>
            <a:r>
              <a:rPr lang="pt-BR" altLang="pt-BR" dirty="0">
                <a:solidFill>
                  <a:schemeClr val="bg2"/>
                </a:solidFill>
              </a:rPr>
              <a:t>a garantia será </a:t>
            </a:r>
            <a:r>
              <a:rPr lang="pt-BR" altLang="pt-BR" dirty="0" smtClean="0">
                <a:solidFill>
                  <a:schemeClr val="bg2"/>
                </a:solidFill>
              </a:rPr>
              <a:t>utilizada </a:t>
            </a:r>
            <a:r>
              <a:rPr lang="pt-BR" altLang="pt-BR" dirty="0">
                <a:solidFill>
                  <a:schemeClr val="bg2"/>
                </a:solidFill>
              </a:rPr>
              <a:t>para o pagamento </a:t>
            </a:r>
            <a:r>
              <a:rPr lang="pt-BR" altLang="pt-BR" dirty="0" smtClean="0">
                <a:solidFill>
                  <a:schemeClr val="bg2"/>
                </a:solidFill>
              </a:rPr>
              <a:t>das </a:t>
            </a:r>
            <a:r>
              <a:rPr lang="pt-BR" altLang="pt-BR" dirty="0">
                <a:solidFill>
                  <a:schemeClr val="bg2"/>
                </a:solidFill>
              </a:rPr>
              <a:t>verbas trabalhistas diretamente pela </a:t>
            </a:r>
            <a:r>
              <a:rPr lang="pt-BR" altLang="pt-BR" dirty="0" smtClean="0">
                <a:solidFill>
                  <a:schemeClr val="bg2"/>
                </a:solidFill>
              </a:rPr>
              <a:t>Administração.</a:t>
            </a:r>
          </a:p>
        </p:txBody>
      </p:sp>
    </p:spTree>
    <p:extLst>
      <p:ext uri="{BB962C8B-B14F-4D97-AF65-F5344CB8AC3E}">
        <p14:creationId xmlns:p14="http://schemas.microsoft.com/office/powerpoint/2010/main" val="3685598847"/>
      </p:ext>
    </p:extLst>
  </p:cSld>
  <p:clrMapOvr>
    <a:masterClrMapping/>
  </p:clrMapOvr>
  <p:transition/>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a:r>
              <a:rPr lang="pt-BR" sz="2400" b="0" dirty="0" smtClean="0">
                <a:solidFill>
                  <a:schemeClr val="bg1"/>
                </a:solidFill>
                <a:latin typeface="+mn-lt"/>
              </a:rPr>
              <a:t>Exemplos de normas que visam reduzir os riscos para a Administração Pública contratante</a:t>
            </a:r>
            <a:endParaRPr lang="pt-BR" altLang="pt-BR" sz="2400" b="0" dirty="0" smtClean="0">
              <a:latin typeface="+mn-lt"/>
            </a:endParaRPr>
          </a:p>
        </p:txBody>
      </p:sp>
      <p:sp>
        <p:nvSpPr>
          <p:cNvPr id="60419" name="Rectangle 3"/>
          <p:cNvSpPr>
            <a:spLocks noGrp="1" noChangeArrowheads="1"/>
          </p:cNvSpPr>
          <p:nvPr>
            <p:ph type="body" idx="1"/>
          </p:nvPr>
        </p:nvSpPr>
        <p:spPr>
          <a:xfrm>
            <a:off x="323528" y="1059904"/>
            <a:ext cx="8712968" cy="5105400"/>
          </a:xfrm>
        </p:spPr>
        <p:txBody>
          <a:bodyPr/>
          <a:lstStyle/>
          <a:p>
            <a:pPr marL="0" indent="0" algn="just" eaLnBrk="1" hangingPunct="1">
              <a:lnSpc>
                <a:spcPts val="3500"/>
              </a:lnSpc>
              <a:spcBef>
                <a:spcPts val="1200"/>
              </a:spcBef>
              <a:buFont typeface="Wingdings" panose="05000000000000000000" pitchFamily="2" charset="2"/>
              <a:buNone/>
            </a:pPr>
            <a:r>
              <a:rPr lang="pt-BR" altLang="pt-BR" dirty="0" smtClean="0">
                <a:solidFill>
                  <a:schemeClr val="bg2"/>
                </a:solidFill>
              </a:rPr>
              <a:t>A IN nº 6/2013 também inovou ao relacionar, de forma exaustiva, as </a:t>
            </a:r>
            <a:r>
              <a:rPr lang="pt-BR" altLang="pt-BR" u="sng" dirty="0" smtClean="0">
                <a:solidFill>
                  <a:schemeClr val="bg2"/>
                </a:solidFill>
              </a:rPr>
              <a:t>hipóteses em que a garantia não poderá ser executada</a:t>
            </a:r>
            <a:r>
              <a:rPr lang="pt-BR" altLang="pt-BR" dirty="0" smtClean="0">
                <a:solidFill>
                  <a:schemeClr val="bg2"/>
                </a:solidFill>
              </a:rPr>
              <a:t>, a saber:</a:t>
            </a:r>
          </a:p>
          <a:p>
            <a:pPr algn="just" eaLnBrk="1" hangingPunct="1">
              <a:lnSpc>
                <a:spcPts val="3500"/>
              </a:lnSpc>
              <a:spcBef>
                <a:spcPts val="1200"/>
              </a:spcBef>
              <a:buClrTx/>
              <a:buFont typeface="Wingdings" panose="05000000000000000000" pitchFamily="2" charset="2"/>
              <a:buChar char="ü"/>
            </a:pPr>
            <a:r>
              <a:rPr lang="pt-BR" altLang="pt-BR" dirty="0" smtClean="0">
                <a:solidFill>
                  <a:schemeClr val="bg2"/>
                </a:solidFill>
              </a:rPr>
              <a:t>caso </a:t>
            </a:r>
            <a:r>
              <a:rPr lang="pt-BR" altLang="pt-BR" dirty="0">
                <a:solidFill>
                  <a:schemeClr val="bg2"/>
                </a:solidFill>
              </a:rPr>
              <a:t>fortuito ou força maior; </a:t>
            </a:r>
          </a:p>
          <a:p>
            <a:pPr algn="just" eaLnBrk="1" hangingPunct="1">
              <a:lnSpc>
                <a:spcPts val="3500"/>
              </a:lnSpc>
              <a:spcBef>
                <a:spcPts val="1200"/>
              </a:spcBef>
              <a:buClrTx/>
              <a:buFont typeface="Wingdings" panose="05000000000000000000" pitchFamily="2" charset="2"/>
              <a:buChar char="ü"/>
            </a:pPr>
            <a:r>
              <a:rPr lang="pt-BR" altLang="pt-BR" dirty="0" smtClean="0">
                <a:solidFill>
                  <a:schemeClr val="bg2"/>
                </a:solidFill>
              </a:rPr>
              <a:t>alteração</a:t>
            </a:r>
            <a:r>
              <a:rPr lang="pt-BR" altLang="pt-BR" dirty="0">
                <a:solidFill>
                  <a:schemeClr val="bg2"/>
                </a:solidFill>
              </a:rPr>
              <a:t>, sem prévia anuência da seguradora ou do fiador, das obrigações contratuais; </a:t>
            </a:r>
          </a:p>
          <a:p>
            <a:pPr algn="just" eaLnBrk="1" hangingPunct="1">
              <a:lnSpc>
                <a:spcPts val="3500"/>
              </a:lnSpc>
              <a:spcBef>
                <a:spcPts val="1200"/>
              </a:spcBef>
              <a:buClrTx/>
              <a:buFont typeface="Wingdings" panose="05000000000000000000" pitchFamily="2" charset="2"/>
              <a:buChar char="ü"/>
            </a:pPr>
            <a:r>
              <a:rPr lang="pt-BR" altLang="pt-BR" dirty="0" smtClean="0">
                <a:solidFill>
                  <a:schemeClr val="bg2"/>
                </a:solidFill>
              </a:rPr>
              <a:t>descumprimento </a:t>
            </a:r>
            <a:r>
              <a:rPr lang="pt-BR" altLang="pt-BR" dirty="0">
                <a:solidFill>
                  <a:schemeClr val="bg2"/>
                </a:solidFill>
              </a:rPr>
              <a:t>das obrigações pela contratada decorrente de atos ou fatos da </a:t>
            </a:r>
            <a:r>
              <a:rPr lang="pt-BR" altLang="pt-BR" dirty="0" smtClean="0">
                <a:solidFill>
                  <a:schemeClr val="bg2"/>
                </a:solidFill>
              </a:rPr>
              <a:t>Administração</a:t>
            </a:r>
            <a:r>
              <a:rPr lang="pt-BR" altLang="pt-BR" dirty="0">
                <a:solidFill>
                  <a:schemeClr val="bg2"/>
                </a:solidFill>
              </a:rPr>
              <a:t>; ou  </a:t>
            </a:r>
          </a:p>
          <a:p>
            <a:pPr algn="just" eaLnBrk="1" hangingPunct="1">
              <a:lnSpc>
                <a:spcPts val="3500"/>
              </a:lnSpc>
              <a:spcBef>
                <a:spcPts val="1200"/>
              </a:spcBef>
              <a:buClrTx/>
              <a:buFont typeface="Wingdings" panose="05000000000000000000" pitchFamily="2" charset="2"/>
              <a:buChar char="ü"/>
            </a:pPr>
            <a:r>
              <a:rPr lang="pt-BR" altLang="pt-BR" dirty="0" smtClean="0">
                <a:solidFill>
                  <a:schemeClr val="bg2"/>
                </a:solidFill>
              </a:rPr>
              <a:t>prática </a:t>
            </a:r>
            <a:r>
              <a:rPr lang="pt-BR" altLang="pt-BR" dirty="0">
                <a:solidFill>
                  <a:schemeClr val="bg2"/>
                </a:solidFill>
              </a:rPr>
              <a:t>de atos ilícitos dolosos por servidores da </a:t>
            </a:r>
            <a:r>
              <a:rPr lang="pt-BR" altLang="pt-BR" dirty="0" smtClean="0">
                <a:solidFill>
                  <a:schemeClr val="bg2"/>
                </a:solidFill>
              </a:rPr>
              <a:t>Administração.</a:t>
            </a:r>
            <a:endParaRPr lang="pt-BR" altLang="pt-BR" dirty="0">
              <a:solidFill>
                <a:schemeClr val="bg2"/>
              </a:solidFill>
            </a:endParaRPr>
          </a:p>
        </p:txBody>
      </p:sp>
    </p:spTree>
    <p:extLst>
      <p:ext uri="{BB962C8B-B14F-4D97-AF65-F5344CB8AC3E}">
        <p14:creationId xmlns:p14="http://schemas.microsoft.com/office/powerpoint/2010/main" val="1037363674"/>
      </p:ext>
    </p:extLst>
  </p:cSld>
  <p:clrMapOvr>
    <a:masterClrMapping/>
  </p:clrMapOvr>
  <p:transition/>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pt-BR" sz="2700" b="0" dirty="0" smtClean="0">
                <a:solidFill>
                  <a:schemeClr val="bg2"/>
                </a:solidFill>
              </a:rPr>
              <a:t/>
            </a:r>
            <a:br>
              <a:rPr lang="pt-BR" sz="2700" b="0" dirty="0" smtClean="0">
                <a:solidFill>
                  <a:schemeClr val="bg2"/>
                </a:solidFill>
              </a:rPr>
            </a:br>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marL="0" indent="0" algn="just">
              <a:lnSpc>
                <a:spcPct val="150000"/>
              </a:lnSpc>
              <a:spcBef>
                <a:spcPts val="1800"/>
              </a:spcBef>
              <a:spcAft>
                <a:spcPts val="0"/>
              </a:spcAft>
              <a:buNone/>
            </a:pPr>
            <a:endParaRPr lang="pt-BR" sz="2800" dirty="0" smtClean="0">
              <a:solidFill>
                <a:schemeClr val="bg2"/>
              </a:solidFill>
            </a:endParaRPr>
          </a:p>
          <a:p>
            <a:pPr algn="ctr">
              <a:lnSpc>
                <a:spcPct val="130000"/>
              </a:lnSpc>
              <a:spcBef>
                <a:spcPts val="1200"/>
              </a:spcBef>
              <a:spcAft>
                <a:spcPts val="0"/>
              </a:spcAft>
            </a:pPr>
            <a:r>
              <a:rPr lang="pt-BR" sz="4400" dirty="0" smtClean="0">
                <a:solidFill>
                  <a:schemeClr val="bg2"/>
                </a:solidFill>
                <a:latin typeface="Eras Demi ITC" pitchFamily="34" charset="0"/>
              </a:rPr>
              <a:t>Anexo IV</a:t>
            </a:r>
          </a:p>
          <a:p>
            <a:pPr algn="ctr">
              <a:lnSpc>
                <a:spcPct val="130000"/>
              </a:lnSpc>
              <a:spcBef>
                <a:spcPts val="1200"/>
              </a:spcBef>
              <a:spcAft>
                <a:spcPts val="0"/>
              </a:spcAft>
            </a:pPr>
            <a:r>
              <a:rPr lang="pt-BR" sz="4400" dirty="0" smtClean="0">
                <a:solidFill>
                  <a:schemeClr val="bg2"/>
                </a:solidFill>
                <a:latin typeface="Eras Demi ITC" pitchFamily="34" charset="0"/>
              </a:rPr>
              <a:t> </a:t>
            </a:r>
            <a:r>
              <a:rPr lang="pt-BR" sz="4400" dirty="0" smtClean="0">
                <a:solidFill>
                  <a:schemeClr val="bg2"/>
                </a:solidFill>
              </a:rPr>
              <a:t>Mudanças na jurisprudência dos Tribunais de Contas</a:t>
            </a:r>
            <a:endParaRPr lang="pt-BR" sz="4400" dirty="0">
              <a:solidFill>
                <a:schemeClr val="bg2"/>
              </a:solidFill>
            </a:endParaRPr>
          </a:p>
          <a:p>
            <a:pPr marL="0" indent="0" algn="ctr">
              <a:lnSpc>
                <a:spcPct val="130000"/>
              </a:lnSpc>
              <a:spcBef>
                <a:spcPts val="1200"/>
              </a:spcBef>
              <a:spcAft>
                <a:spcPts val="0"/>
              </a:spcAft>
              <a:buNone/>
            </a:pPr>
            <a:endParaRPr lang="pt-BR" sz="4400" dirty="0">
              <a:solidFill>
                <a:schemeClr val="bg2"/>
              </a:solidFill>
            </a:endParaRPr>
          </a:p>
        </p:txBody>
      </p:sp>
    </p:spTree>
    <p:extLst>
      <p:ext uri="{BB962C8B-B14F-4D97-AF65-F5344CB8AC3E}">
        <p14:creationId xmlns:p14="http://schemas.microsoft.com/office/powerpoint/2010/main" val="3817141975"/>
      </p:ext>
    </p:extLst>
  </p:cSld>
  <p:clrMapOvr>
    <a:masterClrMapping/>
  </p:clrMapOvr>
  <p:transition/>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174038" cy="5112568"/>
          </a:xfrm>
        </p:spPr>
        <p:txBody>
          <a:bodyPr/>
          <a:lstStyle/>
          <a:p>
            <a:pPr marL="0" indent="0" algn="just" eaLnBrk="1" hangingPunct="1">
              <a:lnSpc>
                <a:spcPct val="130000"/>
              </a:lnSpc>
              <a:spcBef>
                <a:spcPts val="600"/>
              </a:spcBef>
              <a:buNone/>
            </a:pPr>
            <a:r>
              <a:rPr lang="pt-BR" sz="2700" dirty="0" smtClean="0">
                <a:solidFill>
                  <a:schemeClr val="bg2"/>
                </a:solidFill>
              </a:rPr>
              <a:t>A Constituição Federal de 1988 criou um modelo de tribunal de contas que é uma </a:t>
            </a:r>
            <a:r>
              <a:rPr lang="pt-BR" sz="2700" u="sng" dirty="0" smtClean="0">
                <a:solidFill>
                  <a:schemeClr val="bg2"/>
                </a:solidFill>
              </a:rPr>
              <a:t>síntese dos principais modelos existentes até então</a:t>
            </a:r>
            <a:r>
              <a:rPr lang="pt-BR" sz="2700" dirty="0" smtClean="0">
                <a:solidFill>
                  <a:schemeClr val="bg2"/>
                </a:solidFill>
              </a:rPr>
              <a:t> no campo do controle externo.</a:t>
            </a:r>
          </a:p>
          <a:p>
            <a:pPr marL="0" indent="0" algn="just" eaLnBrk="1" hangingPunct="1">
              <a:lnSpc>
                <a:spcPct val="130000"/>
              </a:lnSpc>
              <a:spcBef>
                <a:spcPts val="600"/>
              </a:spcBef>
              <a:buNone/>
            </a:pPr>
            <a:r>
              <a:rPr lang="pt-BR" sz="2700" dirty="0" smtClean="0">
                <a:solidFill>
                  <a:schemeClr val="bg2"/>
                </a:solidFill>
              </a:rPr>
              <a:t>Esse modelo mescla as características de um tribunal de contas latino e de uma controladoria geral, comum nos países anglo-saxões.</a:t>
            </a:r>
          </a:p>
        </p:txBody>
      </p:sp>
    </p:spTree>
    <p:extLst>
      <p:ext uri="{BB962C8B-B14F-4D97-AF65-F5344CB8AC3E}">
        <p14:creationId xmlns:p14="http://schemas.microsoft.com/office/powerpoint/2010/main" val="2930374121"/>
      </p:ext>
    </p:extLst>
  </p:cSld>
  <p:clrMapOvr>
    <a:masterClrMapping/>
  </p:clrMapOvr>
  <p:transition/>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dirty="0" smtClean="0">
                <a:latin typeface="Eras Demi ITC"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467544" y="820738"/>
            <a:ext cx="8424936" cy="5416574"/>
          </a:xfrm>
        </p:spPr>
        <p:txBody>
          <a:bodyPr/>
          <a:lstStyle/>
          <a:p>
            <a:pPr marL="0" indent="0" algn="ctr" eaLnBrk="1" hangingPunct="1">
              <a:lnSpc>
                <a:spcPct val="130000"/>
              </a:lnSpc>
              <a:spcBef>
                <a:spcPts val="600"/>
              </a:spcBef>
              <a:buNone/>
            </a:pPr>
            <a:r>
              <a:rPr lang="pt-BR" sz="2700" i="1" dirty="0" smtClean="0">
                <a:solidFill>
                  <a:schemeClr val="bg2"/>
                </a:solidFill>
              </a:rPr>
              <a:t>Constituição Federal de 1988</a:t>
            </a:r>
          </a:p>
          <a:p>
            <a:pPr marL="0" indent="0" algn="just" eaLnBrk="1" hangingPunct="1">
              <a:lnSpc>
                <a:spcPct val="130000"/>
              </a:lnSpc>
              <a:spcBef>
                <a:spcPts val="600"/>
              </a:spcBef>
              <a:buNone/>
            </a:pPr>
            <a:r>
              <a:rPr lang="pt-BR" sz="2700" dirty="0" smtClean="0">
                <a:solidFill>
                  <a:schemeClr val="bg2"/>
                </a:solidFill>
              </a:rPr>
              <a:t>“Art</a:t>
            </a:r>
            <a:r>
              <a:rPr lang="pt-BR" sz="2700" dirty="0">
                <a:solidFill>
                  <a:schemeClr val="bg2"/>
                </a:solidFill>
              </a:rPr>
              <a:t>. 70. A fiscalização contábil, financeira, orçamentária, operacional e patrimonial da União e das entidades da administração direta e indireta, quanto à legalidade, legitimidade, economicidade, aplicação das subvenções e renúncia de receitas, será exercida pelo Congresso Nacional, mediante controle externo, e pelo sistema de controle interno de cada Poder</a:t>
            </a:r>
            <a:r>
              <a:rPr lang="pt-BR" sz="2700" dirty="0" smtClean="0">
                <a:solidFill>
                  <a:schemeClr val="bg2"/>
                </a:solidFill>
              </a:rPr>
              <a:t>.”</a:t>
            </a:r>
          </a:p>
        </p:txBody>
      </p:sp>
    </p:spTree>
    <p:extLst>
      <p:ext uri="{BB962C8B-B14F-4D97-AF65-F5344CB8AC3E}">
        <p14:creationId xmlns:p14="http://schemas.microsoft.com/office/powerpoint/2010/main" val="228886536"/>
      </p:ext>
    </p:extLst>
  </p:cSld>
  <p:clrMapOvr>
    <a:masterClrMapping/>
  </p:clrMapOvr>
  <p:transition/>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467544" y="820738"/>
            <a:ext cx="8424936" cy="5416574"/>
          </a:xfrm>
        </p:spPr>
        <p:txBody>
          <a:bodyPr/>
          <a:lstStyle/>
          <a:p>
            <a:pPr marL="0" indent="0" algn="ctr" eaLnBrk="1" hangingPunct="1">
              <a:lnSpc>
                <a:spcPct val="130000"/>
              </a:lnSpc>
              <a:spcBef>
                <a:spcPts val="600"/>
              </a:spcBef>
              <a:buNone/>
            </a:pPr>
            <a:r>
              <a:rPr lang="pt-BR" sz="2700" i="1" dirty="0" smtClean="0">
                <a:solidFill>
                  <a:schemeClr val="bg2"/>
                </a:solidFill>
              </a:rPr>
              <a:t>Constituição Federal de 1988</a:t>
            </a:r>
          </a:p>
          <a:p>
            <a:pPr marL="0" indent="0" algn="just" eaLnBrk="1" hangingPunct="1">
              <a:lnSpc>
                <a:spcPct val="130000"/>
              </a:lnSpc>
              <a:spcBef>
                <a:spcPts val="600"/>
              </a:spcBef>
              <a:buNone/>
            </a:pPr>
            <a:r>
              <a:rPr lang="pt-BR" sz="2700" i="1" dirty="0" smtClean="0">
                <a:solidFill>
                  <a:schemeClr val="bg2"/>
                </a:solidFill>
              </a:rPr>
              <a:t>“Art</a:t>
            </a:r>
            <a:r>
              <a:rPr lang="pt-BR" sz="2700" i="1" dirty="0">
                <a:solidFill>
                  <a:schemeClr val="bg2"/>
                </a:solidFill>
              </a:rPr>
              <a:t>. 70. </a:t>
            </a:r>
            <a:r>
              <a:rPr lang="pt-BR" sz="2700" i="1" dirty="0" smtClean="0">
                <a:solidFill>
                  <a:schemeClr val="bg2"/>
                </a:solidFill>
              </a:rPr>
              <a:t>(...)</a:t>
            </a:r>
          </a:p>
          <a:p>
            <a:pPr marL="0" indent="0" algn="just" eaLnBrk="1" hangingPunct="1">
              <a:lnSpc>
                <a:spcPct val="130000"/>
              </a:lnSpc>
              <a:spcBef>
                <a:spcPts val="600"/>
              </a:spcBef>
              <a:buNone/>
            </a:pPr>
            <a:r>
              <a:rPr lang="pt-BR" sz="2700" i="1" dirty="0" smtClean="0">
                <a:solidFill>
                  <a:schemeClr val="bg2"/>
                </a:solidFill>
              </a:rPr>
              <a:t>Parágrafo </a:t>
            </a:r>
            <a:r>
              <a:rPr lang="pt-BR" sz="2700" i="1" dirty="0">
                <a:solidFill>
                  <a:schemeClr val="bg2"/>
                </a:solidFill>
              </a:rPr>
              <a:t>único. Prestará contas qualquer pessoa física ou jurídica, pública ou privada, que utilize, arrecade, guarde, gerencie ou administre dinheiros, bens e valores públicos ou pelos quais a União responda, ou que, em nome desta, assuma obrigações de natureza </a:t>
            </a:r>
            <a:r>
              <a:rPr lang="pt-BR" sz="2700" i="1" dirty="0" smtClean="0">
                <a:solidFill>
                  <a:schemeClr val="bg2"/>
                </a:solidFill>
              </a:rPr>
              <a:t>pecuniária.”</a:t>
            </a:r>
            <a:endParaRPr lang="pt-BR" sz="2700" i="1" dirty="0">
              <a:solidFill>
                <a:schemeClr val="bg2"/>
              </a:solidFill>
            </a:endParaRP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2971054414"/>
      </p:ext>
    </p:extLst>
  </p:cSld>
  <p:clrMapOvr>
    <a:masterClrMapping/>
  </p:clrMapOvr>
  <p:transition/>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Neste modelo, por um lado, a CF/1988 manteve, tradicionalmente, as competências dos tribunais de contas para avaliar a legalidade dos atos, analisar o aspecto financeiro-orçamentário e julgar as contas.</a:t>
            </a:r>
          </a:p>
          <a:p>
            <a:pPr marL="0" indent="0" algn="just" eaLnBrk="1" hangingPunct="1">
              <a:lnSpc>
                <a:spcPct val="130000"/>
              </a:lnSpc>
              <a:spcBef>
                <a:spcPts val="600"/>
              </a:spcBef>
              <a:buNone/>
            </a:pPr>
            <a:r>
              <a:rPr lang="pt-BR" sz="2700" dirty="0" smtClean="0">
                <a:solidFill>
                  <a:schemeClr val="bg2"/>
                </a:solidFill>
              </a:rPr>
              <a:t>Por outro, a Carta Política conferiu a esse “julgar contas” uma visão mais moderna e incluiu a </a:t>
            </a:r>
            <a:r>
              <a:rPr lang="pt-BR" sz="2700" u="sng" dirty="0" smtClean="0">
                <a:solidFill>
                  <a:schemeClr val="bg2"/>
                </a:solidFill>
              </a:rPr>
              <a:t>avaliação das condutas</a:t>
            </a:r>
            <a:r>
              <a:rPr lang="pt-BR" sz="2700" dirty="0" smtClean="0">
                <a:solidFill>
                  <a:schemeClr val="bg2"/>
                </a:solidFill>
              </a:rPr>
              <a:t> praticadas pelos gestores no exercício financeiro sobre o prisma da </a:t>
            </a:r>
            <a:r>
              <a:rPr lang="pt-BR" sz="2700" u="sng" dirty="0" smtClean="0">
                <a:solidFill>
                  <a:schemeClr val="bg2"/>
                </a:solidFill>
              </a:rPr>
              <a:t>legalidade, da legitimidade e da economicidade</a:t>
            </a:r>
            <a:r>
              <a:rPr lang="pt-BR" sz="2700" dirty="0" smtClean="0">
                <a:solidFill>
                  <a:schemeClr val="bg2"/>
                </a:solidFill>
              </a:rPr>
              <a:t>, o que ampliou o escopo do controle externo. </a:t>
            </a:r>
          </a:p>
        </p:txBody>
      </p:sp>
    </p:spTree>
    <p:extLst>
      <p:ext uri="{BB962C8B-B14F-4D97-AF65-F5344CB8AC3E}">
        <p14:creationId xmlns:p14="http://schemas.microsoft.com/office/powerpoint/2010/main" val="1661897021"/>
      </p:ext>
    </p:extLst>
  </p:cSld>
  <p:clrMapOvr>
    <a:masterClrMapping/>
  </p:clrMapOvr>
  <p:transition/>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A CF/88 manteve, ainda:</a:t>
            </a:r>
          </a:p>
          <a:p>
            <a:pPr marL="177800" indent="0" algn="just" eaLnBrk="1" hangingPunct="1">
              <a:lnSpc>
                <a:spcPct val="130000"/>
              </a:lnSpc>
              <a:spcBef>
                <a:spcPts val="600"/>
              </a:spcBef>
              <a:buNone/>
            </a:pPr>
            <a:r>
              <a:rPr lang="pt-BR" sz="2700" dirty="0" smtClean="0">
                <a:solidFill>
                  <a:schemeClr val="bg2"/>
                </a:solidFill>
              </a:rPr>
              <a:t>(i) o controle corretivo dos tribunais de contas (viés mandamental), no sentido de que os tribunais de contas devem expedir ordens para a </a:t>
            </a:r>
            <a:r>
              <a:rPr lang="pt-BR" sz="2700" u="sng" dirty="0" smtClean="0">
                <a:solidFill>
                  <a:schemeClr val="bg2"/>
                </a:solidFill>
              </a:rPr>
              <a:t>correção das falhas</a:t>
            </a:r>
            <a:r>
              <a:rPr lang="pt-BR" sz="2700" dirty="0" smtClean="0">
                <a:solidFill>
                  <a:schemeClr val="bg2"/>
                </a:solidFill>
              </a:rPr>
              <a:t> quando encontram ilegalidade, assinando prazo para a sua correção;</a:t>
            </a:r>
          </a:p>
          <a:p>
            <a:pPr marL="177800" indent="0" algn="just" eaLnBrk="1" hangingPunct="1">
              <a:lnSpc>
                <a:spcPct val="130000"/>
              </a:lnSpc>
              <a:spcBef>
                <a:spcPts val="600"/>
              </a:spcBef>
              <a:buNone/>
            </a:pPr>
            <a:r>
              <a:rPr lang="pt-BR" sz="2700" dirty="0" smtClean="0">
                <a:solidFill>
                  <a:schemeClr val="bg2"/>
                </a:solidFill>
              </a:rPr>
              <a:t>(ii) a competência punitiva dos tribunais de contas para </a:t>
            </a:r>
            <a:r>
              <a:rPr lang="pt-BR" sz="2700" u="sng" dirty="0" smtClean="0">
                <a:solidFill>
                  <a:schemeClr val="bg2"/>
                </a:solidFill>
              </a:rPr>
              <a:t>aplicar sanções</a:t>
            </a:r>
            <a:r>
              <a:rPr lang="pt-BR" sz="2700" dirty="0" smtClean="0">
                <a:solidFill>
                  <a:schemeClr val="bg2"/>
                </a:solidFill>
              </a:rPr>
              <a:t> diante de irregularidade e falhas.</a:t>
            </a:r>
          </a:p>
        </p:txBody>
      </p:sp>
    </p:spTree>
    <p:extLst>
      <p:ext uri="{BB962C8B-B14F-4D97-AF65-F5344CB8AC3E}">
        <p14:creationId xmlns:p14="http://schemas.microsoft.com/office/powerpoint/2010/main" val="2870333009"/>
      </p:ext>
    </p:extLst>
  </p:cSld>
  <p:clrMapOvr>
    <a:masterClrMapping/>
  </p:clrMapOvr>
  <p:transition/>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980728"/>
            <a:ext cx="8424936" cy="5256584"/>
          </a:xfrm>
        </p:spPr>
        <p:txBody>
          <a:bodyPr/>
          <a:lstStyle/>
          <a:p>
            <a:pPr marL="0" indent="0" algn="just" eaLnBrk="1" hangingPunct="1">
              <a:lnSpc>
                <a:spcPct val="130000"/>
              </a:lnSpc>
              <a:spcBef>
                <a:spcPts val="600"/>
              </a:spcBef>
              <a:buNone/>
            </a:pPr>
            <a:r>
              <a:rPr lang="pt-BR" sz="2700" dirty="0" smtClean="0">
                <a:solidFill>
                  <a:schemeClr val="bg2"/>
                </a:solidFill>
              </a:rPr>
              <a:t>A CF/88 mencionou um </a:t>
            </a:r>
            <a:r>
              <a:rPr lang="pt-BR" sz="2700" u="sng" dirty="0" smtClean="0">
                <a:solidFill>
                  <a:schemeClr val="bg2"/>
                </a:solidFill>
              </a:rPr>
              <a:t>novo espaço de atuação</a:t>
            </a:r>
            <a:r>
              <a:rPr lang="pt-BR" sz="2700" dirty="0" smtClean="0">
                <a:solidFill>
                  <a:schemeClr val="bg2"/>
                </a:solidFill>
              </a:rPr>
              <a:t> dos tribunais de contas: </a:t>
            </a:r>
            <a:r>
              <a:rPr lang="pt-BR" sz="2700" u="sng" dirty="0" smtClean="0">
                <a:solidFill>
                  <a:schemeClr val="bg2"/>
                </a:solidFill>
              </a:rPr>
              <a:t>a análise da eficiência, eficácia e efetividade da gestão</a:t>
            </a:r>
            <a:r>
              <a:rPr lang="pt-BR" sz="2700" dirty="0" smtClean="0">
                <a:solidFill>
                  <a:schemeClr val="bg2"/>
                </a:solidFill>
              </a:rPr>
              <a:t>.</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Isso significou a instituição de um controle de gestão </a:t>
            </a:r>
            <a:r>
              <a:rPr lang="pt-BR" sz="2700" u="sng" dirty="0" smtClean="0">
                <a:solidFill>
                  <a:schemeClr val="bg2"/>
                </a:solidFill>
              </a:rPr>
              <a:t>desvinculado</a:t>
            </a:r>
            <a:r>
              <a:rPr lang="pt-BR" sz="2700" dirty="0" smtClean="0">
                <a:solidFill>
                  <a:schemeClr val="bg2"/>
                </a:solidFill>
              </a:rPr>
              <a:t> da ideia de legalidade estrita, na tentativa de estabelecer que os tribunais de contas são, também, responsáveis pela </a:t>
            </a:r>
            <a:r>
              <a:rPr lang="pt-BR" sz="2700" u="sng" dirty="0" smtClean="0">
                <a:solidFill>
                  <a:schemeClr val="bg2"/>
                </a:solidFill>
              </a:rPr>
              <a:t>melhoria dos resultados</a:t>
            </a:r>
            <a:r>
              <a:rPr lang="pt-BR" sz="2700" dirty="0" smtClean="0">
                <a:solidFill>
                  <a:schemeClr val="bg2"/>
                </a:solidFill>
              </a:rPr>
              <a:t> dos programas públicos. </a:t>
            </a:r>
          </a:p>
        </p:txBody>
      </p:sp>
    </p:spTree>
    <p:extLst>
      <p:ext uri="{BB962C8B-B14F-4D97-AF65-F5344CB8AC3E}">
        <p14:creationId xmlns:p14="http://schemas.microsoft.com/office/powerpoint/2010/main" val="2148968709"/>
      </p:ext>
    </p:extLst>
  </p:cSld>
  <p:clrMapOvr>
    <a:masterClrMapping/>
  </p:clrMapOvr>
  <p:transition/>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Esse novo modelo de tribunal de contas </a:t>
            </a:r>
            <a:r>
              <a:rPr lang="pt-BR" sz="2700" u="sng" dirty="0" smtClean="0">
                <a:solidFill>
                  <a:schemeClr val="bg2"/>
                </a:solidFill>
              </a:rPr>
              <a:t>deve aferir não apenas se os programas públicos estão de acordo com as regras legais</a:t>
            </a:r>
            <a:r>
              <a:rPr lang="pt-BR" sz="2700" dirty="0" smtClean="0">
                <a:solidFill>
                  <a:schemeClr val="bg2"/>
                </a:solidFill>
              </a:rPr>
              <a:t>, mas, também, buscar a </a:t>
            </a:r>
            <a:r>
              <a:rPr lang="pt-BR" sz="2700" u="sng" dirty="0" smtClean="0">
                <a:solidFill>
                  <a:schemeClr val="bg2"/>
                </a:solidFill>
              </a:rPr>
              <a:t>otimização dos resultados</a:t>
            </a:r>
            <a:r>
              <a:rPr lang="pt-BR" sz="2700" dirty="0" smtClean="0">
                <a:solidFill>
                  <a:schemeClr val="bg2"/>
                </a:solidFill>
              </a:rPr>
              <a:t> desses programas.</a:t>
            </a:r>
          </a:p>
          <a:p>
            <a:pPr marL="0" indent="0" algn="just" eaLnBrk="1" hangingPunct="1">
              <a:lnSpc>
                <a:spcPct val="130000"/>
              </a:lnSpc>
              <a:spcBef>
                <a:spcPts val="600"/>
              </a:spcBef>
              <a:buNone/>
            </a:pPr>
            <a:r>
              <a:rPr lang="pt-BR" sz="2700" dirty="0" smtClean="0">
                <a:solidFill>
                  <a:schemeClr val="bg2"/>
                </a:solidFill>
              </a:rPr>
              <a:t>Nesse escopo, o constituinte originário vislumbrou a necessidade de criar, para além do Poder Judiciário, um </a:t>
            </a:r>
            <a:r>
              <a:rPr lang="pt-BR" sz="2700" u="sng" dirty="0" smtClean="0">
                <a:solidFill>
                  <a:schemeClr val="bg2"/>
                </a:solidFill>
              </a:rPr>
              <a:t>órgão de controle dotado de impulso próprio</a:t>
            </a:r>
            <a:r>
              <a:rPr lang="pt-BR" sz="2700" dirty="0" smtClean="0">
                <a:solidFill>
                  <a:schemeClr val="bg2"/>
                </a:solidFill>
              </a:rPr>
              <a:t> para realizar esse tipo de controle operacional, financeiro, orçamentário e patrimonial.</a:t>
            </a:r>
          </a:p>
        </p:txBody>
      </p:sp>
    </p:spTree>
    <p:extLst>
      <p:ext uri="{BB962C8B-B14F-4D97-AF65-F5344CB8AC3E}">
        <p14:creationId xmlns:p14="http://schemas.microsoft.com/office/powerpoint/2010/main" val="337595898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2.1. Falta de um planejamento adequado</a:t>
            </a:r>
          </a:p>
        </p:txBody>
      </p:sp>
      <p:sp>
        <p:nvSpPr>
          <p:cNvPr id="17411" name="Rectangle 3"/>
          <p:cNvSpPr>
            <a:spLocks noGrp="1" noChangeArrowheads="1"/>
          </p:cNvSpPr>
          <p:nvPr>
            <p:ph type="body" idx="1"/>
          </p:nvPr>
        </p:nvSpPr>
        <p:spPr>
          <a:xfrm>
            <a:off x="251521" y="692696"/>
            <a:ext cx="8712967" cy="5845522"/>
          </a:xfrm>
        </p:spPr>
        <p:txBody>
          <a:bodyPr/>
          <a:lstStyle/>
          <a:p>
            <a:pPr marL="0" indent="0" algn="just">
              <a:lnSpc>
                <a:spcPct val="150000"/>
              </a:lnSpc>
              <a:spcBef>
                <a:spcPts val="0"/>
              </a:spcBef>
              <a:spcAft>
                <a:spcPts val="0"/>
              </a:spcAft>
              <a:buNone/>
            </a:pPr>
            <a:r>
              <a:rPr lang="pt-BR" dirty="0" smtClean="0">
                <a:solidFill>
                  <a:schemeClr val="bg2"/>
                </a:solidFill>
              </a:rPr>
              <a:t>- Acórdão nº 669/2008 – Plenário, por mim relatado:</a:t>
            </a:r>
          </a:p>
          <a:p>
            <a:pPr marL="0" indent="0" algn="just">
              <a:lnSpc>
                <a:spcPct val="150000"/>
              </a:lnSpc>
              <a:spcBef>
                <a:spcPts val="0"/>
              </a:spcBef>
              <a:spcAft>
                <a:spcPts val="0"/>
              </a:spcAft>
              <a:buNone/>
            </a:pPr>
            <a:r>
              <a:rPr lang="pt-BR" dirty="0" smtClean="0">
                <a:solidFill>
                  <a:schemeClr val="bg2"/>
                </a:solidFill>
              </a:rPr>
              <a:t>“</a:t>
            </a:r>
            <a:r>
              <a:rPr lang="pt-BR" dirty="0">
                <a:solidFill>
                  <a:schemeClr val="bg2"/>
                </a:solidFill>
              </a:rPr>
              <a:t>9.1. </a:t>
            </a:r>
            <a:r>
              <a:rPr lang="pt-BR" u="sng" dirty="0">
                <a:solidFill>
                  <a:schemeClr val="bg2"/>
                </a:solidFill>
              </a:rPr>
              <a:t>recomendar</a:t>
            </a:r>
            <a:r>
              <a:rPr lang="pt-BR" dirty="0">
                <a:solidFill>
                  <a:schemeClr val="bg2"/>
                </a:solidFill>
              </a:rPr>
              <a:t> (...) que:</a:t>
            </a:r>
          </a:p>
          <a:p>
            <a:pPr marL="0" indent="0" algn="just">
              <a:lnSpc>
                <a:spcPts val="3500"/>
              </a:lnSpc>
              <a:spcBef>
                <a:spcPts val="0"/>
              </a:spcBef>
              <a:spcAft>
                <a:spcPts val="0"/>
              </a:spcAft>
              <a:buNone/>
            </a:pPr>
            <a:r>
              <a:rPr lang="pt-BR" dirty="0">
                <a:solidFill>
                  <a:schemeClr val="bg2"/>
                </a:solidFill>
              </a:rPr>
              <a:t>9.1.1. em atenção ao princípio constitucional </a:t>
            </a:r>
            <a:r>
              <a:rPr lang="pt-BR" dirty="0" smtClean="0">
                <a:solidFill>
                  <a:schemeClr val="bg2"/>
                </a:solidFill>
              </a:rPr>
              <a:t>da eficiência </a:t>
            </a:r>
            <a:r>
              <a:rPr lang="pt-BR" dirty="0">
                <a:solidFill>
                  <a:schemeClr val="bg2"/>
                </a:solidFill>
              </a:rPr>
              <a:t>e às disposições contidas no art. 6º, I, </a:t>
            </a:r>
            <a:r>
              <a:rPr lang="pt-BR" dirty="0" smtClean="0">
                <a:solidFill>
                  <a:schemeClr val="bg2"/>
                </a:solidFill>
              </a:rPr>
              <a:t>do Decreto-Lei </a:t>
            </a:r>
            <a:r>
              <a:rPr lang="pt-BR" dirty="0">
                <a:solidFill>
                  <a:schemeClr val="bg2"/>
                </a:solidFill>
              </a:rPr>
              <a:t>nº 200/1967, </a:t>
            </a:r>
            <a:r>
              <a:rPr lang="pt-BR" u="sng" dirty="0" smtClean="0">
                <a:solidFill>
                  <a:schemeClr val="bg2"/>
                </a:solidFill>
              </a:rPr>
              <a:t>aperfeiçoe </a:t>
            </a:r>
            <a:r>
              <a:rPr lang="pt-BR" u="sng" dirty="0">
                <a:solidFill>
                  <a:schemeClr val="bg2"/>
                </a:solidFill>
              </a:rPr>
              <a:t>o processo </a:t>
            </a:r>
            <a:r>
              <a:rPr lang="pt-BR" u="sng" dirty="0" smtClean="0">
                <a:solidFill>
                  <a:schemeClr val="bg2"/>
                </a:solidFill>
              </a:rPr>
              <a:t>de planejamento </a:t>
            </a:r>
            <a:r>
              <a:rPr lang="pt-BR" u="sng" dirty="0">
                <a:solidFill>
                  <a:schemeClr val="bg2"/>
                </a:solidFill>
              </a:rPr>
              <a:t>institucional no Ministério</a:t>
            </a:r>
            <a:r>
              <a:rPr lang="pt-BR" dirty="0">
                <a:solidFill>
                  <a:schemeClr val="bg2"/>
                </a:solidFill>
              </a:rPr>
              <a:t>, de forma </a:t>
            </a:r>
            <a:r>
              <a:rPr lang="pt-BR" dirty="0" smtClean="0">
                <a:solidFill>
                  <a:schemeClr val="bg2"/>
                </a:solidFill>
              </a:rPr>
              <a:t>a organizar </a:t>
            </a:r>
            <a:r>
              <a:rPr lang="pt-BR" dirty="0">
                <a:solidFill>
                  <a:schemeClr val="bg2"/>
                </a:solidFill>
              </a:rPr>
              <a:t>estratégias, ações, prazos e recursos financeiros</a:t>
            </a:r>
            <a:r>
              <a:rPr lang="pt-BR" dirty="0" smtClean="0">
                <a:solidFill>
                  <a:schemeClr val="bg2"/>
                </a:solidFill>
              </a:rPr>
              <a:t>, humanos </a:t>
            </a:r>
            <a:r>
              <a:rPr lang="pt-BR" dirty="0">
                <a:solidFill>
                  <a:schemeClr val="bg2"/>
                </a:solidFill>
              </a:rPr>
              <a:t>e materiais, a fim de minimizar a </a:t>
            </a:r>
            <a:r>
              <a:rPr lang="pt-BR" dirty="0" smtClean="0">
                <a:solidFill>
                  <a:schemeClr val="bg2"/>
                </a:solidFill>
              </a:rPr>
              <a:t>possibilidade de </a:t>
            </a:r>
            <a:r>
              <a:rPr lang="pt-BR" dirty="0">
                <a:solidFill>
                  <a:schemeClr val="bg2"/>
                </a:solidFill>
              </a:rPr>
              <a:t>desperdício de recursos públicos e de prejuízo </a:t>
            </a:r>
            <a:r>
              <a:rPr lang="pt-BR" dirty="0" smtClean="0">
                <a:solidFill>
                  <a:schemeClr val="bg2"/>
                </a:solidFill>
              </a:rPr>
              <a:t>ao cumprimento </a:t>
            </a:r>
            <a:r>
              <a:rPr lang="pt-BR" dirty="0">
                <a:solidFill>
                  <a:schemeClr val="bg2"/>
                </a:solidFill>
              </a:rPr>
              <a:t>dos objetivos institucionais do órgão</a:t>
            </a:r>
            <a:r>
              <a:rPr lang="pt-BR" dirty="0" smtClean="0">
                <a:solidFill>
                  <a:schemeClr val="bg2"/>
                </a:solidFill>
              </a:rPr>
              <a:t>, observando </a:t>
            </a:r>
            <a:r>
              <a:rPr lang="pt-BR" dirty="0">
                <a:solidFill>
                  <a:schemeClr val="bg2"/>
                </a:solidFill>
              </a:rPr>
              <a:t>as práticas contidas no critério 2 - Estratégias </a:t>
            </a:r>
            <a:r>
              <a:rPr lang="pt-BR" dirty="0" smtClean="0">
                <a:solidFill>
                  <a:schemeClr val="bg2"/>
                </a:solidFill>
              </a:rPr>
              <a:t>e Planos </a:t>
            </a:r>
            <a:r>
              <a:rPr lang="pt-BR" dirty="0">
                <a:solidFill>
                  <a:schemeClr val="bg2"/>
                </a:solidFill>
              </a:rPr>
              <a:t>do </a:t>
            </a:r>
            <a:r>
              <a:rPr lang="pt-BR" dirty="0" err="1">
                <a:solidFill>
                  <a:schemeClr val="bg2"/>
                </a:solidFill>
              </a:rPr>
              <a:t>Gespública</a:t>
            </a:r>
            <a:r>
              <a:rPr lang="pt-BR" dirty="0">
                <a:solidFill>
                  <a:schemeClr val="bg2"/>
                </a:solidFill>
              </a:rPr>
              <a:t> (Programa Nacional de </a:t>
            </a:r>
            <a:r>
              <a:rPr lang="pt-BR" dirty="0" smtClean="0">
                <a:solidFill>
                  <a:schemeClr val="bg2"/>
                </a:solidFill>
              </a:rPr>
              <a:t>Gestão Pública </a:t>
            </a:r>
            <a:r>
              <a:rPr lang="pt-BR" dirty="0">
                <a:solidFill>
                  <a:schemeClr val="bg2"/>
                </a:solidFill>
              </a:rPr>
              <a:t>e Desburocratização);”</a:t>
            </a:r>
            <a:endParaRPr lang="pt-BR" dirty="0" smtClean="0">
              <a:solidFill>
                <a:schemeClr val="bg2"/>
              </a:solidFill>
            </a:endParaRPr>
          </a:p>
          <a:p>
            <a:pPr marL="0" indent="0" algn="just">
              <a:lnSpc>
                <a:spcPct val="150000"/>
              </a:lnSpc>
              <a:spcBef>
                <a:spcPts val="0"/>
              </a:spcBef>
              <a:spcAft>
                <a:spcPts val="0"/>
              </a:spcAft>
              <a:buNone/>
            </a:pPr>
            <a:endParaRPr lang="pt-BR" dirty="0" smtClean="0">
              <a:solidFill>
                <a:schemeClr val="bg2"/>
              </a:solidFill>
            </a:endParaRPr>
          </a:p>
        </p:txBody>
      </p:sp>
    </p:spTree>
    <p:extLst>
      <p:ext uri="{BB962C8B-B14F-4D97-AF65-F5344CB8AC3E}">
        <p14:creationId xmlns:p14="http://schemas.microsoft.com/office/powerpoint/2010/main" val="2756049287"/>
      </p:ext>
    </p:extLst>
  </p:cSld>
  <p:clrMapOvr>
    <a:masterClrMapping/>
  </p:clrMapOvr>
  <p:transition/>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112568"/>
          </a:xfrm>
        </p:spPr>
        <p:txBody>
          <a:bodyPr/>
          <a:lstStyle/>
          <a:p>
            <a:pPr marL="0" indent="0" algn="just" eaLnBrk="1" hangingPunct="1">
              <a:lnSpc>
                <a:spcPct val="130000"/>
              </a:lnSpc>
              <a:spcBef>
                <a:spcPts val="600"/>
              </a:spcBef>
              <a:buNone/>
            </a:pPr>
            <a:r>
              <a:rPr lang="pt-BR" sz="2700" dirty="0" smtClean="0">
                <a:solidFill>
                  <a:schemeClr val="bg2"/>
                </a:solidFill>
              </a:rPr>
              <a:t>De fato, o que diferencia o controle externo, </a:t>
            </a:r>
            <a:r>
              <a:rPr lang="pt-BR" sz="2700" dirty="0" err="1" smtClean="0">
                <a:solidFill>
                  <a:schemeClr val="bg2"/>
                </a:solidFill>
              </a:rPr>
              <a:t>titularizado</a:t>
            </a:r>
            <a:r>
              <a:rPr lang="pt-BR" sz="2700" dirty="0" smtClean="0">
                <a:solidFill>
                  <a:schemeClr val="bg2"/>
                </a:solidFill>
              </a:rPr>
              <a:t> pelo Congresso Nacional e exercido com o auxílio do Tribunal de Contas da União (TCU), do controle exercido pelo Poder Judiciário é a </a:t>
            </a:r>
            <a:r>
              <a:rPr lang="pt-BR" sz="2700" u="sng" dirty="0" smtClean="0">
                <a:solidFill>
                  <a:schemeClr val="bg2"/>
                </a:solidFill>
              </a:rPr>
              <a:t>capacidade que têm os tribunais de contas de planejar o seu controle</a:t>
            </a:r>
            <a:r>
              <a:rPr lang="pt-BR" sz="2700" dirty="0" smtClean="0">
                <a:solidFill>
                  <a:schemeClr val="bg2"/>
                </a:solidFill>
              </a:rPr>
              <a:t> por meio de programas e planos de auditorias baseados em avaliações técnicas de risco. </a:t>
            </a:r>
          </a:p>
        </p:txBody>
      </p:sp>
    </p:spTree>
    <p:extLst>
      <p:ext uri="{BB962C8B-B14F-4D97-AF65-F5344CB8AC3E}">
        <p14:creationId xmlns:p14="http://schemas.microsoft.com/office/powerpoint/2010/main" val="1286545713"/>
      </p:ext>
    </p:extLst>
  </p:cSld>
  <p:clrMapOvr>
    <a:masterClrMapping/>
  </p:clrMapOvr>
  <p:transition/>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3059" y="908720"/>
            <a:ext cx="8424936" cy="5328592"/>
          </a:xfrm>
        </p:spPr>
        <p:txBody>
          <a:bodyPr/>
          <a:lstStyle/>
          <a:p>
            <a:pPr marL="0" indent="0" algn="just" eaLnBrk="1" hangingPunct="1">
              <a:lnSpc>
                <a:spcPct val="130000"/>
              </a:lnSpc>
              <a:spcBef>
                <a:spcPts val="600"/>
              </a:spcBef>
              <a:buNone/>
            </a:pPr>
            <a:r>
              <a:rPr lang="pt-BR" sz="2700" dirty="0" smtClean="0">
                <a:solidFill>
                  <a:schemeClr val="bg2"/>
                </a:solidFill>
              </a:rPr>
              <a:t>Esse foi e ainda é um </a:t>
            </a:r>
            <a:r>
              <a:rPr lang="pt-BR" sz="2700" u="sng" dirty="0" smtClean="0">
                <a:solidFill>
                  <a:schemeClr val="bg2"/>
                </a:solidFill>
              </a:rPr>
              <a:t>grande desafio</a:t>
            </a:r>
            <a:r>
              <a:rPr lang="pt-BR" sz="2700" dirty="0" smtClean="0">
                <a:solidFill>
                  <a:schemeClr val="bg2"/>
                </a:solidFill>
              </a:rPr>
              <a:t> a ser encarado pelos tribunais de contas: enfrentar um espaço destinado constitucionalmente à </a:t>
            </a:r>
            <a:r>
              <a:rPr lang="pt-BR" sz="2700" u="sng" dirty="0" smtClean="0">
                <a:solidFill>
                  <a:schemeClr val="bg2"/>
                </a:solidFill>
              </a:rPr>
              <a:t>auditoria de gestão, de desempenho ou operacional</a:t>
            </a:r>
            <a:r>
              <a:rPr lang="pt-BR" sz="2700" dirty="0" smtClean="0">
                <a:solidFill>
                  <a:schemeClr val="bg2"/>
                </a:solidFill>
              </a:rPr>
              <a:t> – típica das controladorias.</a:t>
            </a:r>
          </a:p>
          <a:p>
            <a:pPr marL="0" indent="0" algn="just" eaLnBrk="1" hangingPunct="1">
              <a:lnSpc>
                <a:spcPct val="130000"/>
              </a:lnSpc>
              <a:spcBef>
                <a:spcPts val="600"/>
              </a:spcBef>
              <a:buNone/>
            </a:pPr>
            <a:r>
              <a:rPr lang="pt-BR" sz="2700" dirty="0" smtClean="0">
                <a:solidFill>
                  <a:schemeClr val="bg2"/>
                </a:solidFill>
              </a:rPr>
              <a:t>Vinte e seis anos após a edição da CF/1988, alguns tribunais de contas conseguiram ocupar esse novo espaço e implementar condições para que suas equipes técnicas pudessem realizar auditorias operacionais, de gestão ou de desempenho.</a:t>
            </a:r>
          </a:p>
          <a:p>
            <a:pPr marL="0" indent="0" algn="just" eaLnBrk="1" hangingPunct="1">
              <a:lnSpc>
                <a:spcPct val="130000"/>
              </a:lnSpc>
              <a:spcBef>
                <a:spcPts val="600"/>
              </a:spcBef>
              <a:buNone/>
            </a:pPr>
            <a:endParaRPr lang="pt-BR" sz="2700" dirty="0" smtClean="0">
              <a:solidFill>
                <a:schemeClr val="bg2"/>
              </a:solidFill>
            </a:endParaRPr>
          </a:p>
          <a:p>
            <a:pPr marL="0" indent="0" algn="just" eaLnBrk="1" hangingPunct="1">
              <a:lnSpc>
                <a:spcPct val="130000"/>
              </a:lnSpc>
              <a:spcBef>
                <a:spcPts val="600"/>
              </a:spcBef>
              <a:buNone/>
            </a:pPr>
            <a:endParaRPr lang="pt-BR" sz="2700" dirty="0" smtClean="0">
              <a:solidFill>
                <a:schemeClr val="bg2"/>
              </a:solidFill>
            </a:endParaRPr>
          </a:p>
        </p:txBody>
      </p:sp>
    </p:spTree>
    <p:extLst>
      <p:ext uri="{BB962C8B-B14F-4D97-AF65-F5344CB8AC3E}">
        <p14:creationId xmlns:p14="http://schemas.microsoft.com/office/powerpoint/2010/main" val="3789600920"/>
      </p:ext>
    </p:extLst>
  </p:cSld>
  <p:clrMapOvr>
    <a:masterClrMapping/>
  </p:clrMapOvr>
  <p:transition/>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467544" y="908720"/>
            <a:ext cx="8352928" cy="5472608"/>
          </a:xfrm>
        </p:spPr>
        <p:txBody>
          <a:bodyPr/>
          <a:lstStyle/>
          <a:p>
            <a:pPr marL="0" indent="0" algn="just" eaLnBrk="1" hangingPunct="1">
              <a:lnSpc>
                <a:spcPct val="130000"/>
              </a:lnSpc>
              <a:spcBef>
                <a:spcPts val="600"/>
              </a:spcBef>
              <a:buNone/>
            </a:pPr>
            <a:r>
              <a:rPr lang="pt-BR" sz="2500" dirty="0" smtClean="0">
                <a:solidFill>
                  <a:schemeClr val="bg2"/>
                </a:solidFill>
              </a:rPr>
              <a:t>Nesse contexto, o TCU vem aperfeiçoando sua forma de atuar. Afinal, como ressaltou </a:t>
            </a:r>
            <a:r>
              <a:rPr lang="pt-BR" sz="2500" b="1" dirty="0" smtClean="0">
                <a:solidFill>
                  <a:schemeClr val="bg2"/>
                </a:solidFill>
              </a:rPr>
              <a:t>Marçal </a:t>
            </a:r>
            <a:r>
              <a:rPr lang="pt-BR" sz="2500" b="1" dirty="0" err="1" smtClean="0">
                <a:solidFill>
                  <a:schemeClr val="bg2"/>
                </a:solidFill>
              </a:rPr>
              <a:t>Justen</a:t>
            </a:r>
            <a:r>
              <a:rPr lang="pt-BR" sz="2500" b="1" dirty="0" smtClean="0">
                <a:solidFill>
                  <a:schemeClr val="bg2"/>
                </a:solidFill>
              </a:rPr>
              <a:t> Filho</a:t>
            </a:r>
            <a:r>
              <a:rPr lang="pt-BR" sz="2500" dirty="0" smtClean="0">
                <a:solidFill>
                  <a:schemeClr val="bg2"/>
                </a:solidFill>
              </a:rPr>
              <a:t>:</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a:t>
            </a:r>
            <a:r>
              <a:rPr lang="pt-BR" sz="2600" i="1" dirty="0" smtClean="0">
                <a:solidFill>
                  <a:schemeClr val="bg2"/>
                </a:solidFill>
              </a:rPr>
              <a:t>o tribunal de contas desempenha uma atividade de controle de legalidade similar, sob diversos ângulos, àquela exercida pelo Poder Judiciário. Mas há uma </a:t>
            </a:r>
            <a:r>
              <a:rPr lang="pt-BR" sz="2600" i="1" u="sng" dirty="0" smtClean="0">
                <a:solidFill>
                  <a:schemeClr val="bg2"/>
                </a:solidFill>
              </a:rPr>
              <a:t>parcela de atuação do tribunal de contas que é totalmente inconfundível com o controle jurisdicional</a:t>
            </a:r>
            <a:r>
              <a:rPr lang="pt-BR" sz="2600" i="1" dirty="0" smtClean="0">
                <a:solidFill>
                  <a:schemeClr val="bg2"/>
                </a:solidFill>
              </a:rPr>
              <a:t>.  (...)</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2728447890"/>
      </p:ext>
    </p:extLst>
  </p:cSld>
  <p:clrMapOvr>
    <a:masterClrMapping/>
  </p:clrMapOvr>
  <p:transition/>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352928" cy="5256584"/>
          </a:xfrm>
        </p:spPr>
        <p:txBody>
          <a:bodyPr/>
          <a:lstStyle/>
          <a:p>
            <a:pPr marL="0" indent="0" algn="just" eaLnBrk="1" hangingPunct="1">
              <a:lnSpc>
                <a:spcPct val="130000"/>
              </a:lnSpc>
              <a:spcBef>
                <a:spcPts val="600"/>
              </a:spcBef>
              <a:buNone/>
            </a:pPr>
            <a:r>
              <a:rPr lang="pt-BR" sz="2600" i="1" dirty="0" smtClean="0">
                <a:solidFill>
                  <a:schemeClr val="bg2"/>
                </a:solidFill>
              </a:rPr>
              <a:t>(...) Trata-se de </a:t>
            </a:r>
            <a:r>
              <a:rPr lang="pt-BR" sz="2600" i="1" u="sng" dirty="0" smtClean="0">
                <a:solidFill>
                  <a:schemeClr val="bg2"/>
                </a:solidFill>
              </a:rPr>
              <a:t>delimitar</a:t>
            </a:r>
            <a:r>
              <a:rPr lang="pt-BR" sz="2600" i="1" dirty="0" smtClean="0">
                <a:solidFill>
                  <a:schemeClr val="bg2"/>
                </a:solidFill>
              </a:rPr>
              <a:t>, de restringir e de orientar o desempenho das </a:t>
            </a:r>
            <a:r>
              <a:rPr lang="pt-BR" sz="2600" i="1" u="sng" dirty="0" smtClean="0">
                <a:solidFill>
                  <a:schemeClr val="bg2"/>
                </a:solidFill>
              </a:rPr>
              <a:t>escolhas discricionárias do Estado</a:t>
            </a:r>
            <a:r>
              <a:rPr lang="pt-BR" sz="2600" i="1" dirty="0" smtClean="0">
                <a:solidFill>
                  <a:schemeClr val="bg2"/>
                </a:solidFill>
              </a:rPr>
              <a:t>. Como é sabido, a discricionariedade é uma margem de autonomia nos limites da lei. A fixação dos limites da discricionariedade é essencial no Estado Democrático de Direito e </a:t>
            </a:r>
            <a:r>
              <a:rPr lang="pt-BR" sz="2600" i="1" u="sng" dirty="0" smtClean="0">
                <a:solidFill>
                  <a:schemeClr val="bg2"/>
                </a:solidFill>
              </a:rPr>
              <a:t>o tribunal de contas é um mecanismo constitucional para a concretização dos limites da discricionariedade</a:t>
            </a:r>
            <a:r>
              <a:rPr lang="pt-BR" sz="2600" i="1" dirty="0" smtClean="0">
                <a:solidFill>
                  <a:schemeClr val="bg2"/>
                </a:solidFill>
              </a:rPr>
              <a:t>.” (</a:t>
            </a:r>
            <a:r>
              <a:rPr lang="pt-BR" sz="2600" i="1" dirty="0" err="1" smtClean="0">
                <a:solidFill>
                  <a:schemeClr val="bg2"/>
                </a:solidFill>
              </a:rPr>
              <a:t>g.n.</a:t>
            </a:r>
            <a:r>
              <a:rPr lang="pt-BR" sz="2600" i="1" dirty="0" smtClean="0">
                <a:solidFill>
                  <a:schemeClr val="bg2"/>
                </a:solidFill>
              </a:rPr>
              <a:t>)</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3686689156"/>
      </p:ext>
    </p:extLst>
  </p:cSld>
  <p:clrMapOvr>
    <a:masterClrMapping/>
  </p:clrMapOvr>
  <p:transition/>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Observa-se que, hoje, tribunal de contas exerce uma função importantíssima de </a:t>
            </a:r>
            <a:r>
              <a:rPr lang="pt-BR" sz="2600" u="sng" dirty="0" smtClean="0">
                <a:solidFill>
                  <a:schemeClr val="bg2"/>
                </a:solidFill>
              </a:rPr>
              <a:t>evitar que a discricionariedade vire arbitrariedade</a:t>
            </a:r>
            <a:r>
              <a:rPr lang="pt-BR" sz="2600" dirty="0" smtClean="0">
                <a:solidFill>
                  <a:schemeClr val="bg2"/>
                </a:solidFill>
              </a:rPr>
              <a:t> nos espaços do Estado brasileiro.</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Diante dessa maior abstração das leis e da ampliação dos espaços discricionários, é quase uma </a:t>
            </a:r>
            <a:r>
              <a:rPr lang="pt-BR" sz="2600" u="sng" dirty="0" smtClean="0">
                <a:solidFill>
                  <a:schemeClr val="bg2"/>
                </a:solidFill>
              </a:rPr>
              <a:t>tentação</a:t>
            </a:r>
            <a:r>
              <a:rPr lang="pt-BR" sz="2600" dirty="0" smtClean="0">
                <a:solidFill>
                  <a:schemeClr val="bg2"/>
                </a:solidFill>
              </a:rPr>
              <a:t> para o gestor público usar de forma desproporcional e desarrazoada o limite discricionário que lhe é dado pela lei.</a:t>
            </a:r>
          </a:p>
        </p:txBody>
      </p:sp>
    </p:spTree>
    <p:extLst>
      <p:ext uri="{BB962C8B-B14F-4D97-AF65-F5344CB8AC3E}">
        <p14:creationId xmlns:p14="http://schemas.microsoft.com/office/powerpoint/2010/main" val="11740204"/>
      </p:ext>
    </p:extLst>
  </p:cSld>
  <p:clrMapOvr>
    <a:masterClrMapping/>
  </p:clrMapOvr>
  <p:transition/>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96752"/>
            <a:ext cx="8352928" cy="5184576"/>
          </a:xfrm>
        </p:spPr>
        <p:txBody>
          <a:bodyPr/>
          <a:lstStyle/>
          <a:p>
            <a:pPr marL="0" indent="0" algn="just" eaLnBrk="1" hangingPunct="1">
              <a:lnSpc>
                <a:spcPct val="130000"/>
              </a:lnSpc>
              <a:spcBef>
                <a:spcPts val="600"/>
              </a:spcBef>
              <a:buNone/>
            </a:pPr>
            <a:r>
              <a:rPr lang="pt-BR" sz="2600" dirty="0" smtClean="0">
                <a:solidFill>
                  <a:schemeClr val="bg2"/>
                </a:solidFill>
              </a:rPr>
              <a:t>São os </a:t>
            </a:r>
            <a:r>
              <a:rPr lang="pt-BR" sz="2600" u="sng" dirty="0" smtClean="0">
                <a:solidFill>
                  <a:schemeClr val="bg2"/>
                </a:solidFill>
              </a:rPr>
              <a:t>princípios do direito administrativo</a:t>
            </a:r>
            <a:r>
              <a:rPr lang="pt-BR" sz="2600" dirty="0" smtClean="0">
                <a:solidFill>
                  <a:schemeClr val="bg2"/>
                </a:solidFill>
              </a:rPr>
              <a:t> que colocarão </a:t>
            </a:r>
            <a:r>
              <a:rPr lang="pt-BR" sz="2600" u="sng" dirty="0" smtClean="0">
                <a:solidFill>
                  <a:schemeClr val="bg2"/>
                </a:solidFill>
              </a:rPr>
              <a:t>limites à atuação discricionária</a:t>
            </a:r>
            <a:r>
              <a:rPr lang="pt-BR" sz="2600" dirty="0" smtClean="0">
                <a:solidFill>
                  <a:schemeClr val="bg2"/>
                </a:solidFill>
              </a:rPr>
              <a:t>. </a:t>
            </a:r>
          </a:p>
          <a:p>
            <a:pPr marL="0" indent="0" algn="just" eaLnBrk="1" hangingPunct="1">
              <a:lnSpc>
                <a:spcPct val="130000"/>
              </a:lnSpc>
              <a:spcBef>
                <a:spcPts val="600"/>
              </a:spcBef>
              <a:buNone/>
            </a:pPr>
            <a:endParaRPr lang="pt-BR" sz="20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Essa atuação exige que o gestor faça opções no limite da lei e quem o guiará na escolha dessas opções são os princípios da legalidade, da eficiência, da moralidade, da impessoalidade e os diversos outros princípios não explícitos no texto constitucional. </a:t>
            </a:r>
          </a:p>
        </p:txBody>
      </p:sp>
    </p:spTree>
    <p:extLst>
      <p:ext uri="{BB962C8B-B14F-4D97-AF65-F5344CB8AC3E}">
        <p14:creationId xmlns:p14="http://schemas.microsoft.com/office/powerpoint/2010/main" val="1273738436"/>
      </p:ext>
    </p:extLst>
  </p:cSld>
  <p:clrMapOvr>
    <a:masterClrMapping/>
  </p:clrMapOvr>
  <p:transition/>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836712"/>
            <a:ext cx="8352928" cy="5544616"/>
          </a:xfrm>
        </p:spPr>
        <p:txBody>
          <a:bodyPr/>
          <a:lstStyle/>
          <a:p>
            <a:pPr marL="0" indent="0" algn="just" eaLnBrk="1" hangingPunct="1">
              <a:lnSpc>
                <a:spcPct val="130000"/>
              </a:lnSpc>
              <a:spcBef>
                <a:spcPts val="600"/>
              </a:spcBef>
              <a:buNone/>
            </a:pPr>
            <a:r>
              <a:rPr lang="pt-BR" sz="2600" dirty="0" smtClean="0">
                <a:solidFill>
                  <a:schemeClr val="bg2"/>
                </a:solidFill>
              </a:rPr>
              <a:t>O TCU exerce seu </a:t>
            </a:r>
            <a:r>
              <a:rPr lang="pt-BR" sz="2600" u="sng" dirty="0" smtClean="0">
                <a:solidFill>
                  <a:schemeClr val="bg2"/>
                </a:solidFill>
              </a:rPr>
              <a:t>papel de controlador da discricionariedade</a:t>
            </a:r>
            <a:r>
              <a:rPr lang="pt-BR" sz="2600" dirty="0" smtClean="0">
                <a:solidFill>
                  <a:schemeClr val="bg2"/>
                </a:solidFill>
              </a:rPr>
              <a:t> sob dois focos distintos:</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1) </a:t>
            </a:r>
            <a:r>
              <a:rPr lang="pt-BR" sz="2600" u="sng" dirty="0" smtClean="0">
                <a:solidFill>
                  <a:schemeClr val="bg2"/>
                </a:solidFill>
              </a:rPr>
              <a:t>no âmbito da legalidade</a:t>
            </a:r>
            <a:r>
              <a:rPr lang="pt-BR" sz="2600" dirty="0" smtClean="0">
                <a:solidFill>
                  <a:schemeClr val="bg2"/>
                </a:solidFill>
              </a:rPr>
              <a:t>: um ato discricionário que exorbite de seus limites legais é atacado pelo TCU de forma avassaladora. A Corte de Contas tem poderes para desconstituir esse ato, para determinar ao órgão que o desconstitua e para aplicar sanção a quem o praticou. </a:t>
            </a:r>
          </a:p>
          <a:p>
            <a:pPr marL="0" indent="0" algn="just" eaLnBrk="1" hangingPunct="1">
              <a:lnSpc>
                <a:spcPct val="130000"/>
              </a:lnSpc>
              <a:spcBef>
                <a:spcPts val="600"/>
              </a:spcBef>
              <a:buNone/>
            </a:pPr>
            <a:r>
              <a:rPr lang="pt-BR" sz="2600" dirty="0" smtClean="0">
                <a:solidFill>
                  <a:schemeClr val="bg2"/>
                </a:solidFill>
              </a:rPr>
              <a:t>Esse papel, destaca-se, também é feito pelo Poder Judiciário.</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3375192364"/>
      </p:ext>
    </p:extLst>
  </p:cSld>
  <p:clrMapOvr>
    <a:masterClrMapping/>
  </p:clrMapOvr>
  <p:transition/>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352928" cy="5256584"/>
          </a:xfrm>
        </p:spPr>
        <p:txBody>
          <a:bodyPr/>
          <a:lstStyle/>
          <a:p>
            <a:pPr marL="0" indent="0" algn="just" eaLnBrk="1" hangingPunct="1">
              <a:lnSpc>
                <a:spcPct val="130000"/>
              </a:lnSpc>
              <a:spcBef>
                <a:spcPts val="600"/>
              </a:spcBef>
              <a:buNone/>
            </a:pPr>
            <a:r>
              <a:rPr lang="pt-BR" sz="2600" dirty="0" smtClean="0">
                <a:solidFill>
                  <a:schemeClr val="bg2"/>
                </a:solidFill>
              </a:rPr>
              <a:t>2) </a:t>
            </a:r>
            <a:r>
              <a:rPr lang="pt-BR" sz="2600" u="sng" dirty="0" smtClean="0">
                <a:solidFill>
                  <a:schemeClr val="bg2"/>
                </a:solidFill>
              </a:rPr>
              <a:t>no âmbito da intralegalidade</a:t>
            </a:r>
            <a:r>
              <a:rPr lang="pt-BR" sz="2600" dirty="0" smtClean="0">
                <a:solidFill>
                  <a:schemeClr val="bg2"/>
                </a:solidFill>
              </a:rPr>
              <a:t>: ocorre quando o TCU avalia a </a:t>
            </a:r>
            <a:r>
              <a:rPr lang="pt-BR" sz="2600" u="sng" dirty="0" smtClean="0">
                <a:solidFill>
                  <a:schemeClr val="bg2"/>
                </a:solidFill>
              </a:rPr>
              <a:t>eficiência, a eficácia e a efetividade</a:t>
            </a:r>
            <a:r>
              <a:rPr lang="pt-BR" sz="2600" dirty="0" smtClean="0">
                <a:solidFill>
                  <a:schemeClr val="bg2"/>
                </a:solidFill>
              </a:rPr>
              <a:t>, realizando o controle da discricionariedade sob um prisma não legal, mas </a:t>
            </a:r>
            <a:r>
              <a:rPr lang="pt-BR" sz="2600" u="sng" dirty="0" smtClean="0">
                <a:solidFill>
                  <a:schemeClr val="bg2"/>
                </a:solidFill>
              </a:rPr>
              <a:t>sob o prisma dos resultados</a:t>
            </a:r>
            <a:r>
              <a:rPr lang="pt-BR" sz="2600" dirty="0" smtClean="0">
                <a:solidFill>
                  <a:schemeClr val="bg2"/>
                </a:solidFill>
              </a:rPr>
              <a:t> que serão obtidos pelo gestor.</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Esse papel, diferentemente do controle legal, não é  feito pelo Poder Judiciário.</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1944167955"/>
      </p:ext>
    </p:extLst>
  </p:cSld>
  <p:clrMapOvr>
    <a:masterClrMapping/>
  </p:clrMapOvr>
  <p:transition/>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980728"/>
            <a:ext cx="8352928" cy="5400600"/>
          </a:xfrm>
        </p:spPr>
        <p:txBody>
          <a:bodyPr/>
          <a:lstStyle/>
          <a:p>
            <a:pPr marL="0" indent="0" algn="just" eaLnBrk="1" hangingPunct="1">
              <a:lnSpc>
                <a:spcPct val="130000"/>
              </a:lnSpc>
              <a:spcBef>
                <a:spcPts val="600"/>
              </a:spcBef>
              <a:buNone/>
            </a:pPr>
            <a:r>
              <a:rPr lang="pt-BR" sz="2600" dirty="0" smtClean="0">
                <a:solidFill>
                  <a:schemeClr val="bg2"/>
                </a:solidFill>
              </a:rPr>
              <a:t>No </a:t>
            </a:r>
            <a:r>
              <a:rPr lang="pt-BR" sz="2600" u="sng" dirty="0" smtClean="0">
                <a:solidFill>
                  <a:schemeClr val="bg2"/>
                </a:solidFill>
              </a:rPr>
              <a:t>controle intralegal da discricionariedade</a:t>
            </a:r>
            <a:r>
              <a:rPr lang="pt-BR" sz="2600" dirty="0" smtClean="0">
                <a:solidFill>
                  <a:schemeClr val="bg2"/>
                </a:solidFill>
              </a:rPr>
              <a:t>, o TCU pode reconhecer que a opção discricionária foi legal, respeitou a ideia de uma eficiência e de uma economicidade médias, mas pode não ter sido a melhor opção possível – </a:t>
            </a:r>
            <a:r>
              <a:rPr lang="pt-BR" sz="2600" u="sng" dirty="0" smtClean="0">
                <a:solidFill>
                  <a:schemeClr val="bg2"/>
                </a:solidFill>
              </a:rPr>
              <a:t>a opção ótima</a:t>
            </a:r>
            <a:r>
              <a:rPr lang="pt-BR" sz="2600" dirty="0" smtClean="0">
                <a:solidFill>
                  <a:schemeClr val="bg2"/>
                </a:solidFill>
              </a:rPr>
              <a:t>.  </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Esse segundo controle permite a </a:t>
            </a:r>
            <a:r>
              <a:rPr lang="pt-BR" sz="2600" u="sng" dirty="0" smtClean="0">
                <a:solidFill>
                  <a:schemeClr val="bg2"/>
                </a:solidFill>
              </a:rPr>
              <a:t>otimização da opção discricionária</a:t>
            </a:r>
            <a:r>
              <a:rPr lang="pt-BR" sz="2600" dirty="0" smtClean="0">
                <a:solidFill>
                  <a:schemeClr val="bg2"/>
                </a:solidFill>
              </a:rPr>
              <a:t>. Dentre as várias opções legais possíveis, o TCU busca o porquê da opção adotada e que não produziu os resultados mais eficientes, eficazes e efetivos.</a:t>
            </a:r>
          </a:p>
          <a:p>
            <a:pPr marL="0" indent="0" algn="just" eaLnBrk="1" hangingPunct="1">
              <a:lnSpc>
                <a:spcPct val="130000"/>
              </a:lnSpc>
              <a:spcBef>
                <a:spcPts val="600"/>
              </a:spcBef>
              <a:buNone/>
            </a:pPr>
            <a:endParaRPr lang="pt-BR" sz="2600" dirty="0" smtClean="0">
              <a:solidFill>
                <a:schemeClr val="bg2"/>
              </a:solidFill>
            </a:endParaRPr>
          </a:p>
        </p:txBody>
      </p:sp>
    </p:spTree>
    <p:extLst>
      <p:ext uri="{BB962C8B-B14F-4D97-AF65-F5344CB8AC3E}">
        <p14:creationId xmlns:p14="http://schemas.microsoft.com/office/powerpoint/2010/main" val="1941040813"/>
      </p:ext>
    </p:extLst>
  </p:cSld>
  <p:clrMapOvr>
    <a:masterClrMapping/>
  </p:clrMapOvr>
  <p:transition/>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1124744"/>
            <a:ext cx="8352928" cy="5256584"/>
          </a:xfrm>
        </p:spPr>
        <p:txBody>
          <a:bodyPr/>
          <a:lstStyle/>
          <a:p>
            <a:pPr marL="0" indent="0" algn="just" eaLnBrk="1" hangingPunct="1">
              <a:lnSpc>
                <a:spcPct val="130000"/>
              </a:lnSpc>
              <a:spcBef>
                <a:spcPts val="600"/>
              </a:spcBef>
              <a:buNone/>
            </a:pPr>
            <a:r>
              <a:rPr lang="pt-BR" sz="2700" dirty="0" smtClean="0">
                <a:solidFill>
                  <a:schemeClr val="bg2"/>
                </a:solidFill>
              </a:rPr>
              <a:t>É nesse plano intralegal que o TCU atua com enorme desassombro, </a:t>
            </a:r>
            <a:r>
              <a:rPr lang="pt-BR" sz="2700" u="sng" dirty="0" smtClean="0">
                <a:solidFill>
                  <a:schemeClr val="bg2"/>
                </a:solidFill>
              </a:rPr>
              <a:t>impondo, sugerindo e incentivando</a:t>
            </a:r>
            <a:r>
              <a:rPr lang="pt-BR" sz="2700" dirty="0" smtClean="0">
                <a:solidFill>
                  <a:schemeClr val="bg2"/>
                </a:solidFill>
              </a:rPr>
              <a:t> o gestor a otimizar suas opções discricionárias.</a:t>
            </a:r>
          </a:p>
          <a:p>
            <a:pPr marL="0" indent="0" algn="just" eaLnBrk="1" hangingPunct="1">
              <a:lnSpc>
                <a:spcPct val="130000"/>
              </a:lnSpc>
              <a:spcBef>
                <a:spcPts val="600"/>
              </a:spcBef>
              <a:buNone/>
            </a:pPr>
            <a:endParaRPr lang="pt-BR" sz="27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Por óbvio, essa atuação se dá por meio de </a:t>
            </a:r>
            <a:r>
              <a:rPr lang="pt-BR" sz="2700" u="sng" dirty="0" smtClean="0">
                <a:solidFill>
                  <a:schemeClr val="bg2"/>
                </a:solidFill>
              </a:rPr>
              <a:t>recomendações</a:t>
            </a:r>
            <a:r>
              <a:rPr lang="pt-BR" sz="2700" dirty="0" smtClean="0">
                <a:solidFill>
                  <a:schemeClr val="bg2"/>
                </a:solidFill>
              </a:rPr>
              <a:t>, sem a força que se tem quando se está diante de um ato ilegal. </a:t>
            </a:r>
          </a:p>
        </p:txBody>
      </p:sp>
    </p:spTree>
    <p:extLst>
      <p:ext uri="{BB962C8B-B14F-4D97-AF65-F5344CB8AC3E}">
        <p14:creationId xmlns:p14="http://schemas.microsoft.com/office/powerpoint/2010/main" val="103292497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2.1. Falta de um planejamento adequado</a:t>
            </a:r>
          </a:p>
        </p:txBody>
      </p:sp>
      <p:sp>
        <p:nvSpPr>
          <p:cNvPr id="17411" name="Rectangle 3"/>
          <p:cNvSpPr>
            <a:spLocks noGrp="1" noChangeArrowheads="1"/>
          </p:cNvSpPr>
          <p:nvPr>
            <p:ph type="body" idx="1"/>
          </p:nvPr>
        </p:nvSpPr>
        <p:spPr>
          <a:xfrm>
            <a:off x="251521" y="692696"/>
            <a:ext cx="8712967" cy="5845522"/>
          </a:xfrm>
        </p:spPr>
        <p:txBody>
          <a:bodyPr/>
          <a:lstStyle/>
          <a:p>
            <a:pPr marL="0" indent="0" algn="just">
              <a:lnSpc>
                <a:spcPct val="150000"/>
              </a:lnSpc>
              <a:spcBef>
                <a:spcPts val="0"/>
              </a:spcBef>
              <a:spcAft>
                <a:spcPts val="0"/>
              </a:spcAft>
              <a:buNone/>
            </a:pPr>
            <a:r>
              <a:rPr lang="pt-BR" dirty="0" smtClean="0">
                <a:solidFill>
                  <a:schemeClr val="bg2"/>
                </a:solidFill>
              </a:rPr>
              <a:t>- </a:t>
            </a:r>
            <a:r>
              <a:rPr lang="pt-BR" sz="2800" dirty="0" smtClean="0">
                <a:solidFill>
                  <a:schemeClr val="bg2"/>
                </a:solidFill>
              </a:rPr>
              <a:t>Acórdão nº 2.073/2014 – Plenário (Relator Ministro José </a:t>
            </a:r>
            <a:r>
              <a:rPr lang="pt-BR" sz="2800" dirty="0" err="1" smtClean="0">
                <a:solidFill>
                  <a:schemeClr val="bg2"/>
                </a:solidFill>
              </a:rPr>
              <a:t>Múcio</a:t>
            </a:r>
            <a:r>
              <a:rPr lang="pt-BR" sz="2800" dirty="0" smtClean="0">
                <a:solidFill>
                  <a:schemeClr val="bg2"/>
                </a:solidFill>
              </a:rPr>
              <a:t> Monteiro):</a:t>
            </a:r>
            <a:endParaRPr lang="pt-BR" sz="2800" dirty="0">
              <a:solidFill>
                <a:schemeClr val="bg2"/>
              </a:solidFill>
            </a:endParaRPr>
          </a:p>
          <a:p>
            <a:pPr marL="0" indent="0" algn="just">
              <a:lnSpc>
                <a:spcPts val="3500"/>
              </a:lnSpc>
              <a:spcBef>
                <a:spcPts val="0"/>
              </a:spcBef>
              <a:spcAft>
                <a:spcPts val="0"/>
              </a:spcAft>
              <a:buNone/>
            </a:pPr>
            <a:r>
              <a:rPr lang="pt-BR" sz="2800" dirty="0">
                <a:solidFill>
                  <a:schemeClr val="bg2"/>
                </a:solidFill>
              </a:rPr>
              <a:t>“4.	</a:t>
            </a:r>
            <a:r>
              <a:rPr lang="pt-BR" sz="2800" u="sng" dirty="0">
                <a:solidFill>
                  <a:schemeClr val="bg2"/>
                </a:solidFill>
              </a:rPr>
              <a:t>Rejeito as alegações de defesa</a:t>
            </a:r>
            <a:r>
              <a:rPr lang="pt-BR" sz="2800" dirty="0">
                <a:solidFill>
                  <a:schemeClr val="bg2"/>
                </a:solidFill>
              </a:rPr>
              <a:t> apresentadas quanto a essa irregularidade pelos mesmos motivos expostos pela Secex/MA. O </a:t>
            </a:r>
            <a:r>
              <a:rPr lang="pt-BR" sz="2800" u="sng" dirty="0">
                <a:solidFill>
                  <a:schemeClr val="bg2"/>
                </a:solidFill>
              </a:rPr>
              <a:t>contrato de repasse</a:t>
            </a:r>
            <a:r>
              <a:rPr lang="pt-BR" sz="2800" dirty="0">
                <a:solidFill>
                  <a:schemeClr val="bg2"/>
                </a:solidFill>
              </a:rPr>
              <a:t> aqui examinado se assemelha a muitos outros celebrados no País, com vícios que facilitam a prática de fraudes e desvios de recursos públicos, a exemplo da </a:t>
            </a:r>
            <a:r>
              <a:rPr lang="pt-BR" sz="2800" u="sng" dirty="0">
                <a:solidFill>
                  <a:schemeClr val="bg2"/>
                </a:solidFill>
              </a:rPr>
              <a:t>falta de detalhamento do objeto</a:t>
            </a:r>
            <a:r>
              <a:rPr lang="pt-BR" sz="2800" dirty="0">
                <a:solidFill>
                  <a:schemeClr val="bg2"/>
                </a:solidFill>
              </a:rPr>
              <a:t> da transferência</a:t>
            </a:r>
            <a:r>
              <a:rPr lang="pt-BR" sz="2800" dirty="0" smtClean="0">
                <a:solidFill>
                  <a:schemeClr val="bg2"/>
                </a:solidFill>
              </a:rPr>
              <a:t>.”</a:t>
            </a:r>
          </a:p>
        </p:txBody>
      </p:sp>
    </p:spTree>
    <p:extLst>
      <p:ext uri="{BB962C8B-B14F-4D97-AF65-F5344CB8AC3E}">
        <p14:creationId xmlns:p14="http://schemas.microsoft.com/office/powerpoint/2010/main" val="1827504764"/>
      </p:ext>
    </p:extLst>
  </p:cSld>
  <p:clrMapOvr>
    <a:masterClrMapping/>
  </p:clrMapOvr>
  <p:transition/>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467544" y="764704"/>
            <a:ext cx="8352928" cy="5616624"/>
          </a:xfrm>
        </p:spPr>
        <p:txBody>
          <a:bodyPr/>
          <a:lstStyle/>
          <a:p>
            <a:pPr marL="0" indent="0" algn="just" eaLnBrk="1" hangingPunct="1">
              <a:lnSpc>
                <a:spcPct val="130000"/>
              </a:lnSpc>
              <a:spcBef>
                <a:spcPts val="600"/>
              </a:spcBef>
              <a:buNone/>
            </a:pPr>
            <a:r>
              <a:rPr lang="pt-BR" sz="2700" dirty="0" smtClean="0">
                <a:solidFill>
                  <a:schemeClr val="bg2"/>
                </a:solidFill>
              </a:rPr>
              <a:t>Não há, na CF/88 e nem na LOTCU, norma que permita ao TCU </a:t>
            </a:r>
            <a:r>
              <a:rPr lang="pt-BR" sz="2700" u="sng" dirty="0" smtClean="0">
                <a:solidFill>
                  <a:schemeClr val="bg2"/>
                </a:solidFill>
              </a:rPr>
              <a:t>anular um ato legal</a:t>
            </a:r>
            <a:r>
              <a:rPr lang="pt-BR" sz="2700" dirty="0" smtClean="0">
                <a:solidFill>
                  <a:schemeClr val="bg2"/>
                </a:solidFill>
              </a:rPr>
              <a:t> que não tenha sido a melhor opção discricionária.</a:t>
            </a:r>
          </a:p>
          <a:p>
            <a:pPr marL="0" indent="0" algn="just" eaLnBrk="1" hangingPunct="1">
              <a:lnSpc>
                <a:spcPct val="130000"/>
              </a:lnSpc>
              <a:spcBef>
                <a:spcPts val="600"/>
              </a:spcBef>
              <a:buNone/>
            </a:pPr>
            <a:r>
              <a:rPr lang="pt-BR" sz="2700" dirty="0" smtClean="0">
                <a:solidFill>
                  <a:schemeClr val="bg2"/>
                </a:solidFill>
              </a:rPr>
              <a:t>Nesses casos, a atuação do TCU se dá, de forma decisiva, </a:t>
            </a:r>
            <a:r>
              <a:rPr lang="pt-BR" sz="2700" u="sng" dirty="0" smtClean="0">
                <a:solidFill>
                  <a:schemeClr val="bg2"/>
                </a:solidFill>
              </a:rPr>
              <a:t>no espaço do convencimento</a:t>
            </a:r>
            <a:r>
              <a:rPr lang="pt-BR" sz="2700" dirty="0" smtClean="0">
                <a:solidFill>
                  <a:schemeClr val="bg2"/>
                </a:solidFill>
              </a:rPr>
              <a:t>:</a:t>
            </a:r>
          </a:p>
          <a:p>
            <a:pPr marL="0" indent="0" algn="just" eaLnBrk="1" hangingPunct="1">
              <a:lnSpc>
                <a:spcPct val="130000"/>
              </a:lnSpc>
              <a:spcBef>
                <a:spcPts val="600"/>
              </a:spcBef>
              <a:buNone/>
            </a:pPr>
            <a:r>
              <a:rPr lang="pt-BR" sz="2700" dirty="0" smtClean="0">
                <a:solidFill>
                  <a:schemeClr val="bg2"/>
                </a:solidFill>
              </a:rPr>
              <a:t>(i) sugerindo que o gestor </a:t>
            </a:r>
            <a:r>
              <a:rPr lang="pt-BR" sz="2700" u="sng" dirty="0" smtClean="0">
                <a:solidFill>
                  <a:schemeClr val="bg2"/>
                </a:solidFill>
              </a:rPr>
              <a:t>altere a sua decisão</a:t>
            </a:r>
            <a:r>
              <a:rPr lang="pt-BR" sz="2700" dirty="0" smtClean="0">
                <a:solidFill>
                  <a:schemeClr val="bg2"/>
                </a:solidFill>
              </a:rPr>
              <a:t> ou que explicite as razões pelas quais tomou determinada decisão;</a:t>
            </a:r>
          </a:p>
          <a:p>
            <a:pPr marL="0" indent="0" algn="just" eaLnBrk="1" hangingPunct="1">
              <a:lnSpc>
                <a:spcPct val="130000"/>
              </a:lnSpc>
              <a:spcBef>
                <a:spcPts val="600"/>
              </a:spcBef>
              <a:buNone/>
            </a:pPr>
            <a:r>
              <a:rPr lang="pt-BR" sz="2700" dirty="0" smtClean="0">
                <a:solidFill>
                  <a:schemeClr val="bg2"/>
                </a:solidFill>
              </a:rPr>
              <a:t>(ii) sugerindo métodos para que o gestor possa fazer as melhores opções discricionárias.</a:t>
            </a:r>
          </a:p>
        </p:txBody>
      </p:sp>
    </p:spTree>
    <p:extLst>
      <p:ext uri="{BB962C8B-B14F-4D97-AF65-F5344CB8AC3E}">
        <p14:creationId xmlns:p14="http://schemas.microsoft.com/office/powerpoint/2010/main" val="759381739"/>
      </p:ext>
    </p:extLst>
  </p:cSld>
  <p:clrMapOvr>
    <a:masterClrMapping/>
  </p:clrMapOvr>
  <p:transition/>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764704"/>
            <a:ext cx="8424936" cy="5616624"/>
          </a:xfrm>
        </p:spPr>
        <p:txBody>
          <a:bodyPr/>
          <a:lstStyle/>
          <a:p>
            <a:pPr marL="0" indent="0" algn="just" eaLnBrk="1" hangingPunct="1">
              <a:lnSpc>
                <a:spcPct val="130000"/>
              </a:lnSpc>
              <a:spcBef>
                <a:spcPts val="600"/>
              </a:spcBef>
              <a:buNone/>
            </a:pPr>
            <a:r>
              <a:rPr lang="pt-BR" sz="2500" dirty="0" smtClean="0">
                <a:solidFill>
                  <a:schemeClr val="bg2"/>
                </a:solidFill>
              </a:rPr>
              <a:t>Tendo em vista o fato de que o direito, nem sempre, é a melhor forma de induzir o ser humano a um dado comportamento, o controle de gestão busca trazer o administrado para junto de si, estabelecendo uma </a:t>
            </a:r>
            <a:r>
              <a:rPr lang="pt-BR" sz="2500" u="sng" dirty="0" smtClean="0">
                <a:solidFill>
                  <a:schemeClr val="bg2"/>
                </a:solidFill>
              </a:rPr>
              <a:t>regra de cooperação para a adoção de melhores práticas administrativas</a:t>
            </a:r>
            <a:r>
              <a:rPr lang="pt-BR" sz="2500" dirty="0" smtClean="0">
                <a:solidFill>
                  <a:schemeClr val="bg2"/>
                </a:solidFill>
              </a:rPr>
              <a:t>.</a:t>
            </a:r>
          </a:p>
          <a:p>
            <a:pPr marL="0" indent="0" algn="just" eaLnBrk="1" hangingPunct="1">
              <a:lnSpc>
                <a:spcPct val="130000"/>
              </a:lnSpc>
              <a:spcBef>
                <a:spcPts val="600"/>
              </a:spcBef>
              <a:buNone/>
            </a:pPr>
            <a:r>
              <a:rPr lang="pt-BR" sz="2500" dirty="0" smtClean="0">
                <a:solidFill>
                  <a:schemeClr val="bg2"/>
                </a:solidFill>
              </a:rPr>
              <a:t>Isso significa divulgar os trabalhos do TCU pela mídia; incentivar o controle social para que a Administração Pública tenha que justificar suas escolhas discricionárias que não sejam ótimas; trazer o administrador para </a:t>
            </a:r>
            <a:r>
              <a:rPr lang="pt-BR" dirty="0" smtClean="0">
                <a:solidFill>
                  <a:schemeClr val="bg2"/>
                </a:solidFill>
              </a:rPr>
              <a:t>participar do processo de auditoria, entre outras medidas.</a:t>
            </a:r>
          </a:p>
        </p:txBody>
      </p:sp>
    </p:spTree>
    <p:extLst>
      <p:ext uri="{BB962C8B-B14F-4D97-AF65-F5344CB8AC3E}">
        <p14:creationId xmlns:p14="http://schemas.microsoft.com/office/powerpoint/2010/main" val="908057718"/>
      </p:ext>
    </p:extLst>
  </p:cSld>
  <p:clrMapOvr>
    <a:masterClrMapping/>
  </p:clrMapOvr>
  <p:transition/>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764704"/>
            <a:ext cx="8424936" cy="5616624"/>
          </a:xfrm>
        </p:spPr>
        <p:txBody>
          <a:bodyPr/>
          <a:lstStyle/>
          <a:p>
            <a:pPr marL="0" indent="0" algn="just" eaLnBrk="1" hangingPunct="1">
              <a:lnSpc>
                <a:spcPct val="130000"/>
              </a:lnSpc>
              <a:spcBef>
                <a:spcPts val="600"/>
              </a:spcBef>
              <a:buNone/>
            </a:pPr>
            <a:r>
              <a:rPr lang="pt-BR" sz="2600" dirty="0" smtClean="0">
                <a:solidFill>
                  <a:schemeClr val="bg2"/>
                </a:solidFill>
              </a:rPr>
              <a:t>Na experiência do TCU em vinte anos de realização de auditoria operacional, </a:t>
            </a:r>
            <a:r>
              <a:rPr lang="pt-BR" sz="2600" u="sng" dirty="0" smtClean="0">
                <a:solidFill>
                  <a:schemeClr val="bg2"/>
                </a:solidFill>
              </a:rPr>
              <a:t>a mudança na prática administrativa</a:t>
            </a:r>
            <a:r>
              <a:rPr lang="pt-BR" sz="2600" dirty="0" smtClean="0">
                <a:solidFill>
                  <a:schemeClr val="bg2"/>
                </a:solidFill>
              </a:rPr>
              <a:t> foi alcançada nas situações em que o administrador participou ativamente da auditoria.</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Quando isso não ocorreu, os trabalhos tenderam a ser fracos e sem grande poder de interferir nas práticas fiscalizadas.</a:t>
            </a:r>
          </a:p>
          <a:p>
            <a:pPr marL="0" indent="0" algn="just" eaLnBrk="1" hangingPunct="1">
              <a:lnSpc>
                <a:spcPct val="130000"/>
              </a:lnSpc>
              <a:spcBef>
                <a:spcPts val="600"/>
              </a:spcBef>
              <a:buNone/>
            </a:pPr>
            <a:endParaRPr lang="pt-BR" sz="500" dirty="0" smtClean="0">
              <a:solidFill>
                <a:schemeClr val="bg2"/>
              </a:solidFill>
            </a:endParaRPr>
          </a:p>
          <a:p>
            <a:pPr marL="0" indent="0" algn="just" eaLnBrk="1" hangingPunct="1">
              <a:lnSpc>
                <a:spcPct val="130000"/>
              </a:lnSpc>
              <a:spcBef>
                <a:spcPts val="600"/>
              </a:spcBef>
              <a:buNone/>
            </a:pPr>
            <a:r>
              <a:rPr lang="pt-BR" sz="2600" dirty="0" smtClean="0">
                <a:solidFill>
                  <a:schemeClr val="bg2"/>
                </a:solidFill>
              </a:rPr>
              <a:t>Esse </a:t>
            </a:r>
            <a:r>
              <a:rPr lang="pt-BR" sz="2600" u="sng" dirty="0" smtClean="0">
                <a:solidFill>
                  <a:schemeClr val="bg2"/>
                </a:solidFill>
              </a:rPr>
              <a:t>espaço de recomendação</a:t>
            </a:r>
            <a:r>
              <a:rPr lang="pt-BR" sz="2600" dirty="0" smtClean="0">
                <a:solidFill>
                  <a:schemeClr val="bg2"/>
                </a:solidFill>
              </a:rPr>
              <a:t> da auditoria operacional é o novo espaço que os tribunais de contas devem ocupar.</a:t>
            </a:r>
          </a:p>
        </p:txBody>
      </p:sp>
    </p:spTree>
    <p:extLst>
      <p:ext uri="{BB962C8B-B14F-4D97-AF65-F5344CB8AC3E}">
        <p14:creationId xmlns:p14="http://schemas.microsoft.com/office/powerpoint/2010/main" val="563317886"/>
      </p:ext>
    </p:extLst>
  </p:cSld>
  <p:clrMapOvr>
    <a:masterClrMapping/>
  </p:clrMapOvr>
  <p:transition/>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256584"/>
          </a:xfrm>
        </p:spPr>
        <p:txBody>
          <a:bodyPr/>
          <a:lstStyle/>
          <a:p>
            <a:pPr marL="0" indent="0" algn="just" eaLnBrk="1" hangingPunct="1">
              <a:lnSpc>
                <a:spcPct val="130000"/>
              </a:lnSpc>
              <a:spcBef>
                <a:spcPts val="600"/>
              </a:spcBef>
              <a:buNone/>
            </a:pPr>
            <a:r>
              <a:rPr lang="pt-BR" sz="2700" dirty="0" smtClean="0">
                <a:solidFill>
                  <a:schemeClr val="bg2"/>
                </a:solidFill>
              </a:rPr>
              <a:t>Percebe-se, também, que o </a:t>
            </a:r>
            <a:r>
              <a:rPr lang="pt-BR" sz="2700" u="sng" dirty="0" smtClean="0">
                <a:solidFill>
                  <a:schemeClr val="bg2"/>
                </a:solidFill>
              </a:rPr>
              <a:t>controle administrativo vem ampliando seu espaço</a:t>
            </a:r>
            <a:r>
              <a:rPr lang="pt-BR" sz="2700" dirty="0" smtClean="0">
                <a:solidFill>
                  <a:schemeClr val="bg2"/>
                </a:solidFill>
              </a:rPr>
              <a:t> de forma a alcançar a atividade política ou, pelo menos, parte dela.</a:t>
            </a:r>
          </a:p>
          <a:p>
            <a:pPr marL="0" indent="0" algn="just" eaLnBrk="1" hangingPunct="1">
              <a:lnSpc>
                <a:spcPct val="130000"/>
              </a:lnSpc>
              <a:spcBef>
                <a:spcPts val="600"/>
              </a:spcBef>
              <a:buNone/>
            </a:pPr>
            <a:endParaRPr lang="pt-BR" sz="27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Hoje, a ideia de que os tribunais de contas são órgãos administrativos que controlam a atividade administrativa e não a atividade política não é mais um pressuposto </a:t>
            </a:r>
            <a:r>
              <a:rPr lang="pt-BR" sz="2700" b="1" dirty="0" smtClean="0">
                <a:solidFill>
                  <a:schemeClr val="bg2"/>
                </a:solidFill>
              </a:rPr>
              <a:t>a priori</a:t>
            </a:r>
            <a:r>
              <a:rPr lang="pt-BR" sz="2700" dirty="0" smtClean="0">
                <a:solidFill>
                  <a:schemeClr val="bg2"/>
                </a:solidFill>
              </a:rPr>
              <a:t>.</a:t>
            </a:r>
          </a:p>
        </p:txBody>
      </p:sp>
    </p:spTree>
    <p:extLst>
      <p:ext uri="{BB962C8B-B14F-4D97-AF65-F5344CB8AC3E}">
        <p14:creationId xmlns:p14="http://schemas.microsoft.com/office/powerpoint/2010/main" val="3866851325"/>
      </p:ext>
    </p:extLst>
  </p:cSld>
  <p:clrMapOvr>
    <a:masterClrMapping/>
  </p:clrMapOvr>
  <p:transition/>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600" dirty="0" smtClean="0">
              <a:solidFill>
                <a:schemeClr val="bg1"/>
              </a:solidFill>
              <a:latin typeface="+mn-lt"/>
            </a:endParaRPr>
          </a:p>
        </p:txBody>
      </p:sp>
      <p:sp>
        <p:nvSpPr>
          <p:cNvPr id="16387" name="Rectangle 3"/>
          <p:cNvSpPr>
            <a:spLocks noGrp="1" noChangeArrowheads="1"/>
          </p:cNvSpPr>
          <p:nvPr>
            <p:ph type="body" idx="1"/>
          </p:nvPr>
        </p:nvSpPr>
        <p:spPr>
          <a:xfrm>
            <a:off x="395536" y="1124744"/>
            <a:ext cx="8424936" cy="5256584"/>
          </a:xfrm>
        </p:spPr>
        <p:txBody>
          <a:bodyPr/>
          <a:lstStyle/>
          <a:p>
            <a:pPr marL="0" indent="0" algn="just" eaLnBrk="1" hangingPunct="1">
              <a:lnSpc>
                <a:spcPct val="130000"/>
              </a:lnSpc>
              <a:spcBef>
                <a:spcPts val="600"/>
              </a:spcBef>
              <a:buNone/>
            </a:pPr>
            <a:r>
              <a:rPr lang="pt-BR" sz="2700" dirty="0" smtClean="0">
                <a:solidFill>
                  <a:schemeClr val="bg2"/>
                </a:solidFill>
              </a:rPr>
              <a:t>Essa divisão estanque, na prática, não mais é respeitada de forma absoluta.</a:t>
            </a:r>
          </a:p>
          <a:p>
            <a:pPr marL="0" indent="0" algn="just" eaLnBrk="1" hangingPunct="1">
              <a:lnSpc>
                <a:spcPct val="130000"/>
              </a:lnSpc>
              <a:spcBef>
                <a:spcPts val="600"/>
              </a:spcBef>
              <a:buNone/>
            </a:pPr>
            <a:endParaRPr lang="pt-BR" sz="1000" dirty="0" smtClean="0">
              <a:solidFill>
                <a:schemeClr val="bg2"/>
              </a:solidFill>
            </a:endParaRPr>
          </a:p>
          <a:p>
            <a:pPr marL="0" indent="0" algn="just" eaLnBrk="1" hangingPunct="1">
              <a:lnSpc>
                <a:spcPct val="130000"/>
              </a:lnSpc>
              <a:spcBef>
                <a:spcPts val="600"/>
              </a:spcBef>
              <a:buNone/>
            </a:pPr>
            <a:r>
              <a:rPr lang="pt-BR" sz="2700" dirty="0" smtClean="0">
                <a:solidFill>
                  <a:schemeClr val="bg2"/>
                </a:solidFill>
              </a:rPr>
              <a:t>A despeito de discussões teóricas, o TCU tem, sim,  </a:t>
            </a:r>
            <a:r>
              <a:rPr lang="pt-BR" sz="2700" u="sng" dirty="0" smtClean="0">
                <a:solidFill>
                  <a:schemeClr val="bg2"/>
                </a:solidFill>
              </a:rPr>
              <a:t>criticado opções políticas</a:t>
            </a:r>
            <a:r>
              <a:rPr lang="pt-BR" sz="2700" dirty="0" smtClean="0">
                <a:solidFill>
                  <a:schemeClr val="bg2"/>
                </a:solidFill>
              </a:rPr>
              <a:t>, criticado objetos contratuais desnecessários ou mau pensados, bem como analisado estudos de viabilidade técnica e econômica em concessões.</a:t>
            </a:r>
          </a:p>
        </p:txBody>
      </p:sp>
    </p:spTree>
    <p:extLst>
      <p:ext uri="{BB962C8B-B14F-4D97-AF65-F5344CB8AC3E}">
        <p14:creationId xmlns:p14="http://schemas.microsoft.com/office/powerpoint/2010/main" val="828425479"/>
      </p:ext>
    </p:extLst>
  </p:cSld>
  <p:clrMapOvr>
    <a:masterClrMapping/>
  </p:clrMapOvr>
  <p:transition/>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15616" y="0"/>
            <a:ext cx="7695009" cy="820738"/>
          </a:xfrm>
        </p:spPr>
        <p:txBody>
          <a:bodyPr/>
          <a:lstStyle/>
          <a:p>
            <a:pPr algn="ctr"/>
            <a:r>
              <a:rPr lang="pt-BR" sz="2800" b="0" dirty="0" smtClean="0">
                <a:solidFill>
                  <a:srgbClr val="FFFFFF"/>
                </a:solidFill>
                <a:latin typeface="Eras Demi ITC" panose="020B0805030504020804" pitchFamily="34" charset="0"/>
              </a:rPr>
              <a:t>Mudanças na jurisprudência dos tribunais de contas</a:t>
            </a:r>
            <a:endParaRPr lang="pt-BR" sz="2800" dirty="0" smtClean="0">
              <a:solidFill>
                <a:schemeClr val="bg1"/>
              </a:solidFill>
              <a:latin typeface="+mn-lt"/>
            </a:endParaRPr>
          </a:p>
        </p:txBody>
      </p:sp>
      <p:sp>
        <p:nvSpPr>
          <p:cNvPr id="16387" name="Rectangle 3"/>
          <p:cNvSpPr>
            <a:spLocks noGrp="1" noChangeArrowheads="1"/>
          </p:cNvSpPr>
          <p:nvPr>
            <p:ph type="body" idx="1"/>
          </p:nvPr>
        </p:nvSpPr>
        <p:spPr>
          <a:xfrm>
            <a:off x="395536" y="908720"/>
            <a:ext cx="8424936" cy="5472608"/>
          </a:xfrm>
        </p:spPr>
        <p:txBody>
          <a:bodyPr/>
          <a:lstStyle/>
          <a:p>
            <a:pPr marL="0" indent="0" algn="just" eaLnBrk="1" hangingPunct="1">
              <a:lnSpc>
                <a:spcPct val="130000"/>
              </a:lnSpc>
              <a:spcBef>
                <a:spcPts val="600"/>
              </a:spcBef>
              <a:buNone/>
            </a:pPr>
            <a:r>
              <a:rPr lang="pt-BR" dirty="0" smtClean="0">
                <a:solidFill>
                  <a:schemeClr val="bg2"/>
                </a:solidFill>
              </a:rPr>
              <a:t>Conclui-se, portanto, que </a:t>
            </a:r>
            <a:r>
              <a:rPr lang="pt-BR" u="sng" dirty="0" smtClean="0">
                <a:solidFill>
                  <a:schemeClr val="bg2"/>
                </a:solidFill>
              </a:rPr>
              <a:t>os espaços políticos estão sendo reduzidos</a:t>
            </a:r>
            <a:r>
              <a:rPr lang="pt-BR" dirty="0" smtClean="0">
                <a:solidFill>
                  <a:schemeClr val="bg2"/>
                </a:solidFill>
              </a:rPr>
              <a:t> e, por outro lado, estão sendo </a:t>
            </a:r>
            <a:r>
              <a:rPr lang="pt-BR" u="sng" dirty="0" smtClean="0">
                <a:solidFill>
                  <a:schemeClr val="bg2"/>
                </a:solidFill>
              </a:rPr>
              <a:t>claramente ampliados os espaços de controle administrativo</a:t>
            </a:r>
            <a:r>
              <a:rPr lang="pt-BR" dirty="0" smtClean="0">
                <a:solidFill>
                  <a:schemeClr val="bg2"/>
                </a:solidFill>
              </a:rPr>
              <a:t>.</a:t>
            </a:r>
          </a:p>
          <a:p>
            <a:pPr marL="0" indent="0" algn="just" eaLnBrk="1" hangingPunct="1">
              <a:lnSpc>
                <a:spcPct val="130000"/>
              </a:lnSpc>
              <a:spcBef>
                <a:spcPts val="600"/>
              </a:spcBef>
              <a:buNone/>
            </a:pPr>
            <a:r>
              <a:rPr lang="pt-BR" dirty="0" smtClean="0">
                <a:solidFill>
                  <a:schemeClr val="bg2"/>
                </a:solidFill>
              </a:rPr>
              <a:t>Diante desse quadro geral, os tribunais de contas começam a </a:t>
            </a:r>
            <a:r>
              <a:rPr lang="pt-BR" u="sng" dirty="0" smtClean="0">
                <a:solidFill>
                  <a:schemeClr val="bg2"/>
                </a:solidFill>
              </a:rPr>
              <a:t>adentrar em terreno novo e diferente do tradicional</a:t>
            </a:r>
            <a:r>
              <a:rPr lang="pt-BR" dirty="0" smtClean="0">
                <a:solidFill>
                  <a:schemeClr val="bg2"/>
                </a:solidFill>
              </a:rPr>
              <a:t>.</a:t>
            </a:r>
          </a:p>
          <a:p>
            <a:pPr marL="0" indent="0" algn="just" eaLnBrk="1" hangingPunct="1">
              <a:lnSpc>
                <a:spcPct val="130000"/>
              </a:lnSpc>
              <a:spcBef>
                <a:spcPts val="600"/>
              </a:spcBef>
              <a:buNone/>
            </a:pPr>
            <a:r>
              <a:rPr lang="pt-BR" dirty="0" smtClean="0">
                <a:solidFill>
                  <a:schemeClr val="bg2"/>
                </a:solidFill>
              </a:rPr>
              <a:t>Percebe-se a “flexibilização” da jurisprudência na busca da maior eficiência e pela consecução dos objetivos nacionais.</a:t>
            </a:r>
          </a:p>
          <a:p>
            <a:pPr marL="0" indent="0" algn="just" eaLnBrk="1" hangingPunct="1">
              <a:lnSpc>
                <a:spcPct val="130000"/>
              </a:lnSpc>
              <a:spcBef>
                <a:spcPts val="600"/>
              </a:spcBef>
              <a:buNone/>
            </a:pPr>
            <a:r>
              <a:rPr lang="pt-BR" dirty="0" smtClean="0">
                <a:solidFill>
                  <a:schemeClr val="bg2"/>
                </a:solidFill>
              </a:rPr>
              <a:t>São esses os enormes desafios que estão à frente e devem ser enfrentados.</a:t>
            </a:r>
          </a:p>
        </p:txBody>
      </p:sp>
    </p:spTree>
    <p:extLst>
      <p:ext uri="{BB962C8B-B14F-4D97-AF65-F5344CB8AC3E}">
        <p14:creationId xmlns:p14="http://schemas.microsoft.com/office/powerpoint/2010/main" val="684062289"/>
      </p:ext>
    </p:extLst>
  </p:cSld>
  <p:clrMapOvr>
    <a:masterClrMapping/>
  </p:clrMapOvr>
  <p:transition/>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endParaRPr lang="pt-BR" sz="2700" b="0" dirty="0" smtClean="0">
              <a:solidFill>
                <a:schemeClr val="bg2"/>
              </a:solidFill>
            </a:endParaRPr>
          </a:p>
        </p:txBody>
      </p:sp>
      <p:sp>
        <p:nvSpPr>
          <p:cNvPr id="17411" name="Rectangle 3"/>
          <p:cNvSpPr>
            <a:spLocks noGrp="1" noChangeArrowheads="1"/>
          </p:cNvSpPr>
          <p:nvPr>
            <p:ph type="body" idx="1"/>
          </p:nvPr>
        </p:nvSpPr>
        <p:spPr>
          <a:xfrm>
            <a:off x="503040" y="908720"/>
            <a:ext cx="8461448" cy="5397500"/>
          </a:xfrm>
        </p:spPr>
        <p:txBody>
          <a:bodyPr/>
          <a:lstStyle/>
          <a:p>
            <a:pPr algn="ctr">
              <a:lnSpc>
                <a:spcPct val="130000"/>
              </a:lnSpc>
              <a:spcBef>
                <a:spcPts val="1200"/>
              </a:spcBef>
              <a:spcAft>
                <a:spcPts val="0"/>
              </a:spcAft>
            </a:pPr>
            <a:endParaRPr lang="pt-BR" sz="4400" dirty="0" smtClean="0">
              <a:solidFill>
                <a:schemeClr val="bg2"/>
              </a:solidFill>
              <a:latin typeface="Eras Demi ITC" pitchFamily="34" charset="0"/>
            </a:endParaRPr>
          </a:p>
          <a:p>
            <a:pPr algn="ctr">
              <a:lnSpc>
                <a:spcPct val="130000"/>
              </a:lnSpc>
              <a:spcBef>
                <a:spcPts val="1200"/>
              </a:spcBef>
              <a:spcAft>
                <a:spcPts val="0"/>
              </a:spcAft>
            </a:pPr>
            <a:endParaRPr lang="pt-BR" sz="4400" dirty="0">
              <a:solidFill>
                <a:schemeClr val="bg2"/>
              </a:solidFill>
              <a:latin typeface="Eras Demi ITC" pitchFamily="34" charset="0"/>
            </a:endParaRPr>
          </a:p>
          <a:p>
            <a:pPr algn="ctr">
              <a:lnSpc>
                <a:spcPct val="130000"/>
              </a:lnSpc>
              <a:spcBef>
                <a:spcPts val="1200"/>
              </a:spcBef>
              <a:spcAft>
                <a:spcPts val="0"/>
              </a:spcAft>
            </a:pPr>
            <a:r>
              <a:rPr lang="pt-BR" sz="4400" dirty="0" smtClean="0">
                <a:solidFill>
                  <a:schemeClr val="bg2"/>
                </a:solidFill>
                <a:latin typeface="Eras Demi ITC" pitchFamily="34" charset="0"/>
              </a:rPr>
              <a:t>Muito obrigado.</a:t>
            </a:r>
            <a:endParaRPr lang="en-US" sz="4400" dirty="0" smtClean="0">
              <a:solidFill>
                <a:schemeClr val="bg2"/>
              </a:solidFill>
            </a:endParaRPr>
          </a:p>
          <a:p>
            <a:pPr algn="ctr">
              <a:lnSpc>
                <a:spcPct val="130000"/>
              </a:lnSpc>
              <a:spcBef>
                <a:spcPts val="1200"/>
              </a:spcBef>
              <a:spcAft>
                <a:spcPts val="0"/>
              </a:spcAft>
            </a:pPr>
            <a:endParaRPr lang="pt-BR" sz="4400" dirty="0">
              <a:solidFill>
                <a:schemeClr val="bg2"/>
              </a:solidFill>
            </a:endParaRPr>
          </a:p>
          <a:p>
            <a:pPr marL="0" indent="0" algn="ctr">
              <a:lnSpc>
                <a:spcPct val="130000"/>
              </a:lnSpc>
              <a:spcBef>
                <a:spcPts val="1200"/>
              </a:spcBef>
              <a:spcAft>
                <a:spcPts val="0"/>
              </a:spcAft>
              <a:buNone/>
            </a:pPr>
            <a:endParaRPr lang="pt-BR" sz="4400" dirty="0">
              <a:solidFill>
                <a:schemeClr val="bg2"/>
              </a:solidFill>
            </a:endParaRPr>
          </a:p>
        </p:txBody>
      </p:sp>
    </p:spTree>
    <p:extLst>
      <p:ext uri="{BB962C8B-B14F-4D97-AF65-F5344CB8AC3E}">
        <p14:creationId xmlns:p14="http://schemas.microsoft.com/office/powerpoint/2010/main" val="173266631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3623" y="188640"/>
            <a:ext cx="7696200" cy="532706"/>
          </a:xfrm>
        </p:spPr>
        <p:txBody>
          <a:bodyPr/>
          <a:lstStyle/>
          <a:p>
            <a:pPr algn="ctr"/>
            <a:r>
              <a:rPr lang="pt-BR" sz="3200" dirty="0" smtClean="0"/>
              <a:t>Sumário</a:t>
            </a:r>
            <a:endParaRPr lang="pt-BR" sz="3200" dirty="0"/>
          </a:p>
        </p:txBody>
      </p:sp>
      <p:sp>
        <p:nvSpPr>
          <p:cNvPr id="3" name="Espaço Reservado para Conteúdo 2"/>
          <p:cNvSpPr>
            <a:spLocks noGrp="1"/>
          </p:cNvSpPr>
          <p:nvPr>
            <p:ph idx="1"/>
          </p:nvPr>
        </p:nvSpPr>
        <p:spPr>
          <a:xfrm>
            <a:off x="323528" y="820738"/>
            <a:ext cx="8568952" cy="5305425"/>
          </a:xfrm>
        </p:spPr>
        <p:txBody>
          <a:bodyPr>
            <a:noAutofit/>
          </a:bodyPr>
          <a:lstStyle/>
          <a:p>
            <a:pPr marL="0" indent="0" algn="just">
              <a:lnSpc>
                <a:spcPct val="150000"/>
              </a:lnSpc>
              <a:spcBef>
                <a:spcPts val="0"/>
              </a:spcBef>
              <a:buNone/>
            </a:pPr>
            <a:r>
              <a:rPr lang="pt-BR" sz="2800" dirty="0" smtClean="0">
                <a:solidFill>
                  <a:schemeClr val="bg2"/>
                </a:solidFill>
              </a:rPr>
              <a:t>1. O </a:t>
            </a:r>
            <a:r>
              <a:rPr lang="pt-BR" sz="2800" u="sng" dirty="0" smtClean="0">
                <a:solidFill>
                  <a:schemeClr val="bg2"/>
                </a:solidFill>
              </a:rPr>
              <a:t>Princípio da Eficiência</a:t>
            </a:r>
            <a:r>
              <a:rPr lang="pt-BR" sz="2800" dirty="0" smtClean="0">
                <a:solidFill>
                  <a:schemeClr val="bg2"/>
                </a:solidFill>
              </a:rPr>
              <a:t> e a Administração Pública;</a:t>
            </a:r>
          </a:p>
          <a:p>
            <a:pPr algn="just">
              <a:lnSpc>
                <a:spcPct val="150000"/>
              </a:lnSpc>
              <a:spcBef>
                <a:spcPts val="0"/>
              </a:spcBef>
              <a:buNone/>
            </a:pPr>
            <a:r>
              <a:rPr lang="pt-BR" sz="2800" dirty="0" smtClean="0">
                <a:solidFill>
                  <a:schemeClr val="bg2"/>
                </a:solidFill>
              </a:rPr>
              <a:t>2. Os </a:t>
            </a:r>
            <a:r>
              <a:rPr lang="pt-BR" sz="2800" u="sng" dirty="0" smtClean="0">
                <a:solidFill>
                  <a:schemeClr val="bg2"/>
                </a:solidFill>
              </a:rPr>
              <a:t>sete erros e falhas</a:t>
            </a:r>
            <a:r>
              <a:rPr lang="pt-BR" sz="2800" dirty="0" smtClean="0">
                <a:solidFill>
                  <a:schemeClr val="bg2"/>
                </a:solidFill>
              </a:rPr>
              <a:t> principais que impedem o bom uso dos recursos públicos:</a:t>
            </a:r>
          </a:p>
          <a:p>
            <a:pPr algn="just">
              <a:lnSpc>
                <a:spcPct val="150000"/>
              </a:lnSpc>
              <a:spcBef>
                <a:spcPts val="0"/>
              </a:spcBef>
            </a:pPr>
            <a:r>
              <a:rPr lang="pt-BR" sz="2800" dirty="0" smtClean="0">
                <a:solidFill>
                  <a:schemeClr val="bg2"/>
                </a:solidFill>
              </a:rPr>
              <a:t>2.1</a:t>
            </a:r>
            <a:r>
              <a:rPr lang="pt-BR" sz="2800" dirty="0">
                <a:solidFill>
                  <a:schemeClr val="bg2"/>
                </a:solidFill>
              </a:rPr>
              <a:t>. </a:t>
            </a:r>
            <a:r>
              <a:rPr lang="pt-BR" sz="2800" u="sng" dirty="0">
                <a:solidFill>
                  <a:schemeClr val="bg2"/>
                </a:solidFill>
              </a:rPr>
              <a:t>Falta</a:t>
            </a:r>
            <a:r>
              <a:rPr lang="pt-BR" sz="2800" dirty="0">
                <a:solidFill>
                  <a:schemeClr val="bg2"/>
                </a:solidFill>
              </a:rPr>
              <a:t> de </a:t>
            </a:r>
            <a:r>
              <a:rPr lang="pt-BR" sz="2800" dirty="0" smtClean="0">
                <a:solidFill>
                  <a:schemeClr val="bg2"/>
                </a:solidFill>
              </a:rPr>
              <a:t>um </a:t>
            </a:r>
            <a:r>
              <a:rPr lang="pt-BR" sz="2800" u="sng" dirty="0" smtClean="0">
                <a:solidFill>
                  <a:schemeClr val="bg2"/>
                </a:solidFill>
              </a:rPr>
              <a:t>planejamento</a:t>
            </a:r>
            <a:r>
              <a:rPr lang="pt-BR" sz="2800" dirty="0" smtClean="0">
                <a:solidFill>
                  <a:schemeClr val="bg2"/>
                </a:solidFill>
              </a:rPr>
              <a:t> adequado;</a:t>
            </a:r>
            <a:endParaRPr lang="pt-BR" sz="2800" dirty="0">
              <a:solidFill>
                <a:schemeClr val="bg2"/>
              </a:solidFill>
            </a:endParaRPr>
          </a:p>
          <a:p>
            <a:pPr algn="just">
              <a:lnSpc>
                <a:spcPct val="150000"/>
              </a:lnSpc>
              <a:spcBef>
                <a:spcPts val="0"/>
              </a:spcBef>
            </a:pPr>
            <a:r>
              <a:rPr lang="pt-BR" sz="2800" dirty="0" smtClean="0">
                <a:solidFill>
                  <a:schemeClr val="bg2"/>
                </a:solidFill>
              </a:rPr>
              <a:t>2.2. </a:t>
            </a:r>
            <a:r>
              <a:rPr lang="pt-BR" sz="2800" u="sng" dirty="0" smtClean="0">
                <a:solidFill>
                  <a:schemeClr val="bg2"/>
                </a:solidFill>
              </a:rPr>
              <a:t>Projetos falhos</a:t>
            </a:r>
            <a:r>
              <a:rPr lang="pt-BR" sz="2800" dirty="0" smtClean="0">
                <a:solidFill>
                  <a:schemeClr val="bg2"/>
                </a:solidFill>
              </a:rPr>
              <a:t> ou inexistentes;</a:t>
            </a:r>
          </a:p>
          <a:p>
            <a:pPr algn="just">
              <a:lnSpc>
                <a:spcPct val="150000"/>
              </a:lnSpc>
              <a:spcBef>
                <a:spcPts val="0"/>
              </a:spcBef>
            </a:pPr>
            <a:r>
              <a:rPr lang="pt-BR" sz="2800" dirty="0" smtClean="0">
                <a:solidFill>
                  <a:schemeClr val="bg2"/>
                </a:solidFill>
              </a:rPr>
              <a:t>2.3. </a:t>
            </a:r>
            <a:r>
              <a:rPr lang="pt-BR" sz="2800" u="sng" dirty="0" smtClean="0">
                <a:solidFill>
                  <a:schemeClr val="bg2"/>
                </a:solidFill>
              </a:rPr>
              <a:t>Carência </a:t>
            </a:r>
            <a:r>
              <a:rPr lang="pt-BR" sz="2800" u="sng" dirty="0">
                <a:solidFill>
                  <a:schemeClr val="bg2"/>
                </a:solidFill>
              </a:rPr>
              <a:t>de pessoal </a:t>
            </a:r>
            <a:r>
              <a:rPr lang="pt-BR" sz="2800" u="sng" dirty="0" smtClean="0">
                <a:solidFill>
                  <a:schemeClr val="bg2"/>
                </a:solidFill>
              </a:rPr>
              <a:t>habilitado</a:t>
            </a:r>
            <a:r>
              <a:rPr lang="pt-BR" sz="2800" dirty="0" smtClean="0">
                <a:solidFill>
                  <a:schemeClr val="bg2"/>
                </a:solidFill>
              </a:rPr>
              <a:t> para exercer suas funções;</a:t>
            </a:r>
            <a:endParaRPr lang="pt-BR" sz="2800" dirty="0">
              <a:solidFill>
                <a:schemeClr val="bg2"/>
              </a:solidFill>
            </a:endParaRPr>
          </a:p>
        </p:txBody>
      </p:sp>
    </p:spTree>
    <p:extLst>
      <p:ext uri="{BB962C8B-B14F-4D97-AF65-F5344CB8AC3E}">
        <p14:creationId xmlns:p14="http://schemas.microsoft.com/office/powerpoint/2010/main" val="49551098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2.1. Falta de um planejamento adequado</a:t>
            </a:r>
          </a:p>
        </p:txBody>
      </p:sp>
      <p:sp>
        <p:nvSpPr>
          <p:cNvPr id="17411" name="Rectangle 3"/>
          <p:cNvSpPr>
            <a:spLocks noGrp="1" noChangeArrowheads="1"/>
          </p:cNvSpPr>
          <p:nvPr>
            <p:ph type="body" idx="1"/>
          </p:nvPr>
        </p:nvSpPr>
        <p:spPr>
          <a:xfrm>
            <a:off x="251521" y="820738"/>
            <a:ext cx="8712967" cy="5717480"/>
          </a:xfrm>
        </p:spPr>
        <p:txBody>
          <a:bodyPr/>
          <a:lstStyle/>
          <a:p>
            <a:pPr marL="342900" indent="-342900" algn="just">
              <a:spcBef>
                <a:spcPts val="0"/>
              </a:spcBef>
              <a:spcAft>
                <a:spcPts val="0"/>
              </a:spcAft>
              <a:buFontTx/>
              <a:buChar char="-"/>
            </a:pPr>
            <a:r>
              <a:rPr lang="pt-BR" sz="2800" dirty="0" smtClean="0">
                <a:solidFill>
                  <a:schemeClr val="bg2"/>
                </a:solidFill>
              </a:rPr>
              <a:t>Acórdão nº 2.073/2014 – Plenário (Relator Ministro José </a:t>
            </a:r>
            <a:r>
              <a:rPr lang="pt-BR" sz="2800" dirty="0" err="1" smtClean="0">
                <a:solidFill>
                  <a:schemeClr val="bg2"/>
                </a:solidFill>
              </a:rPr>
              <a:t>Múcio</a:t>
            </a:r>
            <a:r>
              <a:rPr lang="pt-BR" sz="2800" dirty="0" smtClean="0">
                <a:solidFill>
                  <a:schemeClr val="bg2"/>
                </a:solidFill>
              </a:rPr>
              <a:t> Monteiro):</a:t>
            </a:r>
          </a:p>
          <a:p>
            <a:pPr algn="just">
              <a:spcBef>
                <a:spcPts val="1200"/>
              </a:spcBef>
              <a:spcAft>
                <a:spcPts val="0"/>
              </a:spcAft>
            </a:pPr>
            <a:r>
              <a:rPr lang="pt-BR" sz="2800" dirty="0" smtClean="0">
                <a:solidFill>
                  <a:schemeClr val="bg2"/>
                </a:solidFill>
              </a:rPr>
              <a:t>“Isso </a:t>
            </a:r>
            <a:r>
              <a:rPr lang="pt-BR" sz="2800" dirty="0">
                <a:solidFill>
                  <a:schemeClr val="bg2"/>
                </a:solidFill>
              </a:rPr>
              <a:t>ocorre explicitamente quando se prevê a contratação de obras e, de forma mais sutil, quando se trata de outros objetos como é o caso de </a:t>
            </a:r>
            <a:r>
              <a:rPr lang="pt-BR" sz="2800" u="sng" dirty="0" smtClean="0">
                <a:solidFill>
                  <a:schemeClr val="bg2"/>
                </a:solidFill>
              </a:rPr>
              <a:t>trabalho social</a:t>
            </a:r>
            <a:r>
              <a:rPr lang="pt-BR" sz="2800" dirty="0" smtClean="0">
                <a:solidFill>
                  <a:schemeClr val="bg2"/>
                </a:solidFill>
              </a:rPr>
              <a:t>. </a:t>
            </a:r>
            <a:r>
              <a:rPr lang="pt-BR" sz="2800" dirty="0">
                <a:solidFill>
                  <a:schemeClr val="bg2"/>
                </a:solidFill>
              </a:rPr>
              <a:t>As </a:t>
            </a:r>
            <a:r>
              <a:rPr lang="pt-BR" sz="2800" u="sng" dirty="0">
                <a:solidFill>
                  <a:schemeClr val="bg2"/>
                </a:solidFill>
              </a:rPr>
              <a:t>falhas na elaboração de projetos</a:t>
            </a:r>
            <a:r>
              <a:rPr lang="pt-BR" sz="2800" dirty="0">
                <a:solidFill>
                  <a:schemeClr val="bg2"/>
                </a:solidFill>
              </a:rPr>
              <a:t> para os repasses e contratações, principalmente quando se refere a obras de </a:t>
            </a:r>
            <a:r>
              <a:rPr lang="pt-BR" sz="2800" u="sng" dirty="0">
                <a:solidFill>
                  <a:schemeClr val="bg2"/>
                </a:solidFill>
              </a:rPr>
              <a:t>saneamento básico</a:t>
            </a:r>
            <a:r>
              <a:rPr lang="pt-BR" sz="2800" dirty="0">
                <a:solidFill>
                  <a:schemeClr val="bg2"/>
                </a:solidFill>
              </a:rPr>
              <a:t> das quais o Brasil é tão carente, </a:t>
            </a:r>
            <a:r>
              <a:rPr lang="pt-BR" sz="2800" u="sng" dirty="0">
                <a:solidFill>
                  <a:schemeClr val="bg2"/>
                </a:solidFill>
              </a:rPr>
              <a:t>apontam para um problema cultural na nossa Administração Pública, </a:t>
            </a:r>
            <a:r>
              <a:rPr lang="pt-BR" sz="2800" u="sng" dirty="0" smtClean="0">
                <a:solidFill>
                  <a:schemeClr val="bg2"/>
                </a:solidFill>
              </a:rPr>
              <a:t>que </a:t>
            </a:r>
            <a:r>
              <a:rPr lang="pt-BR" sz="2800" u="sng" dirty="0">
                <a:solidFill>
                  <a:schemeClr val="bg2"/>
                </a:solidFill>
              </a:rPr>
              <a:t>consiste na repisada falta de planejamento</a:t>
            </a:r>
            <a:r>
              <a:rPr lang="pt-BR" sz="2800" dirty="0" smtClean="0">
                <a:solidFill>
                  <a:schemeClr val="bg2"/>
                </a:solidFill>
              </a:rPr>
              <a:t>.”</a:t>
            </a:r>
          </a:p>
          <a:p>
            <a:pPr algn="just">
              <a:spcBef>
                <a:spcPts val="1200"/>
              </a:spcBef>
              <a:spcAft>
                <a:spcPts val="0"/>
              </a:spcAft>
            </a:pPr>
            <a:r>
              <a:rPr lang="pt-BR" sz="2800" dirty="0" smtClean="0">
                <a:solidFill>
                  <a:schemeClr val="bg2"/>
                </a:solidFill>
              </a:rPr>
              <a:t>(foi </a:t>
            </a:r>
            <a:r>
              <a:rPr lang="pt-BR" sz="2800" u="sng" dirty="0" smtClean="0">
                <a:solidFill>
                  <a:schemeClr val="bg2"/>
                </a:solidFill>
              </a:rPr>
              <a:t>aplicada multa</a:t>
            </a:r>
            <a:r>
              <a:rPr lang="pt-BR" sz="2800" dirty="0" smtClean="0">
                <a:solidFill>
                  <a:schemeClr val="bg2"/>
                </a:solidFill>
              </a:rPr>
              <a:t> aos responsáveis)</a:t>
            </a:r>
          </a:p>
        </p:txBody>
      </p:sp>
    </p:spTree>
    <p:extLst>
      <p:ext uri="{BB962C8B-B14F-4D97-AF65-F5344CB8AC3E}">
        <p14:creationId xmlns:p14="http://schemas.microsoft.com/office/powerpoint/2010/main" val="295820421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26"/>
          <p:cNvSpPr>
            <a:spLocks noGrp="1" noChangeArrowheads="1"/>
          </p:cNvSpPr>
          <p:nvPr>
            <p:ph type="title"/>
          </p:nvPr>
        </p:nvSpPr>
        <p:spPr>
          <a:xfrm>
            <a:off x="914400" y="0"/>
            <a:ext cx="7696200" cy="820738"/>
          </a:xfrm>
        </p:spPr>
        <p:txBody>
          <a:bodyPr/>
          <a:lstStyle/>
          <a:p>
            <a:pPr algn="ctr"/>
            <a:r>
              <a:rPr lang="pt-BR" sz="2800" b="0" dirty="0">
                <a:solidFill>
                  <a:schemeClr val="bg1"/>
                </a:solidFill>
                <a:latin typeface="+mn-lt"/>
              </a:rPr>
              <a:t>2.1. Falta de um planejamento adequado</a:t>
            </a:r>
            <a:endParaRPr lang="pt-BR" sz="2400" dirty="0" smtClean="0">
              <a:latin typeface="+mn-lt"/>
            </a:endParaRPr>
          </a:p>
        </p:txBody>
      </p:sp>
      <p:sp>
        <p:nvSpPr>
          <p:cNvPr id="91139"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Font typeface="Wingdings" pitchFamily="2" charset="2"/>
              <a:buNone/>
            </a:pPr>
            <a:r>
              <a:rPr lang="pt-BR" sz="2800" dirty="0" smtClean="0">
                <a:solidFill>
                  <a:schemeClr val="bg2"/>
                </a:solidFill>
              </a:rPr>
              <a:t>Aduzo que a </a:t>
            </a:r>
            <a:r>
              <a:rPr lang="pt-BR" sz="2800" u="sng" dirty="0" smtClean="0">
                <a:solidFill>
                  <a:schemeClr val="bg2"/>
                </a:solidFill>
              </a:rPr>
              <a:t>Lei nº 8.429/1997 </a:t>
            </a:r>
            <a:r>
              <a:rPr lang="pt-BR" sz="2800" dirty="0" smtClean="0">
                <a:solidFill>
                  <a:schemeClr val="bg2"/>
                </a:solidFill>
              </a:rPr>
              <a:t>apresenta três tipos de </a:t>
            </a:r>
            <a:r>
              <a:rPr lang="pt-BR" sz="2800" u="sng" dirty="0" smtClean="0">
                <a:solidFill>
                  <a:schemeClr val="bg2"/>
                </a:solidFill>
              </a:rPr>
              <a:t>atos de improbidade</a:t>
            </a:r>
            <a:r>
              <a:rPr lang="pt-BR" sz="2800" dirty="0" smtClean="0">
                <a:solidFill>
                  <a:schemeClr val="bg2"/>
                </a:solidFill>
              </a:rPr>
              <a:t>: os que acarretam o </a:t>
            </a:r>
            <a:r>
              <a:rPr lang="pt-BR" sz="2800" u="sng" dirty="0" smtClean="0">
                <a:solidFill>
                  <a:schemeClr val="bg2"/>
                </a:solidFill>
              </a:rPr>
              <a:t>enriquecimento ilícito</a:t>
            </a:r>
            <a:r>
              <a:rPr lang="pt-BR" sz="2800" dirty="0" smtClean="0">
                <a:solidFill>
                  <a:schemeClr val="bg2"/>
                </a:solidFill>
              </a:rPr>
              <a:t>, os que causam </a:t>
            </a:r>
            <a:r>
              <a:rPr lang="pt-BR" sz="2800" u="sng" dirty="0" smtClean="0">
                <a:solidFill>
                  <a:schemeClr val="bg2"/>
                </a:solidFill>
              </a:rPr>
              <a:t>prejuízo ao Erário</a:t>
            </a:r>
            <a:r>
              <a:rPr lang="pt-BR" sz="2800" dirty="0" smtClean="0">
                <a:solidFill>
                  <a:schemeClr val="bg2"/>
                </a:solidFill>
              </a:rPr>
              <a:t> e os que </a:t>
            </a:r>
            <a:r>
              <a:rPr lang="pt-BR" sz="2800" u="sng" dirty="0" smtClean="0">
                <a:solidFill>
                  <a:schemeClr val="bg2"/>
                </a:solidFill>
              </a:rPr>
              <a:t>atentam contra os Princípios da Administração Pública</a:t>
            </a:r>
            <a:r>
              <a:rPr lang="pt-BR" sz="2800" dirty="0" smtClean="0">
                <a:solidFill>
                  <a:schemeClr val="bg2"/>
                </a:solidFill>
              </a:rPr>
              <a:t>.</a:t>
            </a:r>
          </a:p>
          <a:p>
            <a:pPr marL="0" indent="0" algn="just">
              <a:lnSpc>
                <a:spcPct val="120000"/>
              </a:lnSpc>
              <a:spcAft>
                <a:spcPct val="20000"/>
              </a:spcAft>
              <a:buClr>
                <a:srgbClr val="4D4948"/>
              </a:buClr>
              <a:buFont typeface="Wingdings" pitchFamily="2" charset="2"/>
              <a:buNone/>
            </a:pPr>
            <a:r>
              <a:rPr lang="pt-BR" sz="2800" dirty="0" smtClean="0">
                <a:solidFill>
                  <a:schemeClr val="bg2"/>
                </a:solidFill>
              </a:rPr>
              <a:t>Observa-se que a Lei de Improbidade Administrativa apresenta uma tipificação de condutas puníveis bem mais ampla que aquela utilizada pelo TCU.</a:t>
            </a:r>
          </a:p>
          <a:p>
            <a:pPr marL="0" indent="0" algn="just">
              <a:lnSpc>
                <a:spcPct val="120000"/>
              </a:lnSpc>
              <a:spcAft>
                <a:spcPct val="20000"/>
              </a:spcAft>
              <a:buClr>
                <a:srgbClr val="4D4948"/>
              </a:buClr>
              <a:buFont typeface="Wingdings" pitchFamily="2" charset="2"/>
              <a:buNone/>
            </a:pPr>
            <a:endParaRPr lang="pt-BR" dirty="0" smtClean="0">
              <a:solidFill>
                <a:srgbClr val="4D4948"/>
              </a:solidFill>
            </a:endParaRPr>
          </a:p>
          <a:p>
            <a:pPr marL="0" indent="0" algn="just">
              <a:lnSpc>
                <a:spcPct val="120000"/>
              </a:lnSpc>
              <a:spcAft>
                <a:spcPct val="20000"/>
              </a:spcAft>
              <a:buClr>
                <a:srgbClr val="4D4948"/>
              </a:buClr>
              <a:buFont typeface="Wingdings" pitchFamily="2" charset="2"/>
              <a:buNone/>
            </a:pPr>
            <a:endParaRPr lang="pt-BR" dirty="0" smtClean="0">
              <a:solidFill>
                <a:srgbClr val="4D4948"/>
              </a:solidFill>
            </a:endParaRPr>
          </a:p>
          <a:p>
            <a:pPr marL="0" indent="0" algn="just">
              <a:lnSpc>
                <a:spcPct val="120000"/>
              </a:lnSpc>
              <a:spcAft>
                <a:spcPct val="20000"/>
              </a:spcAft>
              <a:buClr>
                <a:srgbClr val="4D4948"/>
              </a:buClr>
              <a:buFont typeface="Wingdings" pitchFamily="2" charset="2"/>
              <a:buNone/>
            </a:pPr>
            <a:r>
              <a:rPr lang="pt-BR" dirty="0" smtClean="0">
                <a:solidFill>
                  <a:srgbClr val="4D4948"/>
                </a:solidFill>
              </a:rPr>
              <a:t> </a:t>
            </a:r>
          </a:p>
        </p:txBody>
      </p:sp>
    </p:spTree>
    <p:extLst>
      <p:ext uri="{BB962C8B-B14F-4D97-AF65-F5344CB8AC3E}">
        <p14:creationId xmlns:p14="http://schemas.microsoft.com/office/powerpoint/2010/main" val="157476395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26"/>
          <p:cNvSpPr>
            <a:spLocks noGrp="1" noChangeArrowheads="1"/>
          </p:cNvSpPr>
          <p:nvPr>
            <p:ph type="title"/>
          </p:nvPr>
        </p:nvSpPr>
        <p:spPr>
          <a:xfrm>
            <a:off x="914400" y="0"/>
            <a:ext cx="7696200" cy="820738"/>
          </a:xfrm>
        </p:spPr>
        <p:txBody>
          <a:bodyPr/>
          <a:lstStyle/>
          <a:p>
            <a:pPr algn="ctr"/>
            <a:r>
              <a:rPr lang="pt-BR" sz="2800" b="0" dirty="0">
                <a:solidFill>
                  <a:schemeClr val="bg1"/>
                </a:solidFill>
                <a:latin typeface="+mn-lt"/>
              </a:rPr>
              <a:t>2.1. Falta de um planejamento adequado</a:t>
            </a:r>
            <a:endParaRPr lang="pt-BR" sz="2400" dirty="0" smtClean="0">
              <a:latin typeface="+mn-lt"/>
            </a:endParaRPr>
          </a:p>
        </p:txBody>
      </p:sp>
      <p:sp>
        <p:nvSpPr>
          <p:cNvPr id="91139" name="Rectangle 1027"/>
          <p:cNvSpPr>
            <a:spLocks noGrp="1" noChangeArrowheads="1"/>
          </p:cNvSpPr>
          <p:nvPr>
            <p:ph type="body" idx="1"/>
          </p:nvPr>
        </p:nvSpPr>
        <p:spPr>
          <a:xfrm>
            <a:off x="381000" y="990600"/>
            <a:ext cx="8534400" cy="3810000"/>
          </a:xfrm>
        </p:spPr>
        <p:txBody>
          <a:bodyPr/>
          <a:lstStyle/>
          <a:p>
            <a:pPr algn="just">
              <a:lnSpc>
                <a:spcPct val="120000"/>
              </a:lnSpc>
              <a:spcAft>
                <a:spcPct val="20000"/>
              </a:spcAft>
              <a:buClr>
                <a:srgbClr val="4D4948"/>
              </a:buClr>
            </a:pPr>
            <a:r>
              <a:rPr lang="pt-BR" sz="2800" dirty="0">
                <a:solidFill>
                  <a:schemeClr val="bg2"/>
                </a:solidFill>
              </a:rPr>
              <a:t>No que concerne à </a:t>
            </a:r>
            <a:r>
              <a:rPr lang="pt-BR" sz="2800" u="sng" dirty="0">
                <a:solidFill>
                  <a:schemeClr val="bg2"/>
                </a:solidFill>
              </a:rPr>
              <a:t>falta de planejamento</a:t>
            </a:r>
            <a:r>
              <a:rPr lang="pt-BR" sz="2800" dirty="0">
                <a:solidFill>
                  <a:schemeClr val="bg2"/>
                </a:solidFill>
              </a:rPr>
              <a:t> ou à existência de um </a:t>
            </a:r>
            <a:r>
              <a:rPr lang="pt-BR" sz="2800" u="sng" dirty="0">
                <a:solidFill>
                  <a:schemeClr val="bg2"/>
                </a:solidFill>
              </a:rPr>
              <a:t>planejamento deficiente</a:t>
            </a:r>
            <a:r>
              <a:rPr lang="pt-BR" sz="2800" dirty="0">
                <a:solidFill>
                  <a:schemeClr val="bg2"/>
                </a:solidFill>
              </a:rPr>
              <a:t>, ressalto que essas falhas </a:t>
            </a:r>
            <a:r>
              <a:rPr lang="pt-BR" sz="2800" u="sng" dirty="0">
                <a:solidFill>
                  <a:schemeClr val="bg2"/>
                </a:solidFill>
              </a:rPr>
              <a:t>podem caracterizar atos de improbidade</a:t>
            </a:r>
            <a:r>
              <a:rPr lang="pt-BR" sz="2800" dirty="0">
                <a:solidFill>
                  <a:schemeClr val="bg2"/>
                </a:solidFill>
              </a:rPr>
              <a:t>.</a:t>
            </a:r>
          </a:p>
          <a:p>
            <a:pPr marL="0" indent="0" algn="just">
              <a:lnSpc>
                <a:spcPct val="120000"/>
              </a:lnSpc>
              <a:spcAft>
                <a:spcPct val="20000"/>
              </a:spcAft>
              <a:buClr>
                <a:srgbClr val="4D4948"/>
              </a:buClr>
              <a:buFont typeface="Wingdings" pitchFamily="2" charset="2"/>
              <a:buNone/>
            </a:pPr>
            <a:r>
              <a:rPr lang="pt-BR" sz="2800" dirty="0" smtClean="0">
                <a:solidFill>
                  <a:schemeClr val="bg2"/>
                </a:solidFill>
              </a:rPr>
              <a:t>Afinal, a </a:t>
            </a:r>
            <a:r>
              <a:rPr lang="pt-BR" sz="2800" u="sng" dirty="0" smtClean="0">
                <a:solidFill>
                  <a:schemeClr val="bg2"/>
                </a:solidFill>
              </a:rPr>
              <a:t>falta de um planejamento adequado </a:t>
            </a:r>
            <a:r>
              <a:rPr lang="pt-BR" sz="2800" dirty="0" smtClean="0">
                <a:solidFill>
                  <a:schemeClr val="bg2"/>
                </a:solidFill>
              </a:rPr>
              <a:t>pode gerar, e com frequência gera, </a:t>
            </a:r>
            <a:r>
              <a:rPr lang="pt-BR" sz="2800" u="sng" dirty="0" smtClean="0">
                <a:solidFill>
                  <a:schemeClr val="bg2"/>
                </a:solidFill>
              </a:rPr>
              <a:t>prejuízos</a:t>
            </a:r>
            <a:r>
              <a:rPr lang="pt-BR" sz="2800" dirty="0" smtClean="0">
                <a:solidFill>
                  <a:schemeClr val="bg2"/>
                </a:solidFill>
              </a:rPr>
              <a:t> para o Erário. Assim sendo, pode-se, em tese, estar diante de uma </a:t>
            </a:r>
            <a:r>
              <a:rPr lang="pt-BR" sz="2800" u="sng" dirty="0" smtClean="0">
                <a:solidFill>
                  <a:schemeClr val="bg2"/>
                </a:solidFill>
              </a:rPr>
              <a:t>conduta tipificada</a:t>
            </a:r>
            <a:r>
              <a:rPr lang="pt-BR" sz="2800" dirty="0" smtClean="0">
                <a:solidFill>
                  <a:schemeClr val="bg2"/>
                </a:solidFill>
              </a:rPr>
              <a:t> na Lei nº 8.429/1997.</a:t>
            </a:r>
            <a:endParaRPr lang="pt-BR" dirty="0" smtClean="0">
              <a:solidFill>
                <a:schemeClr val="bg2"/>
              </a:solidFill>
            </a:endParaRPr>
          </a:p>
        </p:txBody>
      </p:sp>
    </p:spTree>
    <p:extLst>
      <p:ext uri="{BB962C8B-B14F-4D97-AF65-F5344CB8AC3E}">
        <p14:creationId xmlns:p14="http://schemas.microsoft.com/office/powerpoint/2010/main" val="381416006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26"/>
          <p:cNvSpPr>
            <a:spLocks noGrp="1" noChangeArrowheads="1"/>
          </p:cNvSpPr>
          <p:nvPr>
            <p:ph type="title"/>
          </p:nvPr>
        </p:nvSpPr>
        <p:spPr>
          <a:xfrm>
            <a:off x="914400" y="0"/>
            <a:ext cx="7696200" cy="820738"/>
          </a:xfrm>
        </p:spPr>
        <p:txBody>
          <a:bodyPr/>
          <a:lstStyle/>
          <a:p>
            <a:pPr algn="ctr"/>
            <a:r>
              <a:rPr lang="pt-BR" sz="2800" b="0" dirty="0">
                <a:solidFill>
                  <a:schemeClr val="bg1"/>
                </a:solidFill>
                <a:latin typeface="+mn-lt"/>
              </a:rPr>
              <a:t>2.1. Falta de um planejamento adequado</a:t>
            </a:r>
            <a:endParaRPr lang="pt-BR" sz="2400" dirty="0" smtClean="0">
              <a:latin typeface="+mn-lt"/>
            </a:endParaRPr>
          </a:p>
        </p:txBody>
      </p:sp>
      <p:sp>
        <p:nvSpPr>
          <p:cNvPr id="91139" name="Rectangle 1027"/>
          <p:cNvSpPr>
            <a:spLocks noGrp="1" noChangeArrowheads="1"/>
          </p:cNvSpPr>
          <p:nvPr>
            <p:ph type="body" idx="1"/>
          </p:nvPr>
        </p:nvSpPr>
        <p:spPr>
          <a:xfrm>
            <a:off x="381000" y="990600"/>
            <a:ext cx="8534400" cy="3810000"/>
          </a:xfrm>
        </p:spPr>
        <p:txBody>
          <a:bodyPr/>
          <a:lstStyle/>
          <a:p>
            <a:pPr marL="0" indent="0" algn="just">
              <a:lnSpc>
                <a:spcPct val="120000"/>
              </a:lnSpc>
              <a:spcAft>
                <a:spcPct val="20000"/>
              </a:spcAft>
              <a:buClr>
                <a:srgbClr val="4D4948"/>
              </a:buClr>
              <a:buFont typeface="Wingdings" pitchFamily="2" charset="2"/>
              <a:buNone/>
            </a:pPr>
            <a:r>
              <a:rPr lang="pt-BR" sz="2800" dirty="0" smtClean="0">
                <a:solidFill>
                  <a:schemeClr val="bg2"/>
                </a:solidFill>
              </a:rPr>
              <a:t>Aduzo que a falha sob comento </a:t>
            </a:r>
            <a:r>
              <a:rPr lang="pt-BR" sz="2800" u="sng" dirty="0" smtClean="0">
                <a:solidFill>
                  <a:schemeClr val="bg2"/>
                </a:solidFill>
              </a:rPr>
              <a:t>atenta contra o Princípio da Eficiência</a:t>
            </a:r>
            <a:r>
              <a:rPr lang="pt-BR" sz="2800" dirty="0" smtClean="0">
                <a:solidFill>
                  <a:schemeClr val="bg2"/>
                </a:solidFill>
              </a:rPr>
              <a:t>, o que representa a concretização de outra das hipóteses previstas na Lei acima citada. </a:t>
            </a:r>
          </a:p>
          <a:p>
            <a:pPr marL="0" indent="0" algn="just">
              <a:lnSpc>
                <a:spcPct val="120000"/>
              </a:lnSpc>
              <a:spcAft>
                <a:spcPct val="20000"/>
              </a:spcAft>
              <a:buClr>
                <a:srgbClr val="4D4948"/>
              </a:buClr>
              <a:buFont typeface="Wingdings" pitchFamily="2" charset="2"/>
              <a:buNone/>
            </a:pPr>
            <a:r>
              <a:rPr lang="pt-BR" sz="2800" dirty="0" smtClean="0">
                <a:solidFill>
                  <a:schemeClr val="bg2"/>
                </a:solidFill>
              </a:rPr>
              <a:t>Por fim, cabe ressaltar que </a:t>
            </a:r>
            <a:r>
              <a:rPr lang="pt-BR" sz="2800" u="sng" dirty="0" smtClean="0">
                <a:solidFill>
                  <a:schemeClr val="bg2"/>
                </a:solidFill>
              </a:rPr>
              <a:t>não compete ao TCU definir</a:t>
            </a:r>
            <a:r>
              <a:rPr lang="pt-BR" sz="2800" dirty="0" smtClean="0">
                <a:solidFill>
                  <a:schemeClr val="bg2"/>
                </a:solidFill>
              </a:rPr>
              <a:t> se houve ou não a </a:t>
            </a:r>
            <a:r>
              <a:rPr lang="pt-BR" sz="2800" u="sng" dirty="0" smtClean="0">
                <a:solidFill>
                  <a:schemeClr val="bg2"/>
                </a:solidFill>
              </a:rPr>
              <a:t>prática de atos de improbidade</a:t>
            </a:r>
            <a:r>
              <a:rPr lang="pt-BR" sz="2800" dirty="0" smtClean="0">
                <a:solidFill>
                  <a:schemeClr val="bg2"/>
                </a:solidFill>
              </a:rPr>
              <a:t>.</a:t>
            </a:r>
          </a:p>
        </p:txBody>
      </p:sp>
    </p:spTree>
    <p:extLst>
      <p:ext uri="{BB962C8B-B14F-4D97-AF65-F5344CB8AC3E}">
        <p14:creationId xmlns:p14="http://schemas.microsoft.com/office/powerpoint/2010/main" val="120189919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a:latin typeface="Eras Demi ITC" panose="020B0805030504020804" pitchFamily="34" charset="0"/>
              </a:rPr>
              <a:t>2.1. Falta de um planejamento adequado</a:t>
            </a:r>
          </a:p>
        </p:txBody>
      </p:sp>
      <p:sp>
        <p:nvSpPr>
          <p:cNvPr id="36867" name="Rectangle 3"/>
          <p:cNvSpPr>
            <a:spLocks noGrp="1" noChangeArrowheads="1"/>
          </p:cNvSpPr>
          <p:nvPr>
            <p:ph type="body" idx="1"/>
          </p:nvPr>
        </p:nvSpPr>
        <p:spPr>
          <a:xfrm>
            <a:off x="251520" y="820738"/>
            <a:ext cx="8784976" cy="5105400"/>
          </a:xfrm>
          <a:noFill/>
        </p:spPr>
        <p:txBody>
          <a:bodyPr/>
          <a:lstStyle/>
          <a:p>
            <a:pPr algn="just">
              <a:lnSpc>
                <a:spcPts val="4500"/>
              </a:lnSpc>
              <a:spcBef>
                <a:spcPts val="0"/>
              </a:spcBef>
            </a:pPr>
            <a:r>
              <a:rPr lang="pt-BR" sz="2800" dirty="0" smtClean="0">
                <a:solidFill>
                  <a:schemeClr val="bg2"/>
                </a:solidFill>
              </a:rPr>
              <a:t>Por fim, saliento que o </a:t>
            </a:r>
            <a:r>
              <a:rPr lang="pt-BR" sz="2800" u="sng" dirty="0" smtClean="0">
                <a:solidFill>
                  <a:schemeClr val="bg2"/>
                </a:solidFill>
              </a:rPr>
              <a:t>planejamento estratégico é particularmente relevante</a:t>
            </a:r>
            <a:r>
              <a:rPr lang="pt-BR" sz="2800" dirty="0" smtClean="0">
                <a:solidFill>
                  <a:schemeClr val="bg2"/>
                </a:solidFill>
              </a:rPr>
              <a:t>, uma vez que ele leva em conta os </a:t>
            </a:r>
            <a:r>
              <a:rPr lang="pt-BR" sz="2800" u="sng" dirty="0" smtClean="0">
                <a:solidFill>
                  <a:schemeClr val="bg2"/>
                </a:solidFill>
              </a:rPr>
              <a:t>objetivos estratégicos</a:t>
            </a:r>
            <a:r>
              <a:rPr lang="pt-BR" sz="2800" dirty="0" smtClean="0">
                <a:solidFill>
                  <a:schemeClr val="bg2"/>
                </a:solidFill>
              </a:rPr>
              <a:t>, que correspondem aos fins </a:t>
            </a:r>
            <a:r>
              <a:rPr lang="pt-BR" sz="2800" dirty="0">
                <a:solidFill>
                  <a:schemeClr val="bg2"/>
                </a:solidFill>
              </a:rPr>
              <a:t>a serem perseguidos pela organização para </a:t>
            </a:r>
            <a:r>
              <a:rPr lang="pt-BR" sz="2800" u="sng" dirty="0" smtClean="0">
                <a:solidFill>
                  <a:schemeClr val="bg2"/>
                </a:solidFill>
              </a:rPr>
              <a:t>cumprir sua </a:t>
            </a:r>
            <a:r>
              <a:rPr lang="pt-BR" sz="2800" u="sng" dirty="0">
                <a:solidFill>
                  <a:schemeClr val="bg2"/>
                </a:solidFill>
              </a:rPr>
              <a:t>missão</a:t>
            </a:r>
            <a:r>
              <a:rPr lang="pt-BR" sz="2800" dirty="0">
                <a:solidFill>
                  <a:schemeClr val="bg2"/>
                </a:solidFill>
              </a:rPr>
              <a:t> e </a:t>
            </a:r>
            <a:r>
              <a:rPr lang="pt-BR" sz="2800" u="sng" dirty="0" smtClean="0">
                <a:solidFill>
                  <a:schemeClr val="bg2"/>
                </a:solidFill>
              </a:rPr>
              <a:t>concretizar sua </a:t>
            </a:r>
            <a:r>
              <a:rPr lang="pt-BR" sz="2800" u="sng" dirty="0">
                <a:solidFill>
                  <a:schemeClr val="bg2"/>
                </a:solidFill>
              </a:rPr>
              <a:t>visão de futuro</a:t>
            </a:r>
            <a:r>
              <a:rPr lang="pt-BR" sz="2800" dirty="0">
                <a:solidFill>
                  <a:schemeClr val="bg2"/>
                </a:solidFill>
              </a:rPr>
              <a:t>. </a:t>
            </a:r>
            <a:endParaRPr lang="pt-BR" sz="2800" dirty="0" smtClean="0">
              <a:solidFill>
                <a:schemeClr val="bg2"/>
              </a:solidFill>
            </a:endParaRPr>
          </a:p>
          <a:p>
            <a:pPr algn="just">
              <a:lnSpc>
                <a:spcPts val="4500"/>
              </a:lnSpc>
              <a:spcBef>
                <a:spcPts val="0"/>
              </a:spcBef>
            </a:pPr>
            <a:r>
              <a:rPr lang="pt-BR" sz="2800" dirty="0" smtClean="0">
                <a:solidFill>
                  <a:schemeClr val="bg2"/>
                </a:solidFill>
              </a:rPr>
              <a:t>Esses objetivos traduzem</a:t>
            </a:r>
            <a:r>
              <a:rPr lang="pt-BR" sz="2800" dirty="0">
                <a:solidFill>
                  <a:schemeClr val="bg2"/>
                </a:solidFill>
              </a:rPr>
              <a:t>, consideradas as demandas e expectativas dos clientes, os desafios a serem enfrentados num determinado período.</a:t>
            </a:r>
            <a:r>
              <a:rPr lang="pt-BR" sz="2800" dirty="0">
                <a:solidFill>
                  <a:schemeClr val="hlink"/>
                </a:solidFill>
              </a:rPr>
              <a:t> </a:t>
            </a:r>
            <a:endParaRPr lang="pt-BR" sz="2800" dirty="0" smtClean="0">
              <a:solidFill>
                <a:schemeClr val="hlink"/>
              </a:solidFill>
            </a:endParaRPr>
          </a:p>
        </p:txBody>
      </p:sp>
    </p:spTree>
    <p:extLst>
      <p:ext uri="{BB962C8B-B14F-4D97-AF65-F5344CB8AC3E}">
        <p14:creationId xmlns:p14="http://schemas.microsoft.com/office/powerpoint/2010/main" val="352002286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a:latin typeface="Eras Demi ITC" panose="020B0805030504020804" pitchFamily="34" charset="0"/>
              </a:rPr>
              <a:t>2.1. Falta de um planejamento adequado</a:t>
            </a:r>
          </a:p>
        </p:txBody>
      </p:sp>
      <p:sp>
        <p:nvSpPr>
          <p:cNvPr id="36867" name="Rectangle 3"/>
          <p:cNvSpPr>
            <a:spLocks noGrp="1" noChangeArrowheads="1"/>
          </p:cNvSpPr>
          <p:nvPr>
            <p:ph type="body" idx="1"/>
          </p:nvPr>
        </p:nvSpPr>
        <p:spPr>
          <a:xfrm>
            <a:off x="251520" y="820738"/>
            <a:ext cx="8784976" cy="5105400"/>
          </a:xfrm>
          <a:noFill/>
        </p:spPr>
        <p:txBody>
          <a:bodyPr/>
          <a:lstStyle/>
          <a:p>
            <a:pPr algn="just">
              <a:lnSpc>
                <a:spcPct val="150000"/>
              </a:lnSpc>
              <a:spcBef>
                <a:spcPts val="0"/>
              </a:spcBef>
            </a:pPr>
            <a:r>
              <a:rPr lang="pt-BR" sz="2800" dirty="0" smtClean="0">
                <a:solidFill>
                  <a:schemeClr val="bg2"/>
                </a:solidFill>
              </a:rPr>
              <a:t>A partir do planejamento estratégico, desenvolve-se a </a:t>
            </a:r>
            <a:r>
              <a:rPr lang="pt-BR" sz="2800" u="sng" dirty="0" smtClean="0">
                <a:solidFill>
                  <a:schemeClr val="bg2"/>
                </a:solidFill>
              </a:rPr>
              <a:t>gestão estratégica</a:t>
            </a:r>
            <a:r>
              <a:rPr lang="pt-BR" sz="2800" dirty="0" smtClean="0">
                <a:solidFill>
                  <a:schemeClr val="bg2"/>
                </a:solidFill>
              </a:rPr>
              <a:t>, que corresponde ao </a:t>
            </a:r>
            <a:r>
              <a:rPr lang="pt-BR" sz="2800" u="sng" dirty="0" smtClean="0">
                <a:solidFill>
                  <a:schemeClr val="bg2"/>
                </a:solidFill>
              </a:rPr>
              <a:t>conjunto de </a:t>
            </a:r>
            <a:r>
              <a:rPr lang="pt-BR" sz="2800" u="sng" dirty="0">
                <a:solidFill>
                  <a:schemeClr val="bg2"/>
                </a:solidFill>
              </a:rPr>
              <a:t>decisões </a:t>
            </a:r>
            <a:r>
              <a:rPr lang="pt-BR" sz="2800" u="sng" dirty="0" smtClean="0">
                <a:solidFill>
                  <a:schemeClr val="bg2"/>
                </a:solidFill>
              </a:rPr>
              <a:t>que </a:t>
            </a:r>
            <a:r>
              <a:rPr lang="pt-BR" sz="2800" u="sng" dirty="0">
                <a:solidFill>
                  <a:schemeClr val="bg2"/>
                </a:solidFill>
              </a:rPr>
              <a:t>determina o desempenho</a:t>
            </a:r>
            <a:r>
              <a:rPr lang="pt-BR" sz="2800" dirty="0">
                <a:solidFill>
                  <a:schemeClr val="bg2"/>
                </a:solidFill>
              </a:rPr>
              <a:t> de uma organização no longo prazo. </a:t>
            </a:r>
            <a:endParaRPr lang="pt-BR" sz="2800" dirty="0" smtClean="0">
              <a:solidFill>
                <a:schemeClr val="bg2"/>
              </a:solidFill>
            </a:endParaRPr>
          </a:p>
          <a:p>
            <a:pPr algn="just">
              <a:lnSpc>
                <a:spcPct val="150000"/>
              </a:lnSpc>
              <a:spcBef>
                <a:spcPts val="0"/>
              </a:spcBef>
            </a:pPr>
            <a:r>
              <a:rPr lang="pt-BR" sz="2800" dirty="0" smtClean="0">
                <a:solidFill>
                  <a:schemeClr val="bg2"/>
                </a:solidFill>
              </a:rPr>
              <a:t>Esse </a:t>
            </a:r>
            <a:r>
              <a:rPr lang="pt-BR" sz="2800" dirty="0">
                <a:solidFill>
                  <a:schemeClr val="bg2"/>
                </a:solidFill>
              </a:rPr>
              <a:t>tipo de gestão </a:t>
            </a:r>
            <a:r>
              <a:rPr lang="pt-BR" sz="2800" dirty="0" smtClean="0">
                <a:solidFill>
                  <a:schemeClr val="bg2"/>
                </a:solidFill>
              </a:rPr>
              <a:t>pressupõe uma </a:t>
            </a:r>
            <a:r>
              <a:rPr lang="pt-BR" sz="2800" u="sng" dirty="0">
                <a:solidFill>
                  <a:schemeClr val="bg2"/>
                </a:solidFill>
              </a:rPr>
              <a:t>análise</a:t>
            </a:r>
            <a:r>
              <a:rPr lang="pt-BR" sz="2800" dirty="0">
                <a:solidFill>
                  <a:schemeClr val="bg2"/>
                </a:solidFill>
              </a:rPr>
              <a:t> profunda dos </a:t>
            </a:r>
            <a:r>
              <a:rPr lang="pt-BR" sz="2800" u="sng" dirty="0">
                <a:solidFill>
                  <a:schemeClr val="bg2"/>
                </a:solidFill>
              </a:rPr>
              <a:t>ambientes interno e externo</a:t>
            </a:r>
            <a:r>
              <a:rPr lang="pt-BR" sz="2800" dirty="0">
                <a:solidFill>
                  <a:schemeClr val="bg2"/>
                </a:solidFill>
              </a:rPr>
              <a:t> e a </a:t>
            </a:r>
            <a:r>
              <a:rPr lang="pt-BR" sz="2800" u="sng" dirty="0">
                <a:solidFill>
                  <a:schemeClr val="bg2"/>
                </a:solidFill>
              </a:rPr>
              <a:t>formulação</a:t>
            </a:r>
            <a:r>
              <a:rPr lang="pt-BR" sz="2800" dirty="0">
                <a:solidFill>
                  <a:schemeClr val="bg2"/>
                </a:solidFill>
              </a:rPr>
              <a:t>, a </a:t>
            </a:r>
            <a:r>
              <a:rPr lang="pt-BR" sz="2800" u="sng" dirty="0">
                <a:solidFill>
                  <a:schemeClr val="bg2"/>
                </a:solidFill>
              </a:rPr>
              <a:t>implantação</a:t>
            </a:r>
            <a:r>
              <a:rPr lang="pt-BR" sz="2800" dirty="0">
                <a:solidFill>
                  <a:schemeClr val="bg2"/>
                </a:solidFill>
              </a:rPr>
              <a:t>, a </a:t>
            </a:r>
            <a:r>
              <a:rPr lang="pt-BR" sz="2800" u="sng" dirty="0">
                <a:solidFill>
                  <a:schemeClr val="bg2"/>
                </a:solidFill>
              </a:rPr>
              <a:t>avaliação</a:t>
            </a:r>
            <a:r>
              <a:rPr lang="pt-BR" sz="2800" dirty="0">
                <a:solidFill>
                  <a:schemeClr val="bg2"/>
                </a:solidFill>
              </a:rPr>
              <a:t> e o </a:t>
            </a:r>
            <a:r>
              <a:rPr lang="pt-BR" sz="2800" u="sng" dirty="0">
                <a:solidFill>
                  <a:schemeClr val="bg2"/>
                </a:solidFill>
              </a:rPr>
              <a:t>controle da estratégia</a:t>
            </a:r>
            <a:r>
              <a:rPr lang="pt-BR" sz="2800" dirty="0">
                <a:solidFill>
                  <a:schemeClr val="bg2"/>
                </a:solidFill>
              </a:rPr>
              <a:t>.</a:t>
            </a:r>
            <a:endParaRPr lang="pt-BR" sz="2800" dirty="0" smtClean="0">
              <a:solidFill>
                <a:schemeClr val="bg2"/>
              </a:solidFill>
            </a:endParaRPr>
          </a:p>
        </p:txBody>
      </p:sp>
    </p:spTree>
    <p:extLst>
      <p:ext uri="{BB962C8B-B14F-4D97-AF65-F5344CB8AC3E}">
        <p14:creationId xmlns:p14="http://schemas.microsoft.com/office/powerpoint/2010/main" val="3116287699"/>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a:latin typeface="Eras Demi ITC" panose="020B0805030504020804" pitchFamily="34" charset="0"/>
              </a:rPr>
              <a:t>2.1. Falta de um planejamento adequado</a:t>
            </a:r>
          </a:p>
        </p:txBody>
      </p:sp>
      <p:sp>
        <p:nvSpPr>
          <p:cNvPr id="36867" name="Rectangle 3"/>
          <p:cNvSpPr>
            <a:spLocks noGrp="1" noChangeArrowheads="1"/>
          </p:cNvSpPr>
          <p:nvPr>
            <p:ph type="body" idx="1"/>
          </p:nvPr>
        </p:nvSpPr>
        <p:spPr>
          <a:xfrm>
            <a:off x="381000" y="990600"/>
            <a:ext cx="8534400" cy="5105400"/>
          </a:xfrm>
          <a:noFill/>
        </p:spPr>
        <p:txBody>
          <a:bodyPr/>
          <a:lstStyle/>
          <a:p>
            <a:pPr algn="just">
              <a:lnSpc>
                <a:spcPct val="150000"/>
              </a:lnSpc>
              <a:spcBef>
                <a:spcPts val="0"/>
              </a:spcBef>
            </a:pPr>
            <a:r>
              <a:rPr lang="pt-BR" dirty="0" smtClean="0">
                <a:solidFill>
                  <a:schemeClr val="bg2"/>
                </a:solidFill>
              </a:rPr>
              <a:t>A Instrução Normativa nº 2/2008, editada pela Secretária de Logística e Tecnologia da Informação do Ministério do Planejamento, Desenvolvimento e Gestão</a:t>
            </a:r>
            <a:r>
              <a:rPr lang="pt-BR" dirty="0">
                <a:solidFill>
                  <a:schemeClr val="bg2"/>
                </a:solidFill>
              </a:rPr>
              <a:t>, </a:t>
            </a:r>
            <a:r>
              <a:rPr lang="pt-BR" dirty="0" smtClean="0">
                <a:solidFill>
                  <a:schemeClr val="bg2"/>
                </a:solidFill>
              </a:rPr>
              <a:t>que trata da contratação </a:t>
            </a:r>
            <a:r>
              <a:rPr lang="pt-BR" dirty="0">
                <a:solidFill>
                  <a:schemeClr val="bg2"/>
                </a:solidFill>
              </a:rPr>
              <a:t>de serviços, continuados ou não, por órgãos ou entidades integrantes do Sistema de Serviços Gerais – </a:t>
            </a:r>
            <a:r>
              <a:rPr lang="pt-BR" dirty="0" smtClean="0">
                <a:solidFill>
                  <a:schemeClr val="bg2"/>
                </a:solidFill>
              </a:rPr>
              <a:t>SISG, estabelece a necessidade de que as contratações sejam realizadas </a:t>
            </a:r>
            <a:r>
              <a:rPr lang="pt-BR" u="sng" dirty="0" smtClean="0">
                <a:solidFill>
                  <a:schemeClr val="bg2"/>
                </a:solidFill>
              </a:rPr>
              <a:t>em harmonia com o planejamento estratégico da instituição</a:t>
            </a:r>
            <a:r>
              <a:rPr lang="pt-BR" dirty="0" smtClean="0">
                <a:solidFill>
                  <a:schemeClr val="bg2"/>
                </a:solidFill>
              </a:rPr>
              <a:t> (art. 2º), </a:t>
            </a:r>
            <a:r>
              <a:rPr lang="pt-BR" b="1" dirty="0" err="1" smtClean="0">
                <a:solidFill>
                  <a:schemeClr val="bg2"/>
                </a:solidFill>
              </a:rPr>
              <a:t>verbis</a:t>
            </a:r>
            <a:r>
              <a:rPr lang="pt-BR" dirty="0" smtClean="0">
                <a:solidFill>
                  <a:schemeClr val="bg2"/>
                </a:solidFill>
              </a:rPr>
              <a:t>:</a:t>
            </a:r>
          </a:p>
        </p:txBody>
      </p:sp>
    </p:spTree>
    <p:extLst>
      <p:ext uri="{BB962C8B-B14F-4D97-AF65-F5344CB8AC3E}">
        <p14:creationId xmlns:p14="http://schemas.microsoft.com/office/powerpoint/2010/main" val="480038"/>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a:latin typeface="Eras Demi ITC" panose="020B0805030504020804" pitchFamily="34" charset="0"/>
              </a:rPr>
              <a:t>2.1. Falta de um planejamento adequado</a:t>
            </a:r>
          </a:p>
        </p:txBody>
      </p:sp>
      <p:sp>
        <p:nvSpPr>
          <p:cNvPr id="36867" name="Rectangle 3"/>
          <p:cNvSpPr>
            <a:spLocks noGrp="1" noChangeArrowheads="1"/>
          </p:cNvSpPr>
          <p:nvPr>
            <p:ph type="body" idx="1"/>
          </p:nvPr>
        </p:nvSpPr>
        <p:spPr>
          <a:xfrm>
            <a:off x="381000" y="990600"/>
            <a:ext cx="8534400" cy="5105400"/>
          </a:xfrm>
          <a:noFill/>
        </p:spPr>
        <p:txBody>
          <a:bodyPr/>
          <a:lstStyle/>
          <a:p>
            <a:pPr marL="0" indent="0" algn="just" eaLnBrk="1" hangingPunct="1">
              <a:lnSpc>
                <a:spcPct val="200000"/>
              </a:lnSpc>
              <a:spcBef>
                <a:spcPts val="0"/>
              </a:spcBef>
              <a:buFont typeface="Wingdings" panose="05000000000000000000" pitchFamily="2" charset="2"/>
              <a:buNone/>
            </a:pPr>
            <a:r>
              <a:rPr lang="pt-BR" dirty="0" smtClean="0">
                <a:solidFill>
                  <a:schemeClr val="bg2"/>
                </a:solidFill>
              </a:rPr>
              <a:t>“</a:t>
            </a:r>
            <a:r>
              <a:rPr lang="pt-BR" i="1" dirty="0" smtClean="0">
                <a:solidFill>
                  <a:schemeClr val="bg2"/>
                </a:solidFill>
              </a:rPr>
              <a:t>Art. 2º As contratações de que trata esta Instrução Normativa deverão ser precedidas de planejamento, em harmonia com o </a:t>
            </a:r>
            <a:r>
              <a:rPr lang="pt-BR" i="1" u="sng" dirty="0" smtClean="0">
                <a:solidFill>
                  <a:schemeClr val="bg2"/>
                </a:solidFill>
              </a:rPr>
              <a:t>planejamento estratégico</a:t>
            </a:r>
            <a:r>
              <a:rPr lang="pt-BR" i="1" dirty="0" smtClean="0">
                <a:solidFill>
                  <a:schemeClr val="bg2"/>
                </a:solidFill>
              </a:rPr>
              <a:t> da instituição, que estabeleça os produtos ou resultados a serem obtidos, quantidades e prazos para entrega das parcelas, quando couber.” </a:t>
            </a:r>
          </a:p>
        </p:txBody>
      </p:sp>
    </p:spTree>
    <p:extLst>
      <p:ext uri="{BB962C8B-B14F-4D97-AF65-F5344CB8AC3E}">
        <p14:creationId xmlns:p14="http://schemas.microsoft.com/office/powerpoint/2010/main" val="100160387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27584" y="0"/>
            <a:ext cx="8208912" cy="820738"/>
          </a:xfrm>
        </p:spPr>
        <p:txBody>
          <a:bodyPr/>
          <a:lstStyle/>
          <a:p>
            <a:pPr algn="ctr"/>
            <a:r>
              <a:rPr lang="pt-BR" sz="2800" b="0" dirty="0">
                <a:latin typeface="Eras Demi ITC" panose="020B0805030504020804" pitchFamily="34" charset="0"/>
              </a:rPr>
              <a:t>2.1. Falta de um planejamento adequado</a:t>
            </a:r>
          </a:p>
        </p:txBody>
      </p:sp>
      <p:sp>
        <p:nvSpPr>
          <p:cNvPr id="36867" name="Rectangle 3"/>
          <p:cNvSpPr>
            <a:spLocks noGrp="1" noChangeArrowheads="1"/>
          </p:cNvSpPr>
          <p:nvPr>
            <p:ph type="body" idx="1"/>
          </p:nvPr>
        </p:nvSpPr>
        <p:spPr>
          <a:xfrm>
            <a:off x="381000" y="990600"/>
            <a:ext cx="8534400" cy="5105400"/>
          </a:xfrm>
          <a:noFill/>
        </p:spPr>
        <p:txBody>
          <a:bodyPr/>
          <a:lstStyle/>
          <a:p>
            <a:pPr marL="0" indent="0" algn="just" eaLnBrk="1" hangingPunct="1">
              <a:lnSpc>
                <a:spcPct val="150000"/>
              </a:lnSpc>
              <a:spcBef>
                <a:spcPts val="0"/>
              </a:spcBef>
              <a:buFont typeface="Wingdings" panose="05000000000000000000" pitchFamily="2" charset="2"/>
              <a:buNone/>
            </a:pPr>
            <a:r>
              <a:rPr lang="pt-BR" sz="2800" dirty="0" smtClean="0">
                <a:solidFill>
                  <a:schemeClr val="bg2"/>
                </a:solidFill>
              </a:rPr>
              <a:t>Nesse ponto, a norma veio ao encontro de </a:t>
            </a:r>
            <a:r>
              <a:rPr lang="pt-BR" sz="2800" u="sng" dirty="0" smtClean="0">
                <a:solidFill>
                  <a:schemeClr val="bg2"/>
                </a:solidFill>
              </a:rPr>
              <a:t>reiteradas manifestações do TCU</a:t>
            </a:r>
            <a:r>
              <a:rPr lang="pt-BR" sz="2800" dirty="0" smtClean="0">
                <a:solidFill>
                  <a:schemeClr val="bg2"/>
                </a:solidFill>
              </a:rPr>
              <a:t> sobre o tema.</a:t>
            </a:r>
          </a:p>
          <a:p>
            <a:pPr marL="0" indent="0" algn="just" eaLnBrk="1" hangingPunct="1">
              <a:lnSpc>
                <a:spcPct val="150000"/>
              </a:lnSpc>
              <a:spcBef>
                <a:spcPts val="0"/>
              </a:spcBef>
              <a:buFont typeface="Wingdings" panose="05000000000000000000" pitchFamily="2" charset="2"/>
              <a:buNone/>
            </a:pPr>
            <a:endParaRPr lang="pt-BR" sz="2800" dirty="0" smtClean="0">
              <a:solidFill>
                <a:schemeClr val="bg2"/>
              </a:solidFill>
            </a:endParaRPr>
          </a:p>
          <a:p>
            <a:pPr marL="0" indent="0" algn="just" eaLnBrk="1" hangingPunct="1">
              <a:lnSpc>
                <a:spcPct val="150000"/>
              </a:lnSpc>
              <a:spcBef>
                <a:spcPts val="0"/>
              </a:spcBef>
              <a:buFont typeface="Wingdings" panose="05000000000000000000" pitchFamily="2" charset="2"/>
              <a:buNone/>
            </a:pPr>
            <a:r>
              <a:rPr lang="pt-BR" sz="2800" dirty="0" smtClean="0">
                <a:solidFill>
                  <a:schemeClr val="bg2"/>
                </a:solidFill>
              </a:rPr>
              <a:t>O Tribunal se baseou, sobretudo, no disposto no art. 6º, I, do </a:t>
            </a:r>
            <a:r>
              <a:rPr lang="pt-BR" sz="2800" u="sng" dirty="0" smtClean="0">
                <a:solidFill>
                  <a:schemeClr val="bg2"/>
                </a:solidFill>
              </a:rPr>
              <a:t>Decreto-lei nº 200/1967</a:t>
            </a:r>
            <a:r>
              <a:rPr lang="pt-BR" sz="2800" dirty="0" smtClean="0">
                <a:solidFill>
                  <a:schemeClr val="bg2"/>
                </a:solidFill>
              </a:rPr>
              <a:t>, que elegeu o </a:t>
            </a:r>
            <a:r>
              <a:rPr lang="pt-BR" sz="2800" u="sng" dirty="0" smtClean="0">
                <a:solidFill>
                  <a:schemeClr val="bg2"/>
                </a:solidFill>
              </a:rPr>
              <a:t>planejamento como um dos princípios fundamentais das atividades da Administração</a:t>
            </a:r>
            <a:r>
              <a:rPr lang="pt-BR" sz="2800" dirty="0" smtClean="0">
                <a:solidFill>
                  <a:schemeClr val="bg2"/>
                </a:solidFill>
              </a:rPr>
              <a:t>.</a:t>
            </a:r>
            <a:endParaRPr lang="pt-BR" sz="2800" dirty="0" smtClean="0">
              <a:solidFill>
                <a:schemeClr val="hlink"/>
              </a:solidFill>
            </a:endParaRPr>
          </a:p>
        </p:txBody>
      </p:sp>
    </p:spTree>
    <p:extLst>
      <p:ext uri="{BB962C8B-B14F-4D97-AF65-F5344CB8AC3E}">
        <p14:creationId xmlns:p14="http://schemas.microsoft.com/office/powerpoint/2010/main" val="40283610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pt-BR" sz="2800" b="0" dirty="0">
                <a:latin typeface="Eras Demi ITC" panose="020B0805030504020804" pitchFamily="34" charset="0"/>
              </a:rPr>
              <a:t>2.1. Falta de um planejamento adequado</a:t>
            </a:r>
            <a:endParaRPr lang="pt-BR" sz="2800" dirty="0" smtClean="0">
              <a:latin typeface="Eras Demi ITC" panose="020B0805030504020804" pitchFamily="34" charset="0"/>
            </a:endParaRPr>
          </a:p>
        </p:txBody>
      </p:sp>
      <p:sp>
        <p:nvSpPr>
          <p:cNvPr id="37891" name="Rectangle 3"/>
          <p:cNvSpPr>
            <a:spLocks noGrp="1" noChangeArrowheads="1"/>
          </p:cNvSpPr>
          <p:nvPr>
            <p:ph type="body" idx="1"/>
          </p:nvPr>
        </p:nvSpPr>
        <p:spPr>
          <a:xfrm>
            <a:off x="381000" y="857250"/>
            <a:ext cx="8534400" cy="5105400"/>
          </a:xfrm>
        </p:spPr>
        <p:txBody>
          <a:bodyPr/>
          <a:lstStyle/>
          <a:p>
            <a:pPr marL="0" indent="0" algn="just" eaLnBrk="1" hangingPunct="1">
              <a:lnSpc>
                <a:spcPts val="3200"/>
              </a:lnSpc>
              <a:spcBef>
                <a:spcPts val="600"/>
              </a:spcBef>
              <a:buFont typeface="Wingdings" panose="05000000000000000000" pitchFamily="2" charset="2"/>
              <a:buNone/>
              <a:defRPr/>
            </a:pPr>
            <a:r>
              <a:rPr lang="pt-BR" dirty="0" smtClean="0">
                <a:solidFill>
                  <a:srgbClr val="000000"/>
                </a:solidFill>
              </a:rPr>
              <a:t>A propósito, a </a:t>
            </a:r>
            <a:r>
              <a:rPr lang="pt-BR" u="sng" dirty="0" smtClean="0">
                <a:solidFill>
                  <a:srgbClr val="000000"/>
                </a:solidFill>
              </a:rPr>
              <a:t>atenção com o planejamento da futura contratação fica evidente ao longo da IN SLTI/MPOG nº 2/2008</a:t>
            </a:r>
            <a:r>
              <a:rPr lang="pt-BR" dirty="0" smtClean="0">
                <a:solidFill>
                  <a:srgbClr val="000000"/>
                </a:solidFill>
              </a:rPr>
              <a:t>. Segundo essa norma, a contratação dos serviços deverá ser precedida de </a:t>
            </a:r>
            <a:r>
              <a:rPr lang="pt-BR" u="sng" dirty="0" smtClean="0">
                <a:solidFill>
                  <a:srgbClr val="000000"/>
                </a:solidFill>
              </a:rPr>
              <a:t>plano de trabalho</a:t>
            </a:r>
            <a:r>
              <a:rPr lang="pt-BR" dirty="0" smtClean="0">
                <a:solidFill>
                  <a:srgbClr val="000000"/>
                </a:solidFill>
              </a:rPr>
              <a:t>, aprovado pela autoridade máxima do órgão ou entidade, contendo, no mínimo (art. 6º, § 3º):</a:t>
            </a:r>
          </a:p>
          <a:p>
            <a:pPr marL="363538" indent="-363538" algn="just" eaLnBrk="1" hangingPunct="1">
              <a:lnSpc>
                <a:spcPts val="3200"/>
              </a:lnSpc>
              <a:spcBef>
                <a:spcPts val="600"/>
              </a:spcBef>
              <a:buClrTx/>
              <a:buFont typeface="Wingdings" panose="05000000000000000000" pitchFamily="2" charset="2"/>
              <a:buChar char="Ø"/>
              <a:defRPr/>
            </a:pPr>
            <a:r>
              <a:rPr lang="pt-BR" dirty="0" smtClean="0">
                <a:solidFill>
                  <a:srgbClr val="000000"/>
                </a:solidFill>
              </a:rPr>
              <a:t>justificativa da necessidade dos serviços;</a:t>
            </a:r>
          </a:p>
          <a:p>
            <a:pPr marL="363538" indent="-363538" algn="just" eaLnBrk="1" hangingPunct="1">
              <a:lnSpc>
                <a:spcPts val="3200"/>
              </a:lnSpc>
              <a:spcBef>
                <a:spcPts val="600"/>
              </a:spcBef>
              <a:buClrTx/>
              <a:buFont typeface="Wingdings" panose="05000000000000000000" pitchFamily="2" charset="2"/>
              <a:buChar char="Ø"/>
              <a:defRPr/>
            </a:pPr>
            <a:r>
              <a:rPr lang="pt-BR" u="sng" dirty="0" smtClean="0">
                <a:solidFill>
                  <a:srgbClr val="000000"/>
                </a:solidFill>
              </a:rPr>
              <a:t>relação</a:t>
            </a:r>
            <a:r>
              <a:rPr lang="pt-BR" dirty="0" smtClean="0">
                <a:solidFill>
                  <a:srgbClr val="000000"/>
                </a:solidFill>
              </a:rPr>
              <a:t> entre a </a:t>
            </a:r>
            <a:r>
              <a:rPr lang="pt-BR" u="sng" dirty="0" smtClean="0">
                <a:solidFill>
                  <a:srgbClr val="000000"/>
                </a:solidFill>
              </a:rPr>
              <a:t>demanda prevista</a:t>
            </a:r>
            <a:r>
              <a:rPr lang="pt-BR" dirty="0" smtClean="0">
                <a:solidFill>
                  <a:srgbClr val="000000"/>
                </a:solidFill>
              </a:rPr>
              <a:t> e a </a:t>
            </a:r>
            <a:r>
              <a:rPr lang="pt-BR" u="sng" dirty="0" smtClean="0">
                <a:solidFill>
                  <a:srgbClr val="000000"/>
                </a:solidFill>
              </a:rPr>
              <a:t>quantidade de serviço</a:t>
            </a:r>
            <a:r>
              <a:rPr lang="pt-BR" dirty="0" smtClean="0">
                <a:solidFill>
                  <a:srgbClr val="000000"/>
                </a:solidFill>
              </a:rPr>
              <a:t> a ser contratada;</a:t>
            </a:r>
          </a:p>
          <a:p>
            <a:pPr marL="363538" indent="-363538" algn="just" eaLnBrk="1" hangingPunct="1">
              <a:lnSpc>
                <a:spcPts val="3200"/>
              </a:lnSpc>
              <a:spcBef>
                <a:spcPts val="600"/>
              </a:spcBef>
              <a:buClrTx/>
              <a:buFont typeface="Wingdings" panose="05000000000000000000" pitchFamily="2" charset="2"/>
              <a:buChar char="Ø"/>
              <a:defRPr/>
            </a:pPr>
            <a:r>
              <a:rPr lang="pt-BR" dirty="0" smtClean="0">
                <a:solidFill>
                  <a:srgbClr val="000000"/>
                </a:solidFill>
              </a:rPr>
              <a:t>demonstrativo de resultados a serem alcançados em termos de economicidade e de melhor aproveitamento dos recursos humanos, materiais ou financeiros disponíveis.</a:t>
            </a:r>
          </a:p>
        </p:txBody>
      </p:sp>
    </p:spTree>
    <p:extLst>
      <p:ext uri="{BB962C8B-B14F-4D97-AF65-F5344CB8AC3E}">
        <p14:creationId xmlns:p14="http://schemas.microsoft.com/office/powerpoint/2010/main" val="302361640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3623" y="188640"/>
            <a:ext cx="7696200" cy="532706"/>
          </a:xfrm>
        </p:spPr>
        <p:txBody>
          <a:bodyPr/>
          <a:lstStyle/>
          <a:p>
            <a:pPr algn="ctr"/>
            <a:r>
              <a:rPr lang="pt-BR" sz="3200" dirty="0" smtClean="0"/>
              <a:t>Sumário</a:t>
            </a:r>
            <a:endParaRPr lang="pt-BR" sz="3200" dirty="0"/>
          </a:p>
        </p:txBody>
      </p:sp>
      <p:sp>
        <p:nvSpPr>
          <p:cNvPr id="3" name="Espaço Reservado para Conteúdo 2"/>
          <p:cNvSpPr>
            <a:spLocks noGrp="1"/>
          </p:cNvSpPr>
          <p:nvPr>
            <p:ph idx="1"/>
          </p:nvPr>
        </p:nvSpPr>
        <p:spPr>
          <a:xfrm>
            <a:off x="323528" y="836712"/>
            <a:ext cx="8568952" cy="5289451"/>
          </a:xfrm>
        </p:spPr>
        <p:txBody>
          <a:bodyPr>
            <a:noAutofit/>
          </a:bodyPr>
          <a:lstStyle/>
          <a:p>
            <a:pPr algn="just">
              <a:lnSpc>
                <a:spcPct val="150000"/>
              </a:lnSpc>
              <a:spcBef>
                <a:spcPts val="0"/>
              </a:spcBef>
            </a:pPr>
            <a:r>
              <a:rPr lang="pt-BR" sz="2800" dirty="0">
                <a:solidFill>
                  <a:schemeClr val="bg2"/>
                </a:solidFill>
              </a:rPr>
              <a:t>2.4. </a:t>
            </a:r>
            <a:r>
              <a:rPr lang="pt-BR" sz="2800" u="sng" dirty="0">
                <a:solidFill>
                  <a:schemeClr val="bg2"/>
                </a:solidFill>
              </a:rPr>
              <a:t>Inexistência</a:t>
            </a:r>
            <a:r>
              <a:rPr lang="pt-BR" sz="2800" dirty="0">
                <a:solidFill>
                  <a:schemeClr val="bg2"/>
                </a:solidFill>
              </a:rPr>
              <a:t> de uma </a:t>
            </a:r>
            <a:r>
              <a:rPr lang="pt-BR" sz="2800" u="sng" dirty="0">
                <a:solidFill>
                  <a:schemeClr val="bg2"/>
                </a:solidFill>
              </a:rPr>
              <a:t>cultura</a:t>
            </a:r>
            <a:r>
              <a:rPr lang="pt-BR" sz="2800" dirty="0">
                <a:solidFill>
                  <a:schemeClr val="bg2"/>
                </a:solidFill>
              </a:rPr>
              <a:t> voltada para resultados;</a:t>
            </a:r>
          </a:p>
          <a:p>
            <a:pPr algn="just">
              <a:lnSpc>
                <a:spcPct val="150000"/>
              </a:lnSpc>
              <a:spcBef>
                <a:spcPts val="0"/>
              </a:spcBef>
            </a:pPr>
            <a:r>
              <a:rPr lang="pt-BR" sz="2800" dirty="0">
                <a:solidFill>
                  <a:schemeClr val="bg2"/>
                </a:solidFill>
              </a:rPr>
              <a:t>2.5. </a:t>
            </a:r>
            <a:r>
              <a:rPr lang="pt-BR" sz="2800" u="sng" dirty="0">
                <a:solidFill>
                  <a:schemeClr val="bg2"/>
                </a:solidFill>
              </a:rPr>
              <a:t>Controles internos deficientes</a:t>
            </a:r>
            <a:r>
              <a:rPr lang="pt-BR" sz="2800" dirty="0">
                <a:solidFill>
                  <a:schemeClr val="bg2"/>
                </a:solidFill>
              </a:rPr>
              <a:t>;</a:t>
            </a:r>
          </a:p>
          <a:p>
            <a:pPr algn="just">
              <a:lnSpc>
                <a:spcPct val="150000"/>
              </a:lnSpc>
              <a:spcBef>
                <a:spcPts val="0"/>
              </a:spcBef>
            </a:pPr>
            <a:r>
              <a:rPr lang="pt-BR" sz="2800" dirty="0">
                <a:solidFill>
                  <a:schemeClr val="bg2"/>
                </a:solidFill>
              </a:rPr>
              <a:t>2.6. </a:t>
            </a:r>
            <a:r>
              <a:rPr lang="pt-BR" sz="2800" u="sng" dirty="0" smtClean="0">
                <a:solidFill>
                  <a:schemeClr val="bg2"/>
                </a:solidFill>
              </a:rPr>
              <a:t>Uso inadequado</a:t>
            </a:r>
            <a:r>
              <a:rPr lang="pt-BR" sz="2800" dirty="0" smtClean="0">
                <a:solidFill>
                  <a:schemeClr val="bg2"/>
                </a:solidFill>
              </a:rPr>
              <a:t> da competência para realizar </a:t>
            </a:r>
            <a:r>
              <a:rPr lang="pt-BR" sz="2800" u="sng" dirty="0" smtClean="0">
                <a:solidFill>
                  <a:schemeClr val="bg2"/>
                </a:solidFill>
              </a:rPr>
              <a:t>alterações unilaterais nos contratos</a:t>
            </a:r>
            <a:r>
              <a:rPr lang="pt-BR" sz="2800" dirty="0" smtClean="0">
                <a:solidFill>
                  <a:schemeClr val="bg2"/>
                </a:solidFill>
              </a:rPr>
              <a:t>;</a:t>
            </a:r>
            <a:endParaRPr lang="pt-BR" sz="2800" dirty="0">
              <a:solidFill>
                <a:schemeClr val="bg2"/>
              </a:solidFill>
            </a:endParaRPr>
          </a:p>
          <a:p>
            <a:pPr algn="just">
              <a:lnSpc>
                <a:spcPct val="150000"/>
              </a:lnSpc>
              <a:spcBef>
                <a:spcPts val="0"/>
              </a:spcBef>
            </a:pPr>
            <a:r>
              <a:rPr lang="pt-BR" sz="2800" dirty="0" smtClean="0">
                <a:solidFill>
                  <a:schemeClr val="bg2"/>
                </a:solidFill>
              </a:rPr>
              <a:t>2.7. </a:t>
            </a:r>
            <a:r>
              <a:rPr lang="pt-BR" sz="2800" u="sng" dirty="0" smtClean="0">
                <a:solidFill>
                  <a:schemeClr val="bg2"/>
                </a:solidFill>
              </a:rPr>
              <a:t>Nível</a:t>
            </a:r>
            <a:r>
              <a:rPr lang="pt-BR" sz="2800" dirty="0" smtClean="0">
                <a:solidFill>
                  <a:schemeClr val="bg2"/>
                </a:solidFill>
              </a:rPr>
              <a:t> ainda </a:t>
            </a:r>
            <a:r>
              <a:rPr lang="pt-BR" sz="2800" u="sng" dirty="0" smtClean="0">
                <a:solidFill>
                  <a:schemeClr val="bg2"/>
                </a:solidFill>
              </a:rPr>
              <a:t>reduzido de discricionariedade</a:t>
            </a:r>
            <a:r>
              <a:rPr lang="pt-BR" sz="2800" dirty="0" smtClean="0">
                <a:solidFill>
                  <a:schemeClr val="bg2"/>
                </a:solidFill>
              </a:rPr>
              <a:t> do gestor público;</a:t>
            </a:r>
            <a:endParaRPr lang="pt-BR" sz="2800" dirty="0">
              <a:solidFill>
                <a:schemeClr val="bg2"/>
              </a:solidFill>
            </a:endParaRPr>
          </a:p>
        </p:txBody>
      </p:sp>
    </p:spTree>
    <p:extLst>
      <p:ext uri="{BB962C8B-B14F-4D97-AF65-F5344CB8AC3E}">
        <p14:creationId xmlns:p14="http://schemas.microsoft.com/office/powerpoint/2010/main" val="326495649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a:r>
              <a:rPr lang="pt-BR" sz="2800" b="0" dirty="0">
                <a:latin typeface="Eras Demi ITC" panose="020B0805030504020804" pitchFamily="34" charset="0"/>
              </a:rPr>
              <a:t>2.1. Falta de um planejamento adequado</a:t>
            </a:r>
            <a:endParaRPr lang="pt-BR" sz="2800" dirty="0" smtClean="0">
              <a:latin typeface="Eras Demi ITC" panose="020B0805030504020804" pitchFamily="34" charset="0"/>
            </a:endParaRPr>
          </a:p>
        </p:txBody>
      </p:sp>
      <p:sp>
        <p:nvSpPr>
          <p:cNvPr id="41987" name="Rectangle 3"/>
          <p:cNvSpPr>
            <a:spLocks noGrp="1" noChangeArrowheads="1"/>
          </p:cNvSpPr>
          <p:nvPr>
            <p:ph type="body" idx="1"/>
          </p:nvPr>
        </p:nvSpPr>
        <p:spPr>
          <a:xfrm>
            <a:off x="381000" y="1252538"/>
            <a:ext cx="8534400" cy="5105400"/>
          </a:xfrm>
          <a:noFill/>
        </p:spPr>
        <p:txBody>
          <a:bodyPr/>
          <a:lstStyle/>
          <a:p>
            <a:pPr algn="just">
              <a:lnSpc>
                <a:spcPts val="3800"/>
              </a:lnSpc>
              <a:spcBef>
                <a:spcPts val="1200"/>
              </a:spcBef>
            </a:pPr>
            <a:r>
              <a:rPr lang="pt-BR" dirty="0" smtClean="0">
                <a:solidFill>
                  <a:srgbClr val="000000"/>
                </a:solidFill>
              </a:rPr>
              <a:t>Ressalte-se que, apesar de tal exigência ter sido incorporada à IN </a:t>
            </a:r>
            <a:r>
              <a:rPr lang="pt-BR" dirty="0">
                <a:solidFill>
                  <a:srgbClr val="000000"/>
                </a:solidFill>
              </a:rPr>
              <a:t>SLTI/MPOG </a:t>
            </a:r>
            <a:r>
              <a:rPr lang="pt-BR" dirty="0" smtClean="0">
                <a:solidFill>
                  <a:srgbClr val="000000"/>
                </a:solidFill>
              </a:rPr>
              <a:t>nº 2/2008 por meio da IN nº </a:t>
            </a:r>
            <a:r>
              <a:rPr lang="pt-BR" dirty="0">
                <a:solidFill>
                  <a:srgbClr val="000000"/>
                </a:solidFill>
              </a:rPr>
              <a:t>SLTI/MPOG 3/2009</a:t>
            </a:r>
            <a:r>
              <a:rPr lang="pt-BR" dirty="0" smtClean="0">
                <a:solidFill>
                  <a:srgbClr val="000000"/>
                </a:solidFill>
              </a:rPr>
              <a:t>, não há que se falar em inovação normativa. </a:t>
            </a:r>
          </a:p>
          <a:p>
            <a:pPr algn="just">
              <a:lnSpc>
                <a:spcPts val="3800"/>
              </a:lnSpc>
              <a:spcBef>
                <a:spcPts val="1200"/>
              </a:spcBef>
            </a:pPr>
            <a:r>
              <a:rPr lang="pt-BR" dirty="0" smtClean="0">
                <a:solidFill>
                  <a:srgbClr val="000000"/>
                </a:solidFill>
              </a:rPr>
              <a:t>A regra trazida pela IN </a:t>
            </a:r>
            <a:r>
              <a:rPr lang="pt-BR" dirty="0">
                <a:solidFill>
                  <a:srgbClr val="000000"/>
                </a:solidFill>
              </a:rPr>
              <a:t>SLTI/MPOG nº </a:t>
            </a:r>
            <a:r>
              <a:rPr lang="pt-BR" dirty="0" smtClean="0">
                <a:solidFill>
                  <a:srgbClr val="000000"/>
                </a:solidFill>
              </a:rPr>
              <a:t>3/2009 reproduz, em seus exatos termos, o disposto no </a:t>
            </a:r>
            <a:r>
              <a:rPr lang="pt-BR" u="sng" dirty="0" smtClean="0">
                <a:solidFill>
                  <a:srgbClr val="000000"/>
                </a:solidFill>
              </a:rPr>
              <a:t>art. 2º do Decreto nº 2.271/1997</a:t>
            </a:r>
            <a:r>
              <a:rPr lang="pt-BR" dirty="0" smtClean="0">
                <a:solidFill>
                  <a:srgbClr val="000000"/>
                </a:solidFill>
              </a:rPr>
              <a:t>, o qual </a:t>
            </a:r>
            <a:r>
              <a:rPr lang="pt-BR" u="sng" dirty="0" smtClean="0">
                <a:solidFill>
                  <a:srgbClr val="000000"/>
                </a:solidFill>
              </a:rPr>
              <a:t>já demandava a elaboração do Plano de Trabalho</a:t>
            </a:r>
            <a:r>
              <a:rPr lang="pt-BR" dirty="0" smtClean="0">
                <a:solidFill>
                  <a:srgbClr val="000000"/>
                </a:solidFill>
              </a:rPr>
              <a:t>, com a contextualização da futura contratação e as justificativas devidas.</a:t>
            </a:r>
          </a:p>
        </p:txBody>
      </p:sp>
    </p:spTree>
    <p:extLst>
      <p:ext uri="{BB962C8B-B14F-4D97-AF65-F5344CB8AC3E}">
        <p14:creationId xmlns:p14="http://schemas.microsoft.com/office/powerpoint/2010/main" val="2250441887"/>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a:latin typeface="+mn-lt"/>
              </a:rPr>
              <a:t>2.1. Falta de um planejamento adequado</a:t>
            </a:r>
            <a:endParaRPr lang="pt-BR" sz="2800" dirty="0" smtClean="0">
              <a:latin typeface="+mn-lt"/>
            </a:endParaRPr>
          </a:p>
        </p:txBody>
      </p:sp>
      <p:sp>
        <p:nvSpPr>
          <p:cNvPr id="45059" name="Rectangle 3"/>
          <p:cNvSpPr>
            <a:spLocks noGrp="1" noChangeArrowheads="1"/>
          </p:cNvSpPr>
          <p:nvPr>
            <p:ph type="body" idx="1"/>
          </p:nvPr>
        </p:nvSpPr>
        <p:spPr>
          <a:xfrm>
            <a:off x="381000" y="990600"/>
            <a:ext cx="8534400" cy="5105400"/>
          </a:xfrm>
          <a:noFill/>
        </p:spPr>
        <p:txBody>
          <a:bodyPr/>
          <a:lstStyle/>
          <a:p>
            <a:pPr marL="0" indent="0" algn="just" eaLnBrk="1" hangingPunct="1">
              <a:lnSpc>
                <a:spcPct val="150000"/>
              </a:lnSpc>
              <a:spcBef>
                <a:spcPts val="1200"/>
              </a:spcBef>
              <a:buFont typeface="Wingdings" panose="05000000000000000000" pitchFamily="2" charset="2"/>
              <a:buNone/>
            </a:pPr>
            <a:r>
              <a:rPr lang="pt-BR" dirty="0" smtClean="0">
                <a:solidFill>
                  <a:srgbClr val="000000"/>
                </a:solidFill>
              </a:rPr>
              <a:t>Para que uma </a:t>
            </a:r>
            <a:r>
              <a:rPr lang="pt-BR" u="sng" dirty="0" smtClean="0">
                <a:solidFill>
                  <a:srgbClr val="000000"/>
                </a:solidFill>
              </a:rPr>
              <a:t>licitação</a:t>
            </a:r>
            <a:r>
              <a:rPr lang="pt-BR" dirty="0" smtClean="0">
                <a:solidFill>
                  <a:srgbClr val="000000"/>
                </a:solidFill>
              </a:rPr>
              <a:t> seja realizada da </a:t>
            </a:r>
            <a:r>
              <a:rPr lang="pt-BR" u="sng" dirty="0" smtClean="0">
                <a:solidFill>
                  <a:srgbClr val="000000"/>
                </a:solidFill>
              </a:rPr>
              <a:t>forma mais eficiente e eficaz</a:t>
            </a:r>
            <a:r>
              <a:rPr lang="pt-BR" dirty="0" smtClean="0">
                <a:solidFill>
                  <a:srgbClr val="000000"/>
                </a:solidFill>
              </a:rPr>
              <a:t>, é necessário que haja um </a:t>
            </a:r>
            <a:r>
              <a:rPr lang="pt-BR" u="sng" dirty="0" smtClean="0">
                <a:solidFill>
                  <a:srgbClr val="000000"/>
                </a:solidFill>
              </a:rPr>
              <a:t>planejamento estratégico consistente</a:t>
            </a:r>
            <a:r>
              <a:rPr lang="pt-BR" dirty="0" smtClean="0">
                <a:solidFill>
                  <a:srgbClr val="000000"/>
                </a:solidFill>
              </a:rPr>
              <a:t> e que o certame licitatório seja realizado em harmonia com os ditames do referido planejamento.</a:t>
            </a:r>
          </a:p>
          <a:p>
            <a:pPr marL="0" indent="0" algn="just" eaLnBrk="1" hangingPunct="1">
              <a:lnSpc>
                <a:spcPct val="150000"/>
              </a:lnSpc>
              <a:spcBef>
                <a:spcPts val="1200"/>
              </a:spcBef>
              <a:buFont typeface="Wingdings" panose="05000000000000000000" pitchFamily="2" charset="2"/>
              <a:buNone/>
            </a:pPr>
            <a:r>
              <a:rPr lang="pt-BR" dirty="0" smtClean="0">
                <a:solidFill>
                  <a:srgbClr val="000000"/>
                </a:solidFill>
              </a:rPr>
              <a:t>Caso contrário, haverá um </a:t>
            </a:r>
            <a:r>
              <a:rPr lang="pt-BR" u="sng" dirty="0" smtClean="0">
                <a:solidFill>
                  <a:srgbClr val="000000"/>
                </a:solidFill>
              </a:rPr>
              <a:t>elevado risco</a:t>
            </a:r>
            <a:r>
              <a:rPr lang="pt-BR" dirty="0" smtClean="0">
                <a:solidFill>
                  <a:srgbClr val="000000"/>
                </a:solidFill>
              </a:rPr>
              <a:t> de serem </a:t>
            </a:r>
            <a:r>
              <a:rPr lang="pt-BR" u="sng" dirty="0" smtClean="0">
                <a:solidFill>
                  <a:srgbClr val="000000"/>
                </a:solidFill>
              </a:rPr>
              <a:t>contratados bens ou serviços inadequados</a:t>
            </a:r>
            <a:r>
              <a:rPr lang="pt-BR" dirty="0" smtClean="0">
                <a:solidFill>
                  <a:srgbClr val="000000"/>
                </a:solidFill>
              </a:rPr>
              <a:t>, em quantidades </a:t>
            </a:r>
            <a:r>
              <a:rPr lang="pt-BR" dirty="0" err="1" smtClean="0">
                <a:solidFill>
                  <a:srgbClr val="000000"/>
                </a:solidFill>
              </a:rPr>
              <a:t>super</a:t>
            </a:r>
            <a:r>
              <a:rPr lang="pt-BR" dirty="0" smtClean="0">
                <a:solidFill>
                  <a:srgbClr val="000000"/>
                </a:solidFill>
              </a:rPr>
              <a:t> ou subestimadas ou com prazos de entrega incorretamente definidos.</a:t>
            </a:r>
          </a:p>
        </p:txBody>
      </p:sp>
    </p:spTree>
    <p:extLst>
      <p:ext uri="{BB962C8B-B14F-4D97-AF65-F5344CB8AC3E}">
        <p14:creationId xmlns:p14="http://schemas.microsoft.com/office/powerpoint/2010/main" val="242647618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1196752"/>
            <a:ext cx="8534400" cy="4899248"/>
          </a:xfrm>
          <a:noFill/>
        </p:spPr>
        <p:txBody>
          <a:bodyPr/>
          <a:lstStyle/>
          <a:p>
            <a:pPr marL="0" indent="0" algn="just" eaLnBrk="1" hangingPunct="1">
              <a:lnSpc>
                <a:spcPct val="150000"/>
              </a:lnSpc>
              <a:spcBef>
                <a:spcPts val="0"/>
              </a:spcBef>
              <a:buFont typeface="Wingdings" panose="05000000000000000000" pitchFamily="2" charset="2"/>
              <a:buNone/>
            </a:pPr>
            <a:r>
              <a:rPr lang="pt-BR" sz="2800" dirty="0" smtClean="0">
                <a:solidFill>
                  <a:srgbClr val="000000"/>
                </a:solidFill>
              </a:rPr>
              <a:t>Há muitos anos, o TCU tem apontado que uma das </a:t>
            </a:r>
            <a:r>
              <a:rPr lang="pt-BR" sz="2800" u="sng" dirty="0" smtClean="0">
                <a:solidFill>
                  <a:srgbClr val="000000"/>
                </a:solidFill>
              </a:rPr>
              <a:t>principais causas do desperdício de recursos públicos</a:t>
            </a:r>
            <a:r>
              <a:rPr lang="pt-BR" sz="2800" dirty="0" smtClean="0">
                <a:solidFill>
                  <a:srgbClr val="000000"/>
                </a:solidFill>
              </a:rPr>
              <a:t> é a </a:t>
            </a:r>
            <a:r>
              <a:rPr lang="pt-BR" sz="2800" u="sng" dirty="0" smtClean="0">
                <a:solidFill>
                  <a:srgbClr val="000000"/>
                </a:solidFill>
              </a:rPr>
              <a:t>inexistência de projetos básicos ou executivos adequados</a:t>
            </a:r>
            <a:r>
              <a:rPr lang="pt-BR" sz="2800" dirty="0" smtClean="0">
                <a:solidFill>
                  <a:srgbClr val="000000"/>
                </a:solidFill>
              </a:rPr>
              <a:t>.</a:t>
            </a:r>
          </a:p>
          <a:p>
            <a:pPr algn="just">
              <a:lnSpc>
                <a:spcPct val="150000"/>
              </a:lnSpc>
              <a:spcBef>
                <a:spcPts val="0"/>
              </a:spcBef>
            </a:pPr>
            <a:r>
              <a:rPr lang="pt-BR" sz="2800" dirty="0" smtClean="0">
                <a:solidFill>
                  <a:srgbClr val="000000"/>
                </a:solidFill>
              </a:rPr>
              <a:t>Em conformidade com esse entendimento, ao relatar o Acórdão nº 77/2002 - Plenário, o Ministro Adylson Motta salientou que:</a:t>
            </a:r>
          </a:p>
        </p:txBody>
      </p:sp>
    </p:spTree>
    <p:extLst>
      <p:ext uri="{BB962C8B-B14F-4D97-AF65-F5344CB8AC3E}">
        <p14:creationId xmlns:p14="http://schemas.microsoft.com/office/powerpoint/2010/main" val="275577916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820738"/>
            <a:ext cx="8534400" cy="5275262"/>
          </a:xfrm>
          <a:noFill/>
        </p:spPr>
        <p:txBody>
          <a:bodyPr/>
          <a:lstStyle/>
          <a:p>
            <a:pPr algn="just">
              <a:lnSpc>
                <a:spcPts val="4200"/>
              </a:lnSpc>
              <a:spcBef>
                <a:spcPts val="0"/>
              </a:spcBef>
            </a:pPr>
            <a:r>
              <a:rPr lang="pt-BR" i="1" dirty="0" smtClean="0">
                <a:solidFill>
                  <a:srgbClr val="000000"/>
                </a:solidFill>
              </a:rPr>
              <a:t>“</a:t>
            </a:r>
            <a:r>
              <a:rPr lang="pt-BR" sz="2600" i="1" dirty="0" smtClean="0">
                <a:solidFill>
                  <a:srgbClr val="000000"/>
                </a:solidFill>
              </a:rPr>
              <a:t>O </a:t>
            </a:r>
            <a:r>
              <a:rPr lang="pt-BR" sz="2600" i="1" u="sng" dirty="0">
                <a:solidFill>
                  <a:srgbClr val="000000"/>
                </a:solidFill>
              </a:rPr>
              <a:t>Projeto Básico</a:t>
            </a:r>
            <a:r>
              <a:rPr lang="pt-BR" sz="2600" i="1" dirty="0">
                <a:solidFill>
                  <a:srgbClr val="000000"/>
                </a:solidFill>
              </a:rPr>
              <a:t>, que deve ser encarado como </a:t>
            </a:r>
            <a:r>
              <a:rPr lang="pt-BR" sz="2600" i="1" u="sng" dirty="0">
                <a:solidFill>
                  <a:srgbClr val="000000"/>
                </a:solidFill>
              </a:rPr>
              <a:t>elemento fundamental </a:t>
            </a:r>
            <a:r>
              <a:rPr lang="pt-BR" sz="2600" i="1" dirty="0">
                <a:solidFill>
                  <a:srgbClr val="000000"/>
                </a:solidFill>
              </a:rPr>
              <a:t>para a realização de qualquer licitação, deve, também, ser considerado o pilar de todo empreendimento, público ou </a:t>
            </a:r>
            <a:r>
              <a:rPr lang="pt-BR" sz="2600" i="1" dirty="0" smtClean="0">
                <a:solidFill>
                  <a:srgbClr val="000000"/>
                </a:solidFill>
              </a:rPr>
              <a:t>privado. Contudo, em todas as </a:t>
            </a:r>
            <a:r>
              <a:rPr lang="pt-BR" sz="2600" i="1" dirty="0">
                <a:solidFill>
                  <a:srgbClr val="000000"/>
                </a:solidFill>
              </a:rPr>
              <a:t>esferas administrativas, ele tem sido </a:t>
            </a:r>
            <a:r>
              <a:rPr lang="pt-BR" sz="2600" i="1" u="sng" dirty="0">
                <a:solidFill>
                  <a:srgbClr val="000000"/>
                </a:solidFill>
              </a:rPr>
              <a:t>constantemente </a:t>
            </a:r>
            <a:r>
              <a:rPr lang="pt-BR" sz="2600" i="1" u="sng" dirty="0" err="1">
                <a:solidFill>
                  <a:srgbClr val="000000"/>
                </a:solidFill>
              </a:rPr>
              <a:t>mal-elaborado</a:t>
            </a:r>
            <a:r>
              <a:rPr lang="pt-BR" sz="2600" i="1" dirty="0">
                <a:solidFill>
                  <a:srgbClr val="000000"/>
                </a:solidFill>
              </a:rPr>
              <a:t>, </a:t>
            </a:r>
            <a:r>
              <a:rPr lang="pt-BR" sz="2600" i="1" dirty="0" smtClean="0">
                <a:solidFill>
                  <a:srgbClr val="000000"/>
                </a:solidFill>
              </a:rPr>
              <a:t>sem </a:t>
            </a:r>
            <a:r>
              <a:rPr lang="pt-BR" sz="2600" i="1" dirty="0">
                <a:solidFill>
                  <a:srgbClr val="000000"/>
                </a:solidFill>
              </a:rPr>
              <a:t>a atenção mínima necessária quando da sua confecção, o que é lamentável por se tornar </a:t>
            </a:r>
            <a:r>
              <a:rPr lang="pt-BR" sz="2600" i="1" u="sng" dirty="0">
                <a:solidFill>
                  <a:srgbClr val="000000"/>
                </a:solidFill>
              </a:rPr>
              <a:t>fonte de desvios </a:t>
            </a:r>
            <a:r>
              <a:rPr lang="pt-BR" sz="2600" i="1" dirty="0">
                <a:solidFill>
                  <a:srgbClr val="000000"/>
                </a:solidFill>
              </a:rPr>
              <a:t>e toda sorte de irregularidades </a:t>
            </a:r>
            <a:r>
              <a:rPr lang="pt-BR" sz="2600" i="1" dirty="0" smtClean="0">
                <a:solidFill>
                  <a:srgbClr val="000000"/>
                </a:solidFill>
              </a:rPr>
              <a:t>de que </a:t>
            </a:r>
            <a:r>
              <a:rPr lang="pt-BR" sz="2600" i="1" dirty="0">
                <a:solidFill>
                  <a:srgbClr val="000000"/>
                </a:solidFill>
              </a:rPr>
              <a:t>se tem notícia no Brasil</a:t>
            </a:r>
            <a:r>
              <a:rPr lang="pt-BR" sz="2600" i="1" dirty="0" smtClean="0">
                <a:solidFill>
                  <a:srgbClr val="000000"/>
                </a:solidFill>
              </a:rPr>
              <a:t>.”</a:t>
            </a:r>
            <a:endParaRPr lang="pt-BR" sz="2600" i="1" dirty="0">
              <a:solidFill>
                <a:srgbClr val="000000"/>
              </a:solidFill>
            </a:endParaRPr>
          </a:p>
          <a:p>
            <a:pPr algn="just">
              <a:lnSpc>
                <a:spcPts val="3800"/>
              </a:lnSpc>
              <a:spcBef>
                <a:spcPts val="0"/>
              </a:spcBef>
            </a:pPr>
            <a:endParaRPr lang="pt-BR" dirty="0">
              <a:solidFill>
                <a:srgbClr val="000000"/>
              </a:solidFill>
            </a:endParaRPr>
          </a:p>
        </p:txBody>
      </p:sp>
    </p:spTree>
    <p:extLst>
      <p:ext uri="{BB962C8B-B14F-4D97-AF65-F5344CB8AC3E}">
        <p14:creationId xmlns:p14="http://schemas.microsoft.com/office/powerpoint/2010/main" val="1938870339"/>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820738"/>
            <a:ext cx="8534400" cy="5275262"/>
          </a:xfrm>
          <a:noFill/>
        </p:spPr>
        <p:txBody>
          <a:bodyPr/>
          <a:lstStyle/>
          <a:p>
            <a:pPr algn="just">
              <a:lnSpc>
                <a:spcPts val="3800"/>
              </a:lnSpc>
              <a:spcBef>
                <a:spcPts val="0"/>
              </a:spcBef>
            </a:pPr>
            <a:r>
              <a:rPr lang="pt-BR" sz="2600" dirty="0" smtClean="0">
                <a:solidFill>
                  <a:srgbClr val="000000"/>
                </a:solidFill>
              </a:rPr>
              <a:t>A gravidade dessa falha vem sendo reconhecida ao longo dos anos, como se depreende da leitura do seguinte trecho do Acórdão nº 302/2016 – Plenário (Relator Ministro Marcos Bemquerer):</a:t>
            </a:r>
          </a:p>
          <a:p>
            <a:pPr algn="just">
              <a:lnSpc>
                <a:spcPts val="3800"/>
              </a:lnSpc>
              <a:spcBef>
                <a:spcPts val="0"/>
              </a:spcBef>
            </a:pPr>
            <a:r>
              <a:rPr lang="pt-BR" sz="2600" i="1" dirty="0" smtClean="0">
                <a:solidFill>
                  <a:srgbClr val="000000"/>
                </a:solidFill>
              </a:rPr>
              <a:t> “A </a:t>
            </a:r>
            <a:r>
              <a:rPr lang="pt-BR" sz="2600" i="1" dirty="0">
                <a:solidFill>
                  <a:srgbClr val="000000"/>
                </a:solidFill>
              </a:rPr>
              <a:t>realização de </a:t>
            </a:r>
            <a:r>
              <a:rPr lang="pt-BR" sz="2600" i="1" u="sng" dirty="0">
                <a:solidFill>
                  <a:srgbClr val="000000"/>
                </a:solidFill>
              </a:rPr>
              <a:t>licitação com base em projeto básico deficiente, impreciso</a:t>
            </a:r>
            <a:r>
              <a:rPr lang="pt-BR" sz="2600" i="1" dirty="0">
                <a:solidFill>
                  <a:srgbClr val="000000"/>
                </a:solidFill>
              </a:rPr>
              <a:t> e que não contempla todos os elementos necessários e suficientes para bem caracterizar e orçar a totalidade da obra constitui </a:t>
            </a:r>
            <a:r>
              <a:rPr lang="pt-BR" sz="2600" i="1" u="sng" dirty="0">
                <a:solidFill>
                  <a:srgbClr val="000000"/>
                </a:solidFill>
              </a:rPr>
              <a:t>falha grave</a:t>
            </a:r>
            <a:r>
              <a:rPr lang="pt-BR" sz="2600" i="1" dirty="0">
                <a:solidFill>
                  <a:srgbClr val="000000"/>
                </a:solidFill>
              </a:rPr>
              <a:t> ensejadora de aplicação de </a:t>
            </a:r>
            <a:r>
              <a:rPr lang="pt-BR" sz="2600" i="1" u="sng" dirty="0">
                <a:solidFill>
                  <a:srgbClr val="000000"/>
                </a:solidFill>
              </a:rPr>
              <a:t>multa aos responsáveis</a:t>
            </a:r>
            <a:r>
              <a:rPr lang="pt-BR" sz="2600" i="1" dirty="0" smtClean="0">
                <a:solidFill>
                  <a:srgbClr val="000000"/>
                </a:solidFill>
              </a:rPr>
              <a:t>.”</a:t>
            </a:r>
          </a:p>
        </p:txBody>
      </p:sp>
    </p:spTree>
    <p:extLst>
      <p:ext uri="{BB962C8B-B14F-4D97-AF65-F5344CB8AC3E}">
        <p14:creationId xmlns:p14="http://schemas.microsoft.com/office/powerpoint/2010/main" val="3177275734"/>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820738"/>
            <a:ext cx="8534400" cy="5275262"/>
          </a:xfrm>
          <a:noFill/>
        </p:spPr>
        <p:txBody>
          <a:bodyPr/>
          <a:lstStyle/>
          <a:p>
            <a:pPr algn="just">
              <a:lnSpc>
                <a:spcPts val="3800"/>
              </a:lnSpc>
              <a:spcBef>
                <a:spcPts val="0"/>
              </a:spcBef>
            </a:pPr>
            <a:r>
              <a:rPr lang="pt-BR" dirty="0" smtClean="0">
                <a:solidFill>
                  <a:srgbClr val="000000"/>
                </a:solidFill>
              </a:rPr>
              <a:t>Ressalto que o termo “</a:t>
            </a:r>
            <a:r>
              <a:rPr lang="pt-BR" u="sng" dirty="0" smtClean="0">
                <a:solidFill>
                  <a:srgbClr val="000000"/>
                </a:solidFill>
              </a:rPr>
              <a:t>básico</a:t>
            </a:r>
            <a:r>
              <a:rPr lang="pt-BR" dirty="0" smtClean="0">
                <a:solidFill>
                  <a:srgbClr val="000000"/>
                </a:solidFill>
              </a:rPr>
              <a:t>”, constante das Leis nº 8.666/1993 e nº 12.462/2011, gerou dúvidas nos meios técnicos e jurídicos.</a:t>
            </a:r>
          </a:p>
          <a:p>
            <a:pPr algn="just">
              <a:lnSpc>
                <a:spcPts val="3800"/>
              </a:lnSpc>
              <a:spcBef>
                <a:spcPts val="0"/>
              </a:spcBef>
            </a:pPr>
            <a:r>
              <a:rPr lang="pt-BR" dirty="0" smtClean="0">
                <a:solidFill>
                  <a:srgbClr val="000000"/>
                </a:solidFill>
              </a:rPr>
              <a:t>Alguns gestores interpretaram as normas no sentido de que o projeto básico seria um projeto pouco desenvolvido. Consequentemente, licitaram obras com base em anteprojetos de arquitetura, o que ensejou uma série de problemas, em especial a celebração de termos aditivos que aumentaram o prazo da obra e a encareceram.</a:t>
            </a:r>
          </a:p>
          <a:p>
            <a:pPr algn="just">
              <a:lnSpc>
                <a:spcPts val="3800"/>
              </a:lnSpc>
              <a:spcBef>
                <a:spcPts val="0"/>
              </a:spcBef>
            </a:pPr>
            <a:r>
              <a:rPr lang="pt-BR" dirty="0" smtClean="0">
                <a:solidFill>
                  <a:srgbClr val="000000"/>
                </a:solidFill>
              </a:rPr>
              <a:t>Avalio que a melhor interpretação seria no sentido de que o </a:t>
            </a:r>
            <a:r>
              <a:rPr lang="pt-BR" u="sng" dirty="0" smtClean="0">
                <a:solidFill>
                  <a:srgbClr val="000000"/>
                </a:solidFill>
              </a:rPr>
              <a:t>projeto é básico por ser fundamental, indispensável</a:t>
            </a:r>
            <a:r>
              <a:rPr lang="pt-BR" dirty="0" smtClean="0">
                <a:solidFill>
                  <a:srgbClr val="000000"/>
                </a:solidFill>
              </a:rPr>
              <a:t>.</a:t>
            </a:r>
          </a:p>
        </p:txBody>
      </p:sp>
    </p:spTree>
    <p:extLst>
      <p:ext uri="{BB962C8B-B14F-4D97-AF65-F5344CB8AC3E}">
        <p14:creationId xmlns:p14="http://schemas.microsoft.com/office/powerpoint/2010/main" val="1115142213"/>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820738"/>
            <a:ext cx="8534400" cy="5275262"/>
          </a:xfrm>
          <a:noFill/>
        </p:spPr>
        <p:txBody>
          <a:bodyPr/>
          <a:lstStyle/>
          <a:p>
            <a:pPr algn="just">
              <a:lnSpc>
                <a:spcPts val="3800"/>
              </a:lnSpc>
              <a:spcBef>
                <a:spcPts val="0"/>
              </a:spcBef>
            </a:pPr>
            <a:r>
              <a:rPr lang="pt-BR" dirty="0" smtClean="0">
                <a:solidFill>
                  <a:srgbClr val="000000"/>
                </a:solidFill>
              </a:rPr>
              <a:t>O TCU, por meio de auditorias, detectou as seguintes </a:t>
            </a:r>
            <a:r>
              <a:rPr lang="pt-BR" u="sng" dirty="0" smtClean="0">
                <a:solidFill>
                  <a:srgbClr val="000000"/>
                </a:solidFill>
              </a:rPr>
              <a:t>falhas mais frequentes</a:t>
            </a:r>
            <a:r>
              <a:rPr lang="pt-BR" dirty="0" smtClean="0">
                <a:solidFill>
                  <a:srgbClr val="000000"/>
                </a:solidFill>
              </a:rPr>
              <a:t> nos projetos básicos:</a:t>
            </a:r>
          </a:p>
          <a:p>
            <a:pPr algn="just">
              <a:lnSpc>
                <a:spcPts val="3800"/>
              </a:lnSpc>
              <a:spcBef>
                <a:spcPts val="0"/>
              </a:spcBef>
            </a:pPr>
            <a:r>
              <a:rPr lang="pt-BR" dirty="0" smtClean="0">
                <a:solidFill>
                  <a:srgbClr val="000000"/>
                </a:solidFill>
              </a:rPr>
              <a:t>a) </a:t>
            </a:r>
            <a:r>
              <a:rPr lang="pt-BR" u="sng" dirty="0" smtClean="0">
                <a:solidFill>
                  <a:srgbClr val="000000"/>
                </a:solidFill>
              </a:rPr>
              <a:t>Ausência ou insuficiência de estudos</a:t>
            </a:r>
            <a:r>
              <a:rPr lang="pt-BR" dirty="0" smtClean="0">
                <a:solidFill>
                  <a:srgbClr val="000000"/>
                </a:solidFill>
              </a:rPr>
              <a:t> e levantamentos prévios que embasam os referidos projetos;</a:t>
            </a:r>
          </a:p>
          <a:p>
            <a:pPr algn="just">
              <a:lnSpc>
                <a:spcPts val="3800"/>
              </a:lnSpc>
              <a:spcBef>
                <a:spcPts val="0"/>
              </a:spcBef>
            </a:pPr>
            <a:r>
              <a:rPr lang="pt-BR" dirty="0" smtClean="0">
                <a:solidFill>
                  <a:srgbClr val="000000"/>
                </a:solidFill>
              </a:rPr>
              <a:t>b)Projetos elaborados </a:t>
            </a:r>
            <a:r>
              <a:rPr lang="pt-BR" u="sng" dirty="0" smtClean="0">
                <a:solidFill>
                  <a:srgbClr val="000000"/>
                </a:solidFill>
              </a:rPr>
              <a:t>sem observar as normas técnicas</a:t>
            </a:r>
            <a:r>
              <a:rPr lang="pt-BR" dirty="0" smtClean="0">
                <a:solidFill>
                  <a:srgbClr val="000000"/>
                </a:solidFill>
              </a:rPr>
              <a:t> pertinentes;</a:t>
            </a:r>
          </a:p>
          <a:p>
            <a:pPr algn="just">
              <a:lnSpc>
                <a:spcPts val="3800"/>
              </a:lnSpc>
              <a:spcBef>
                <a:spcPts val="0"/>
              </a:spcBef>
            </a:pPr>
            <a:r>
              <a:rPr lang="pt-BR" dirty="0" smtClean="0">
                <a:solidFill>
                  <a:srgbClr val="000000"/>
                </a:solidFill>
              </a:rPr>
              <a:t>c) </a:t>
            </a:r>
            <a:r>
              <a:rPr lang="pt-BR" u="sng" dirty="0" smtClean="0">
                <a:solidFill>
                  <a:srgbClr val="000000"/>
                </a:solidFill>
              </a:rPr>
              <a:t>Ausência ou insuficiência dos elementos constituintes</a:t>
            </a:r>
            <a:r>
              <a:rPr lang="pt-BR" dirty="0" smtClean="0">
                <a:solidFill>
                  <a:srgbClr val="000000"/>
                </a:solidFill>
              </a:rPr>
              <a:t> desses projetos;</a:t>
            </a:r>
          </a:p>
          <a:p>
            <a:pPr algn="just">
              <a:lnSpc>
                <a:spcPts val="3800"/>
              </a:lnSpc>
              <a:spcBef>
                <a:spcPts val="0"/>
              </a:spcBef>
            </a:pPr>
            <a:r>
              <a:rPr lang="pt-BR" dirty="0" smtClean="0">
                <a:solidFill>
                  <a:srgbClr val="000000"/>
                </a:solidFill>
              </a:rPr>
              <a:t>d) Projetos elaborados </a:t>
            </a:r>
            <a:r>
              <a:rPr lang="pt-BR" u="sng" dirty="0" smtClean="0">
                <a:solidFill>
                  <a:srgbClr val="000000"/>
                </a:solidFill>
              </a:rPr>
              <a:t>antes da obtenção da licença ambiental prévia</a:t>
            </a:r>
            <a:r>
              <a:rPr lang="pt-BR" dirty="0" smtClean="0">
                <a:solidFill>
                  <a:srgbClr val="000000"/>
                </a:solidFill>
              </a:rPr>
              <a:t>, o que provoca </a:t>
            </a:r>
            <a:r>
              <a:rPr lang="pt-BR" u="sng" dirty="0" smtClean="0">
                <a:solidFill>
                  <a:srgbClr val="000000"/>
                </a:solidFill>
              </a:rPr>
              <a:t>alterações contratuais</a:t>
            </a:r>
            <a:r>
              <a:rPr lang="pt-BR" dirty="0" smtClean="0">
                <a:solidFill>
                  <a:srgbClr val="000000"/>
                </a:solidFill>
              </a:rPr>
              <a:t> decorrentes de exigências do órgão ambiental;</a:t>
            </a:r>
          </a:p>
        </p:txBody>
      </p:sp>
    </p:spTree>
    <p:extLst>
      <p:ext uri="{BB962C8B-B14F-4D97-AF65-F5344CB8AC3E}">
        <p14:creationId xmlns:p14="http://schemas.microsoft.com/office/powerpoint/2010/main" val="1869113215"/>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820738"/>
            <a:ext cx="8534400" cy="5275262"/>
          </a:xfrm>
          <a:noFill/>
        </p:spPr>
        <p:txBody>
          <a:bodyPr/>
          <a:lstStyle/>
          <a:p>
            <a:pPr algn="just">
              <a:lnSpc>
                <a:spcPts val="3800"/>
              </a:lnSpc>
              <a:spcBef>
                <a:spcPts val="0"/>
              </a:spcBef>
              <a:spcAft>
                <a:spcPts val="1200"/>
              </a:spcAft>
            </a:pPr>
            <a:r>
              <a:rPr lang="pt-BR" sz="2800" dirty="0" smtClean="0">
                <a:solidFill>
                  <a:srgbClr val="000000"/>
                </a:solidFill>
              </a:rPr>
              <a:t>e) </a:t>
            </a:r>
            <a:r>
              <a:rPr lang="pt-BR" sz="2800" u="sng" dirty="0" smtClean="0">
                <a:solidFill>
                  <a:srgbClr val="000000"/>
                </a:solidFill>
              </a:rPr>
              <a:t>Ausência de orçamento detalhado</a:t>
            </a:r>
            <a:r>
              <a:rPr lang="pt-BR" sz="2800" dirty="0" smtClean="0">
                <a:solidFill>
                  <a:srgbClr val="000000"/>
                </a:solidFill>
              </a:rPr>
              <a:t>, em especial, no que concerne à composição de custos unitários e ao detalhamento do BDI e dos encargos sociais;</a:t>
            </a:r>
          </a:p>
          <a:p>
            <a:pPr algn="just">
              <a:lnSpc>
                <a:spcPts val="3800"/>
              </a:lnSpc>
              <a:spcBef>
                <a:spcPts val="0"/>
              </a:spcBef>
              <a:spcAft>
                <a:spcPts val="1200"/>
              </a:spcAft>
            </a:pPr>
            <a:r>
              <a:rPr lang="pt-BR" sz="2800" dirty="0" smtClean="0">
                <a:solidFill>
                  <a:srgbClr val="000000"/>
                </a:solidFill>
              </a:rPr>
              <a:t>f) </a:t>
            </a:r>
            <a:r>
              <a:rPr lang="pt-BR" sz="2800" u="sng" dirty="0" smtClean="0">
                <a:solidFill>
                  <a:srgbClr val="000000"/>
                </a:solidFill>
              </a:rPr>
              <a:t>Inexistência ou utilização de referências de preços inadequadas</a:t>
            </a:r>
            <a:r>
              <a:rPr lang="pt-BR" sz="2800" dirty="0" smtClean="0">
                <a:solidFill>
                  <a:srgbClr val="000000"/>
                </a:solidFill>
              </a:rPr>
              <a:t>; e</a:t>
            </a:r>
          </a:p>
          <a:p>
            <a:pPr algn="just">
              <a:lnSpc>
                <a:spcPts val="3800"/>
              </a:lnSpc>
              <a:spcBef>
                <a:spcPts val="0"/>
              </a:spcBef>
              <a:spcAft>
                <a:spcPts val="1200"/>
              </a:spcAft>
            </a:pPr>
            <a:r>
              <a:rPr lang="pt-BR" sz="2800" dirty="0" smtClean="0">
                <a:solidFill>
                  <a:srgbClr val="000000"/>
                </a:solidFill>
              </a:rPr>
              <a:t>g) </a:t>
            </a:r>
            <a:r>
              <a:rPr lang="pt-BR" sz="2800" u="sng" dirty="0" smtClean="0">
                <a:solidFill>
                  <a:srgbClr val="000000"/>
                </a:solidFill>
              </a:rPr>
              <a:t>Ausência de anotação de responsabilidade técnica</a:t>
            </a:r>
            <a:r>
              <a:rPr lang="pt-BR" sz="2800" dirty="0" smtClean="0">
                <a:solidFill>
                  <a:srgbClr val="000000"/>
                </a:solidFill>
              </a:rPr>
              <a:t> – ART dos autores das peças que compõem o projeto básico.</a:t>
            </a:r>
          </a:p>
        </p:txBody>
      </p:sp>
    </p:spTree>
    <p:extLst>
      <p:ext uri="{BB962C8B-B14F-4D97-AF65-F5344CB8AC3E}">
        <p14:creationId xmlns:p14="http://schemas.microsoft.com/office/powerpoint/2010/main" val="3374329316"/>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pt-BR" sz="2800" b="0" dirty="0" smtClean="0">
                <a:latin typeface="+mn-lt"/>
              </a:rPr>
              <a:t>2.2. Projetos falhos ou inexistentes</a:t>
            </a:r>
            <a:endParaRPr lang="pt-BR" sz="2800" dirty="0" smtClean="0">
              <a:latin typeface="+mn-lt"/>
            </a:endParaRPr>
          </a:p>
        </p:txBody>
      </p:sp>
      <p:sp>
        <p:nvSpPr>
          <p:cNvPr id="45059" name="Rectangle 3"/>
          <p:cNvSpPr>
            <a:spLocks noGrp="1" noChangeArrowheads="1"/>
          </p:cNvSpPr>
          <p:nvPr>
            <p:ph type="body" idx="1"/>
          </p:nvPr>
        </p:nvSpPr>
        <p:spPr>
          <a:xfrm>
            <a:off x="381000" y="820738"/>
            <a:ext cx="8534400" cy="5275262"/>
          </a:xfrm>
          <a:noFill/>
        </p:spPr>
        <p:txBody>
          <a:bodyPr/>
          <a:lstStyle/>
          <a:p>
            <a:pPr algn="just">
              <a:lnSpc>
                <a:spcPts val="4700"/>
              </a:lnSpc>
              <a:spcBef>
                <a:spcPts val="0"/>
              </a:spcBef>
            </a:pPr>
            <a:r>
              <a:rPr lang="pt-BR" sz="2600" dirty="0" smtClean="0">
                <a:solidFill>
                  <a:srgbClr val="000000"/>
                </a:solidFill>
              </a:rPr>
              <a:t>Esses problemas adquiriram tal magnitude que chegou a ser cogitado que a licitação somente fosse realizada após a elaboração do projeto executivo.</a:t>
            </a:r>
          </a:p>
          <a:p>
            <a:pPr algn="just">
              <a:lnSpc>
                <a:spcPts val="4700"/>
              </a:lnSpc>
              <a:spcBef>
                <a:spcPts val="0"/>
              </a:spcBef>
            </a:pPr>
            <a:r>
              <a:rPr lang="pt-BR" sz="2600" dirty="0" smtClean="0">
                <a:solidFill>
                  <a:srgbClr val="000000"/>
                </a:solidFill>
              </a:rPr>
              <a:t>Por outro lado, o </a:t>
            </a:r>
            <a:r>
              <a:rPr lang="pt-BR" sz="2600" u="sng" dirty="0" smtClean="0">
                <a:solidFill>
                  <a:srgbClr val="000000"/>
                </a:solidFill>
              </a:rPr>
              <a:t>Regime de Diferenciado de Contratações Públicas – RDC previu</a:t>
            </a:r>
            <a:r>
              <a:rPr lang="pt-BR" sz="2600" dirty="0" smtClean="0">
                <a:solidFill>
                  <a:srgbClr val="000000"/>
                </a:solidFill>
              </a:rPr>
              <a:t> que, quando houver uma </a:t>
            </a:r>
            <a:r>
              <a:rPr lang="pt-BR" sz="2600" u="sng" dirty="0" smtClean="0">
                <a:solidFill>
                  <a:srgbClr val="000000"/>
                </a:solidFill>
              </a:rPr>
              <a:t>contratação integrada</a:t>
            </a:r>
            <a:r>
              <a:rPr lang="pt-BR" sz="2600" dirty="0" smtClean="0">
                <a:solidFill>
                  <a:srgbClr val="000000"/>
                </a:solidFill>
              </a:rPr>
              <a:t>, o </a:t>
            </a:r>
            <a:r>
              <a:rPr lang="pt-BR" sz="2600" u="sng" dirty="0" smtClean="0">
                <a:solidFill>
                  <a:srgbClr val="000000"/>
                </a:solidFill>
              </a:rPr>
              <a:t>projeto básico seja elaborado pelo construtor</a:t>
            </a:r>
            <a:r>
              <a:rPr lang="pt-BR" sz="2600" dirty="0" smtClean="0">
                <a:solidFill>
                  <a:srgbClr val="000000"/>
                </a:solidFill>
              </a:rPr>
              <a:t> com base no conjunto de informações que compõem o anteprojeto de engenharia.</a:t>
            </a:r>
          </a:p>
        </p:txBody>
      </p:sp>
    </p:spTree>
    <p:extLst>
      <p:ext uri="{BB962C8B-B14F-4D97-AF65-F5344CB8AC3E}">
        <p14:creationId xmlns:p14="http://schemas.microsoft.com/office/powerpoint/2010/main" val="2742412552"/>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1116013" y="0"/>
            <a:ext cx="7956550" cy="820738"/>
          </a:xfrm>
        </p:spPr>
        <p:txBody>
          <a:bodyPr/>
          <a:lstStyle/>
          <a:p>
            <a:pPr algn="ctr"/>
            <a:r>
              <a:rPr lang="pt-BR" sz="2800" b="0" dirty="0">
                <a:latin typeface="+mn-lt"/>
              </a:rPr>
              <a:t>2.2. Projetos falhos ou inexistentes</a:t>
            </a:r>
            <a:endParaRPr lang="pt-BR" sz="2800" dirty="0" smtClean="0">
              <a:solidFill>
                <a:schemeClr val="bg1"/>
              </a:solidFill>
              <a:latin typeface="+mn-lt"/>
            </a:endParaRPr>
          </a:p>
        </p:txBody>
      </p:sp>
      <p:sp>
        <p:nvSpPr>
          <p:cNvPr id="147459" name="Rectangle 3"/>
          <p:cNvSpPr>
            <a:spLocks noGrp="1" noChangeArrowheads="1"/>
          </p:cNvSpPr>
          <p:nvPr>
            <p:ph idx="1"/>
          </p:nvPr>
        </p:nvSpPr>
        <p:spPr>
          <a:xfrm>
            <a:off x="539750" y="836613"/>
            <a:ext cx="8137525" cy="5538787"/>
          </a:xfrm>
        </p:spPr>
        <p:txBody>
          <a:bodyPr/>
          <a:lstStyle/>
          <a:p>
            <a:pPr marL="0" indent="0" algn="ctr" eaLnBrk="1" hangingPunct="1">
              <a:lnSpc>
                <a:spcPct val="170000"/>
              </a:lnSpc>
              <a:spcBef>
                <a:spcPts val="600"/>
              </a:spcBef>
              <a:buFont typeface="Wingdings" pitchFamily="2" charset="2"/>
              <a:buNone/>
            </a:pPr>
            <a:r>
              <a:rPr lang="pt-BR" sz="2800" b="1" dirty="0">
                <a:solidFill>
                  <a:schemeClr val="bg2"/>
                </a:solidFill>
              </a:rPr>
              <a:t>C</a:t>
            </a:r>
            <a:r>
              <a:rPr lang="pt-BR" sz="2800" b="1" dirty="0" smtClean="0">
                <a:solidFill>
                  <a:schemeClr val="bg2"/>
                </a:solidFill>
              </a:rPr>
              <a:t>ontratação integrada compreende</a:t>
            </a:r>
            <a:endParaRPr lang="pt-BR" dirty="0" smtClean="0">
              <a:solidFill>
                <a:schemeClr val="bg2"/>
              </a:solidFill>
            </a:endParaRPr>
          </a:p>
          <a:p>
            <a:pPr marL="457200" lvl="1" indent="-457200" algn="just" eaLnBrk="1" hangingPunct="1">
              <a:lnSpc>
                <a:spcPct val="130000"/>
              </a:lnSpc>
              <a:spcBef>
                <a:spcPts val="600"/>
              </a:spcBef>
              <a:buFont typeface="Wingdings" pitchFamily="2" charset="2"/>
              <a:buChar char="Ø"/>
            </a:pPr>
            <a:r>
              <a:rPr lang="pt-BR" sz="2600" dirty="0" smtClean="0">
                <a:solidFill>
                  <a:schemeClr val="bg2"/>
                </a:solidFill>
              </a:rPr>
              <a:t>a </a:t>
            </a:r>
            <a:r>
              <a:rPr lang="pt-BR" sz="2600" u="sng" dirty="0" smtClean="0">
                <a:solidFill>
                  <a:schemeClr val="bg2"/>
                </a:solidFill>
              </a:rPr>
              <a:t>elaboração ou o desenvolvimento de projeto</a:t>
            </a:r>
            <a:r>
              <a:rPr lang="pt-BR" sz="2600" dirty="0" smtClean="0">
                <a:solidFill>
                  <a:schemeClr val="bg2"/>
                </a:solidFill>
              </a:rPr>
              <a:t> básico e executivo;</a:t>
            </a:r>
          </a:p>
          <a:p>
            <a:pPr marL="457200" lvl="1" indent="-457200" algn="just" eaLnBrk="1" hangingPunct="1">
              <a:lnSpc>
                <a:spcPct val="130000"/>
              </a:lnSpc>
              <a:spcBef>
                <a:spcPts val="600"/>
              </a:spcBef>
              <a:buFont typeface="Wingdings" pitchFamily="2" charset="2"/>
              <a:buChar char="Ø"/>
            </a:pPr>
            <a:r>
              <a:rPr lang="pt-BR" sz="2600" dirty="0" smtClean="0">
                <a:solidFill>
                  <a:schemeClr val="bg2"/>
                </a:solidFill>
              </a:rPr>
              <a:t>a </a:t>
            </a:r>
            <a:r>
              <a:rPr lang="pt-BR" sz="2600" u="sng" dirty="0" smtClean="0">
                <a:solidFill>
                  <a:schemeClr val="bg2"/>
                </a:solidFill>
              </a:rPr>
              <a:t>execução de obras e serviços</a:t>
            </a:r>
            <a:r>
              <a:rPr lang="pt-BR" sz="2600" dirty="0" smtClean="0">
                <a:solidFill>
                  <a:schemeClr val="bg2"/>
                </a:solidFill>
              </a:rPr>
              <a:t> de engenharia, montagem, testes, pré-operação; </a:t>
            </a:r>
          </a:p>
          <a:p>
            <a:pPr marL="457200" lvl="1" indent="-457200" algn="just" eaLnBrk="1" hangingPunct="1">
              <a:lnSpc>
                <a:spcPct val="130000"/>
              </a:lnSpc>
              <a:spcBef>
                <a:spcPts val="600"/>
              </a:spcBef>
              <a:buFont typeface="Wingdings" pitchFamily="2" charset="2"/>
              <a:buChar char="Ø"/>
            </a:pPr>
            <a:r>
              <a:rPr lang="pt-BR" sz="2600" dirty="0" smtClean="0">
                <a:solidFill>
                  <a:schemeClr val="bg2"/>
                </a:solidFill>
              </a:rPr>
              <a:t>todas as </a:t>
            </a:r>
            <a:r>
              <a:rPr lang="pt-BR" sz="2600" u="sng" dirty="0" smtClean="0">
                <a:solidFill>
                  <a:schemeClr val="bg2"/>
                </a:solidFill>
              </a:rPr>
              <a:t>demais operações necessárias</a:t>
            </a:r>
            <a:r>
              <a:rPr lang="pt-BR" sz="2600" dirty="0" smtClean="0">
                <a:solidFill>
                  <a:schemeClr val="bg2"/>
                </a:solidFill>
              </a:rPr>
              <a:t> e suficientes para a entrega final do objeto.</a:t>
            </a:r>
          </a:p>
          <a:p>
            <a:pPr marL="457200" lvl="1" indent="-457200" algn="just" eaLnBrk="1" hangingPunct="1">
              <a:lnSpc>
                <a:spcPct val="130000"/>
              </a:lnSpc>
              <a:spcBef>
                <a:spcPts val="600"/>
              </a:spcBef>
              <a:buFont typeface="Wingdings" pitchFamily="2" charset="2"/>
              <a:buChar char="Ø"/>
            </a:pPr>
            <a:endParaRPr lang="pt-BR" sz="2600" dirty="0">
              <a:solidFill>
                <a:schemeClr val="bg2"/>
              </a:solidFill>
            </a:endParaRPr>
          </a:p>
          <a:p>
            <a:pPr marL="0" lvl="1" indent="0" algn="ctr" eaLnBrk="1" hangingPunct="1">
              <a:lnSpc>
                <a:spcPct val="130000"/>
              </a:lnSpc>
              <a:spcBef>
                <a:spcPts val="600"/>
              </a:spcBef>
              <a:buNone/>
            </a:pPr>
            <a:r>
              <a:rPr lang="pt-BR" dirty="0" smtClean="0">
                <a:solidFill>
                  <a:schemeClr val="bg2"/>
                </a:solidFill>
              </a:rPr>
              <a:t>(art</a:t>
            </a:r>
            <a:r>
              <a:rPr lang="pt-BR" dirty="0">
                <a:solidFill>
                  <a:schemeClr val="bg2"/>
                </a:solidFill>
              </a:rPr>
              <a:t>. 9º da Lei n° </a:t>
            </a:r>
            <a:r>
              <a:rPr lang="pt-BR" dirty="0" smtClean="0">
                <a:solidFill>
                  <a:schemeClr val="bg2"/>
                </a:solidFill>
              </a:rPr>
              <a:t>12.462/2011)</a:t>
            </a:r>
          </a:p>
          <a:p>
            <a:pPr marL="0" indent="0" algn="just" eaLnBrk="1" hangingPunct="1">
              <a:lnSpc>
                <a:spcPct val="170000"/>
              </a:lnSpc>
              <a:spcBef>
                <a:spcPts val="600"/>
              </a:spcBef>
              <a:buFont typeface="Wingdings" pitchFamily="2" charset="2"/>
              <a:buNone/>
            </a:pPr>
            <a:endParaRPr lang="pt-BR" dirty="0" smtClean="0">
              <a:solidFill>
                <a:srgbClr val="4D4948"/>
              </a:solidFill>
            </a:endParaRPr>
          </a:p>
          <a:p>
            <a:pPr marL="0" indent="0" algn="just" eaLnBrk="1" hangingPunct="1">
              <a:lnSpc>
                <a:spcPct val="170000"/>
              </a:lnSpc>
              <a:spcBef>
                <a:spcPts val="600"/>
              </a:spcBef>
              <a:buFont typeface="Wingdings" pitchFamily="2" charset="2"/>
              <a:buNone/>
            </a:pPr>
            <a:endParaRPr lang="pt-BR" dirty="0" smtClean="0">
              <a:solidFill>
                <a:srgbClr val="4D4948"/>
              </a:solidFill>
            </a:endParaRPr>
          </a:p>
        </p:txBody>
      </p:sp>
    </p:spTree>
    <p:extLst>
      <p:ext uri="{BB962C8B-B14F-4D97-AF65-F5344CB8AC3E}">
        <p14:creationId xmlns:p14="http://schemas.microsoft.com/office/powerpoint/2010/main" val="234288869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3623" y="188640"/>
            <a:ext cx="7696200" cy="532706"/>
          </a:xfrm>
        </p:spPr>
        <p:txBody>
          <a:bodyPr/>
          <a:lstStyle/>
          <a:p>
            <a:pPr algn="ctr"/>
            <a:r>
              <a:rPr lang="pt-BR" sz="3200" dirty="0" smtClean="0"/>
              <a:t>Sumário</a:t>
            </a:r>
            <a:endParaRPr lang="pt-BR" sz="3200" dirty="0"/>
          </a:p>
        </p:txBody>
      </p:sp>
      <p:sp>
        <p:nvSpPr>
          <p:cNvPr id="3" name="Espaço Reservado para Conteúdo 2"/>
          <p:cNvSpPr>
            <a:spLocks noGrp="1"/>
          </p:cNvSpPr>
          <p:nvPr>
            <p:ph idx="1"/>
          </p:nvPr>
        </p:nvSpPr>
        <p:spPr>
          <a:xfrm>
            <a:off x="323528" y="836712"/>
            <a:ext cx="8568952" cy="5289451"/>
          </a:xfrm>
        </p:spPr>
        <p:txBody>
          <a:bodyPr>
            <a:noAutofit/>
          </a:bodyPr>
          <a:lstStyle/>
          <a:p>
            <a:pPr algn="just">
              <a:lnSpc>
                <a:spcPct val="150000"/>
              </a:lnSpc>
              <a:spcBef>
                <a:spcPts val="0"/>
              </a:spcBef>
              <a:buNone/>
            </a:pPr>
            <a:r>
              <a:rPr lang="pt-BR" sz="2800" dirty="0" smtClean="0">
                <a:solidFill>
                  <a:schemeClr val="bg2"/>
                </a:solidFill>
              </a:rPr>
              <a:t>3. Conclusão</a:t>
            </a:r>
          </a:p>
          <a:p>
            <a:pPr algn="just">
              <a:lnSpc>
                <a:spcPct val="150000"/>
              </a:lnSpc>
              <a:spcBef>
                <a:spcPts val="0"/>
              </a:spcBef>
              <a:buNone/>
            </a:pPr>
            <a:r>
              <a:rPr lang="pt-BR" sz="2800" dirty="0" smtClean="0">
                <a:solidFill>
                  <a:schemeClr val="bg2"/>
                </a:solidFill>
              </a:rPr>
              <a:t>Anexo I - A Governança das aquisições;</a:t>
            </a:r>
          </a:p>
          <a:p>
            <a:pPr algn="just">
              <a:lnSpc>
                <a:spcPct val="150000"/>
              </a:lnSpc>
              <a:spcBef>
                <a:spcPts val="0"/>
              </a:spcBef>
              <a:buNone/>
            </a:pPr>
            <a:r>
              <a:rPr lang="pt-BR" sz="2800" dirty="0" smtClean="0">
                <a:solidFill>
                  <a:schemeClr val="bg2"/>
                </a:solidFill>
              </a:rPr>
              <a:t>Anexo II - A </a:t>
            </a:r>
            <a:r>
              <a:rPr lang="pt-BR" sz="2800" dirty="0">
                <a:solidFill>
                  <a:schemeClr val="bg2"/>
                </a:solidFill>
              </a:rPr>
              <a:t>ponderação de princípios como um mecanismo para possibilitar uma atuação mais eficiente;</a:t>
            </a:r>
          </a:p>
          <a:p>
            <a:pPr algn="just">
              <a:lnSpc>
                <a:spcPct val="150000"/>
              </a:lnSpc>
              <a:spcBef>
                <a:spcPts val="0"/>
              </a:spcBef>
              <a:buNone/>
            </a:pPr>
            <a:r>
              <a:rPr lang="pt-BR" sz="2800" dirty="0" smtClean="0">
                <a:solidFill>
                  <a:schemeClr val="bg2"/>
                </a:solidFill>
              </a:rPr>
              <a:t>Anexo III - Exemplos </a:t>
            </a:r>
            <a:r>
              <a:rPr lang="pt-BR" sz="2800" dirty="0">
                <a:solidFill>
                  <a:schemeClr val="bg2"/>
                </a:solidFill>
              </a:rPr>
              <a:t>de normas que visam reduzir os riscos para a Administração Pública contratante;</a:t>
            </a:r>
          </a:p>
          <a:p>
            <a:pPr algn="just">
              <a:lnSpc>
                <a:spcPct val="150000"/>
              </a:lnSpc>
              <a:spcBef>
                <a:spcPts val="0"/>
              </a:spcBef>
              <a:buNone/>
            </a:pPr>
            <a:r>
              <a:rPr lang="pt-BR" sz="2800" dirty="0" smtClean="0">
                <a:solidFill>
                  <a:schemeClr val="bg2"/>
                </a:solidFill>
              </a:rPr>
              <a:t>Anexo IV - As </a:t>
            </a:r>
            <a:r>
              <a:rPr lang="pt-BR" sz="2800" dirty="0">
                <a:solidFill>
                  <a:schemeClr val="bg2"/>
                </a:solidFill>
              </a:rPr>
              <a:t>mudanças na jurisprudência do TCU.</a:t>
            </a:r>
          </a:p>
          <a:p>
            <a:pPr algn="just">
              <a:lnSpc>
                <a:spcPct val="150000"/>
              </a:lnSpc>
              <a:spcBef>
                <a:spcPts val="0"/>
              </a:spcBef>
              <a:buNone/>
            </a:pPr>
            <a:endParaRPr lang="pt-BR" sz="2800" dirty="0" smtClean="0">
              <a:solidFill>
                <a:schemeClr val="bg2"/>
              </a:solidFill>
            </a:endParaRPr>
          </a:p>
        </p:txBody>
      </p:sp>
    </p:spTree>
    <p:extLst>
      <p:ext uri="{BB962C8B-B14F-4D97-AF65-F5344CB8AC3E}">
        <p14:creationId xmlns:p14="http://schemas.microsoft.com/office/powerpoint/2010/main" val="42725010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1116013" y="0"/>
            <a:ext cx="8027987" cy="820738"/>
          </a:xfrm>
        </p:spPr>
        <p:txBody>
          <a:bodyPr/>
          <a:lstStyle/>
          <a:p>
            <a:pPr algn="ctr"/>
            <a:r>
              <a:rPr lang="pt-BR" sz="2800" b="0" dirty="0">
                <a:latin typeface="+mn-lt"/>
              </a:rPr>
              <a:t>2.2. Projetos falhos ou inexistentes</a:t>
            </a:r>
            <a:endParaRPr lang="pt-BR" sz="2800" dirty="0" smtClean="0">
              <a:solidFill>
                <a:schemeClr val="bg1"/>
              </a:solidFill>
              <a:latin typeface="+mn-lt"/>
            </a:endParaRPr>
          </a:p>
        </p:txBody>
      </p:sp>
      <p:sp>
        <p:nvSpPr>
          <p:cNvPr id="52227" name="Rectangle 3"/>
          <p:cNvSpPr>
            <a:spLocks noGrp="1" noChangeArrowheads="1"/>
          </p:cNvSpPr>
          <p:nvPr>
            <p:ph idx="1"/>
          </p:nvPr>
        </p:nvSpPr>
        <p:spPr>
          <a:xfrm>
            <a:off x="468313" y="836613"/>
            <a:ext cx="8223250" cy="5538787"/>
          </a:xfrm>
        </p:spPr>
        <p:txBody>
          <a:bodyPr/>
          <a:lstStyle/>
          <a:p>
            <a:pPr marL="0" indent="0" algn="just" eaLnBrk="1" hangingPunct="1">
              <a:lnSpc>
                <a:spcPct val="150000"/>
              </a:lnSpc>
              <a:spcBef>
                <a:spcPts val="0"/>
              </a:spcBef>
              <a:spcAft>
                <a:spcPts val="1200"/>
              </a:spcAft>
              <a:buNone/>
              <a:defRPr/>
            </a:pPr>
            <a:r>
              <a:rPr lang="pt-BR" sz="2800" u="sng" dirty="0" smtClean="0">
                <a:solidFill>
                  <a:schemeClr val="bg2"/>
                </a:solidFill>
              </a:rPr>
              <a:t>Difere </a:t>
            </a:r>
            <a:r>
              <a:rPr lang="pt-BR" sz="2800" u="sng" dirty="0">
                <a:solidFill>
                  <a:schemeClr val="bg2"/>
                </a:solidFill>
              </a:rPr>
              <a:t>da empreitada </a:t>
            </a:r>
            <a:r>
              <a:rPr lang="pt-BR" sz="2800" u="sng" dirty="0" smtClean="0">
                <a:solidFill>
                  <a:schemeClr val="bg2"/>
                </a:solidFill>
              </a:rPr>
              <a:t>integral</a:t>
            </a:r>
            <a:r>
              <a:rPr lang="pt-BR" sz="2800" dirty="0" smtClean="0">
                <a:solidFill>
                  <a:schemeClr val="bg2"/>
                </a:solidFill>
              </a:rPr>
              <a:t>,</a:t>
            </a:r>
            <a:r>
              <a:rPr lang="pt-BR" sz="2800" b="1" dirty="0" smtClean="0">
                <a:solidFill>
                  <a:schemeClr val="bg2"/>
                </a:solidFill>
              </a:rPr>
              <a:t> </a:t>
            </a:r>
            <a:r>
              <a:rPr lang="pt-BR" sz="2800" dirty="0">
                <a:solidFill>
                  <a:schemeClr val="bg2"/>
                </a:solidFill>
              </a:rPr>
              <a:t>de que trata o art. 6º, inciso VIII, alínea ‘e</a:t>
            </a:r>
            <a:r>
              <a:rPr lang="pt-BR" sz="2800" dirty="0" smtClean="0">
                <a:solidFill>
                  <a:schemeClr val="bg2"/>
                </a:solidFill>
              </a:rPr>
              <a:t>’, </a:t>
            </a:r>
            <a:r>
              <a:rPr lang="pt-BR" sz="2800" dirty="0">
                <a:solidFill>
                  <a:schemeClr val="bg2"/>
                </a:solidFill>
              </a:rPr>
              <a:t>da  Lei </a:t>
            </a:r>
            <a:r>
              <a:rPr lang="pt-BR" sz="2800" dirty="0" smtClean="0">
                <a:solidFill>
                  <a:schemeClr val="bg2"/>
                </a:solidFill>
              </a:rPr>
              <a:t>nº 8.666/1993, </a:t>
            </a:r>
            <a:r>
              <a:rPr lang="pt-BR" sz="2800" dirty="0">
                <a:solidFill>
                  <a:schemeClr val="bg2"/>
                </a:solidFill>
              </a:rPr>
              <a:t>pelos seguintes motivos:</a:t>
            </a:r>
          </a:p>
          <a:p>
            <a:pPr marL="457200" indent="-457200" algn="just" eaLnBrk="1" hangingPunct="1">
              <a:lnSpc>
                <a:spcPct val="150000"/>
              </a:lnSpc>
              <a:spcBef>
                <a:spcPts val="0"/>
              </a:spcBef>
              <a:spcAft>
                <a:spcPts val="1200"/>
              </a:spcAft>
              <a:buClrTx/>
              <a:buSzPct val="101000"/>
              <a:buFont typeface="Wingdings" pitchFamily="2" charset="2"/>
              <a:buChar char="Ø"/>
              <a:defRPr/>
            </a:pPr>
            <a:r>
              <a:rPr lang="pt-BR" sz="2800" dirty="0" smtClean="0">
                <a:solidFill>
                  <a:schemeClr val="bg2"/>
                </a:solidFill>
              </a:rPr>
              <a:t>a </a:t>
            </a:r>
            <a:r>
              <a:rPr lang="pt-BR" sz="2800" u="sng" dirty="0">
                <a:solidFill>
                  <a:schemeClr val="bg2"/>
                </a:solidFill>
              </a:rPr>
              <a:t>contratada </a:t>
            </a:r>
            <a:r>
              <a:rPr lang="pt-BR" sz="2800" u="sng" dirty="0" smtClean="0">
                <a:solidFill>
                  <a:schemeClr val="bg2"/>
                </a:solidFill>
              </a:rPr>
              <a:t>elabora os projetos </a:t>
            </a:r>
            <a:r>
              <a:rPr lang="pt-BR" sz="2800" u="sng" dirty="0">
                <a:solidFill>
                  <a:schemeClr val="bg2"/>
                </a:solidFill>
              </a:rPr>
              <a:t>básico e executivo</a:t>
            </a:r>
            <a:r>
              <a:rPr lang="pt-BR" sz="2800" dirty="0" smtClean="0">
                <a:solidFill>
                  <a:schemeClr val="bg2"/>
                </a:solidFill>
              </a:rPr>
              <a:t>;</a:t>
            </a:r>
          </a:p>
          <a:p>
            <a:pPr marL="457200" indent="-457200" algn="just">
              <a:lnSpc>
                <a:spcPct val="150000"/>
              </a:lnSpc>
              <a:spcBef>
                <a:spcPts val="0"/>
              </a:spcBef>
              <a:spcAft>
                <a:spcPts val="1200"/>
              </a:spcAft>
              <a:buClrTx/>
              <a:buSzPct val="101000"/>
              <a:buFont typeface="Wingdings" pitchFamily="2" charset="2"/>
              <a:buChar char="Ø"/>
              <a:defRPr/>
            </a:pPr>
            <a:r>
              <a:rPr lang="pt-BR" sz="2800" dirty="0">
                <a:solidFill>
                  <a:schemeClr val="bg2"/>
                </a:solidFill>
              </a:rPr>
              <a:t>o </a:t>
            </a:r>
            <a:r>
              <a:rPr lang="pt-BR" sz="2800" u="sng" dirty="0">
                <a:solidFill>
                  <a:schemeClr val="bg2"/>
                </a:solidFill>
              </a:rPr>
              <a:t>edital</a:t>
            </a:r>
            <a:r>
              <a:rPr lang="pt-BR" sz="2800" dirty="0">
                <a:solidFill>
                  <a:schemeClr val="bg2"/>
                </a:solidFill>
              </a:rPr>
              <a:t> será fundamentado em </a:t>
            </a:r>
            <a:r>
              <a:rPr lang="pt-BR" sz="2800" u="sng" dirty="0">
                <a:solidFill>
                  <a:schemeClr val="bg2"/>
                </a:solidFill>
              </a:rPr>
              <a:t>anteprojeto de </a:t>
            </a:r>
            <a:r>
              <a:rPr lang="pt-BR" sz="2800" u="sng" dirty="0" smtClean="0">
                <a:solidFill>
                  <a:schemeClr val="bg2"/>
                </a:solidFill>
              </a:rPr>
              <a:t>engenharia</a:t>
            </a:r>
            <a:r>
              <a:rPr lang="pt-BR" sz="2800" dirty="0" smtClean="0">
                <a:solidFill>
                  <a:schemeClr val="bg2"/>
                </a:solidFill>
              </a:rPr>
              <a:t>; e</a:t>
            </a:r>
            <a:endParaRPr lang="pt-BR" sz="2800" dirty="0">
              <a:solidFill>
                <a:schemeClr val="bg2"/>
              </a:solidFill>
            </a:endParaRPr>
          </a:p>
          <a:p>
            <a:pPr marL="457200" indent="-457200" algn="just" eaLnBrk="1" hangingPunct="1">
              <a:lnSpc>
                <a:spcPct val="150000"/>
              </a:lnSpc>
              <a:spcBef>
                <a:spcPts val="0"/>
              </a:spcBef>
              <a:spcAft>
                <a:spcPts val="1200"/>
              </a:spcAft>
              <a:buClrTx/>
              <a:buSzPct val="101000"/>
              <a:buFont typeface="Wingdings" pitchFamily="2" charset="2"/>
              <a:buChar char="Ø"/>
              <a:defRPr/>
            </a:pPr>
            <a:endParaRPr lang="pt-BR" sz="2800" dirty="0">
              <a:solidFill>
                <a:schemeClr val="bg2"/>
              </a:solidFill>
            </a:endParaRPr>
          </a:p>
          <a:p>
            <a:pPr marL="0" indent="0" algn="just" eaLnBrk="1" hangingPunct="1">
              <a:lnSpc>
                <a:spcPct val="150000"/>
              </a:lnSpc>
              <a:spcBef>
                <a:spcPts val="600"/>
              </a:spcBef>
              <a:defRPr/>
            </a:pPr>
            <a:endParaRPr lang="pt-BR" dirty="0" smtClean="0">
              <a:solidFill>
                <a:srgbClr val="4D4948"/>
              </a:solidFill>
            </a:endParaRPr>
          </a:p>
        </p:txBody>
      </p:sp>
    </p:spTree>
    <p:extLst>
      <p:ext uri="{BB962C8B-B14F-4D97-AF65-F5344CB8AC3E}">
        <p14:creationId xmlns:p14="http://schemas.microsoft.com/office/powerpoint/2010/main" val="2829622035"/>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1116013" y="0"/>
            <a:ext cx="7956550" cy="820738"/>
          </a:xfrm>
        </p:spPr>
        <p:txBody>
          <a:bodyPr/>
          <a:lstStyle/>
          <a:p>
            <a:pPr algn="ctr"/>
            <a:r>
              <a:rPr lang="pt-BR" sz="2800" b="0" dirty="0">
                <a:latin typeface="+mn-lt"/>
              </a:rPr>
              <a:t>2.2. Projetos falhos ou inexistentes</a:t>
            </a:r>
            <a:endParaRPr lang="pt-BR" sz="2800" dirty="0" smtClean="0">
              <a:solidFill>
                <a:schemeClr val="bg1"/>
              </a:solidFill>
              <a:latin typeface="+mn-lt"/>
            </a:endParaRPr>
          </a:p>
        </p:txBody>
      </p:sp>
      <p:sp>
        <p:nvSpPr>
          <p:cNvPr id="149507" name="Rectangle 3"/>
          <p:cNvSpPr>
            <a:spLocks noGrp="1" noChangeArrowheads="1"/>
          </p:cNvSpPr>
          <p:nvPr>
            <p:ph idx="1"/>
          </p:nvPr>
        </p:nvSpPr>
        <p:spPr>
          <a:xfrm>
            <a:off x="358774" y="981075"/>
            <a:ext cx="8605713" cy="5329238"/>
          </a:xfrm>
        </p:spPr>
        <p:txBody>
          <a:bodyPr/>
          <a:lstStyle/>
          <a:p>
            <a:pPr marL="457200" indent="-457200" algn="just" eaLnBrk="1" hangingPunct="1">
              <a:lnSpc>
                <a:spcPct val="200000"/>
              </a:lnSpc>
              <a:spcBef>
                <a:spcPts val="0"/>
              </a:spcBef>
              <a:buClrTx/>
              <a:buSzPct val="101000"/>
              <a:buFont typeface="Wingdings" pitchFamily="2" charset="2"/>
              <a:buChar char="Ø"/>
            </a:pPr>
            <a:r>
              <a:rPr lang="pt-BR" sz="2800" dirty="0" smtClean="0">
                <a:solidFill>
                  <a:schemeClr val="bg2"/>
                </a:solidFill>
              </a:rPr>
              <a:t>o </a:t>
            </a:r>
            <a:r>
              <a:rPr lang="pt-BR" sz="2800" u="sng" dirty="0" smtClean="0">
                <a:solidFill>
                  <a:schemeClr val="bg2"/>
                </a:solidFill>
              </a:rPr>
              <a:t>valor estimado</a:t>
            </a:r>
            <a:r>
              <a:rPr lang="pt-BR" sz="2800" dirty="0" smtClean="0">
                <a:solidFill>
                  <a:schemeClr val="bg2"/>
                </a:solidFill>
              </a:rPr>
              <a:t> da contratação será calculado com base nos </a:t>
            </a:r>
            <a:r>
              <a:rPr lang="pt-BR" sz="2800" u="sng" dirty="0" smtClean="0">
                <a:solidFill>
                  <a:schemeClr val="bg2"/>
                </a:solidFill>
              </a:rPr>
              <a:t>valores praticados pelo mercado</a:t>
            </a:r>
            <a:r>
              <a:rPr lang="pt-BR" sz="2800" dirty="0" smtClean="0">
                <a:solidFill>
                  <a:schemeClr val="bg2"/>
                </a:solidFill>
              </a:rPr>
              <a:t> ou nos valores pagos pela administração pública em serviços e obras similares ou por meio de </a:t>
            </a:r>
            <a:r>
              <a:rPr lang="pt-BR" sz="2800" u="sng" dirty="0" smtClean="0">
                <a:solidFill>
                  <a:schemeClr val="bg2"/>
                </a:solidFill>
              </a:rPr>
              <a:t>orçamento sintético</a:t>
            </a:r>
            <a:r>
              <a:rPr lang="pt-BR" sz="2800" dirty="0" smtClean="0">
                <a:solidFill>
                  <a:schemeClr val="bg2"/>
                </a:solidFill>
              </a:rPr>
              <a:t> ou de </a:t>
            </a:r>
            <a:r>
              <a:rPr lang="pt-BR" sz="2800" u="sng" dirty="0" smtClean="0">
                <a:solidFill>
                  <a:schemeClr val="bg2"/>
                </a:solidFill>
              </a:rPr>
              <a:t>metodologia expedita ou paramétrica</a:t>
            </a:r>
            <a:r>
              <a:rPr lang="pt-BR" sz="2800" dirty="0" smtClean="0">
                <a:solidFill>
                  <a:schemeClr val="bg2"/>
                </a:solidFill>
              </a:rPr>
              <a:t>.</a:t>
            </a:r>
          </a:p>
          <a:p>
            <a:pPr marL="457200" indent="-457200" algn="just" eaLnBrk="1" hangingPunct="1">
              <a:lnSpc>
                <a:spcPct val="200000"/>
              </a:lnSpc>
              <a:spcBef>
                <a:spcPts val="0"/>
              </a:spcBef>
              <a:buClrTx/>
              <a:buSzPct val="101000"/>
              <a:buFont typeface="Wingdings" pitchFamily="2" charset="2"/>
              <a:buChar char="Ø"/>
            </a:pPr>
            <a:endParaRPr lang="pt-BR" sz="2800" dirty="0" smtClean="0">
              <a:solidFill>
                <a:schemeClr val="bg2"/>
              </a:solidFill>
            </a:endParaRPr>
          </a:p>
          <a:p>
            <a:pPr algn="just" eaLnBrk="1" hangingPunct="1">
              <a:lnSpc>
                <a:spcPct val="120000"/>
              </a:lnSpc>
              <a:spcBef>
                <a:spcPts val="300"/>
              </a:spcBef>
              <a:buClrTx/>
              <a:buSzPct val="101000"/>
            </a:pPr>
            <a:endParaRPr lang="pt-BR" sz="2800" dirty="0" smtClean="0">
              <a:solidFill>
                <a:schemeClr val="bg2"/>
              </a:solidFill>
            </a:endParaRPr>
          </a:p>
        </p:txBody>
      </p:sp>
    </p:spTree>
    <p:extLst>
      <p:ext uri="{BB962C8B-B14F-4D97-AF65-F5344CB8AC3E}">
        <p14:creationId xmlns:p14="http://schemas.microsoft.com/office/powerpoint/2010/main" val="3446372465"/>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092058" y="19051"/>
            <a:ext cx="8051942" cy="709994"/>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kumimoji="1" lang="pt-BR" sz="2800" kern="1200" dirty="0">
              <a:latin typeface="+mn-lt"/>
            </a:endParaRPr>
          </a:p>
        </p:txBody>
      </p:sp>
      <p:sp>
        <p:nvSpPr>
          <p:cNvPr id="3" name="Espaço Reservado para Texto 2"/>
          <p:cNvSpPr txBox="1">
            <a:spLocks noGrp="1"/>
          </p:cNvSpPr>
          <p:nvPr>
            <p:ph type="body" idx="4294967295"/>
          </p:nvPr>
        </p:nvSpPr>
        <p:spPr>
          <a:xfrm>
            <a:off x="372070" y="908721"/>
            <a:ext cx="8505230" cy="6120220"/>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ts val="3000"/>
              </a:lnSpc>
              <a:spcBef>
                <a:spcPts val="600"/>
              </a:spcBef>
              <a:spcAft>
                <a:spcPts val="600"/>
              </a:spcAft>
              <a:buNone/>
            </a:pPr>
            <a:r>
              <a:rPr lang="pt-BR" sz="2400" dirty="0" smtClean="0">
                <a:solidFill>
                  <a:schemeClr val="bg2"/>
                </a:solidFill>
                <a:latin typeface="+mn-lt"/>
              </a:rPr>
              <a:t>Ainda visando solucionar o problema sob comento, a </a:t>
            </a:r>
            <a:r>
              <a:rPr lang="pt-BR" sz="2400" u="sng" dirty="0" smtClean="0">
                <a:solidFill>
                  <a:schemeClr val="bg2"/>
                </a:solidFill>
                <a:latin typeface="+mn-lt"/>
              </a:rPr>
              <a:t>Lei nº 13.303</a:t>
            </a:r>
            <a:r>
              <a:rPr lang="pt-BR" sz="2400" dirty="0" smtClean="0">
                <a:solidFill>
                  <a:schemeClr val="bg2"/>
                </a:solidFill>
                <a:latin typeface="+mn-lt"/>
              </a:rPr>
              <a:t>, de 30/06/2016, </a:t>
            </a:r>
            <a:r>
              <a:rPr lang="pt-BR" sz="2400" dirty="0">
                <a:solidFill>
                  <a:schemeClr val="bg2"/>
                </a:solidFill>
                <a:latin typeface="+mn-lt"/>
              </a:rPr>
              <a:t>que dispõe sobre </a:t>
            </a:r>
            <a:r>
              <a:rPr lang="pt-BR" sz="2400" dirty="0" smtClean="0">
                <a:solidFill>
                  <a:schemeClr val="bg2"/>
                </a:solidFill>
                <a:latin typeface="+mn-lt"/>
              </a:rPr>
              <a:t>o </a:t>
            </a:r>
            <a:r>
              <a:rPr lang="pt-BR" sz="2400" u="sng" dirty="0">
                <a:solidFill>
                  <a:schemeClr val="bg2"/>
                </a:solidFill>
                <a:latin typeface="+mn-lt"/>
              </a:rPr>
              <a:t>estatuto jurídico da empresa pública, da sociedade de economia mista</a:t>
            </a:r>
            <a:r>
              <a:rPr lang="pt-BR" sz="2400" dirty="0">
                <a:solidFill>
                  <a:schemeClr val="bg2"/>
                </a:solidFill>
                <a:latin typeface="+mn-lt"/>
              </a:rPr>
              <a:t> e de suas subsidiárias, no âmbito da União, dos Estados, do Distrito Federal e dos </a:t>
            </a:r>
            <a:r>
              <a:rPr lang="pt-BR" sz="2400" dirty="0" smtClean="0">
                <a:solidFill>
                  <a:schemeClr val="bg2"/>
                </a:solidFill>
                <a:latin typeface="+mn-lt"/>
              </a:rPr>
              <a:t>Municípios, apresentou </a:t>
            </a:r>
            <a:r>
              <a:rPr lang="pt-BR" sz="2400" u="sng" dirty="0" smtClean="0">
                <a:solidFill>
                  <a:schemeClr val="bg2"/>
                </a:solidFill>
                <a:latin typeface="+mn-lt"/>
              </a:rPr>
              <a:t>dois </a:t>
            </a:r>
            <a:r>
              <a:rPr lang="pt-BR" sz="2400" u="sng" dirty="0">
                <a:solidFill>
                  <a:schemeClr val="bg2"/>
                </a:solidFill>
                <a:latin typeface="+mn-lt"/>
              </a:rPr>
              <a:t>regimes</a:t>
            </a:r>
            <a:r>
              <a:rPr lang="pt-BR" sz="2400" dirty="0">
                <a:solidFill>
                  <a:schemeClr val="bg2"/>
                </a:solidFill>
                <a:latin typeface="+mn-lt"/>
              </a:rPr>
              <a:t> de </a:t>
            </a:r>
            <a:r>
              <a:rPr lang="pt-BR" sz="2400" u="sng" dirty="0">
                <a:solidFill>
                  <a:schemeClr val="bg2"/>
                </a:solidFill>
                <a:latin typeface="+mn-lt"/>
              </a:rPr>
              <a:t>execução </a:t>
            </a:r>
            <a:r>
              <a:rPr lang="pt-BR" sz="2400" u="sng" dirty="0" smtClean="0">
                <a:solidFill>
                  <a:schemeClr val="bg2"/>
                </a:solidFill>
                <a:latin typeface="+mn-lt"/>
              </a:rPr>
              <a:t>contratual</a:t>
            </a:r>
            <a:r>
              <a:rPr lang="pt-BR" sz="2400" dirty="0" smtClean="0">
                <a:solidFill>
                  <a:schemeClr val="bg2"/>
                </a:solidFill>
                <a:latin typeface="+mn-lt"/>
              </a:rPr>
              <a:t>, além dos tradicionais já previstos na Lei nº 8.666/1993:</a:t>
            </a:r>
            <a:endParaRPr lang="pt-BR" sz="2400" dirty="0">
              <a:solidFill>
                <a:schemeClr val="bg2"/>
              </a:solidFill>
              <a:latin typeface="+mn-lt"/>
            </a:endParaRPr>
          </a:p>
          <a:p>
            <a:pPr marL="108000" indent="0" algn="just">
              <a:lnSpc>
                <a:spcPts val="3000"/>
              </a:lnSpc>
              <a:spcBef>
                <a:spcPts val="600"/>
              </a:spcBef>
              <a:spcAft>
                <a:spcPts val="600"/>
              </a:spcAft>
              <a:buNone/>
            </a:pPr>
            <a:r>
              <a:rPr lang="pt-BR" sz="2400" dirty="0" smtClean="0">
                <a:solidFill>
                  <a:schemeClr val="bg2"/>
                </a:solidFill>
                <a:latin typeface="+mn-lt"/>
                <a:ea typeface="+mn-ea"/>
                <a:cs typeface="+mn-cs"/>
              </a:rPr>
              <a:t>a) </a:t>
            </a:r>
            <a:r>
              <a:rPr lang="pt-BR" sz="2400" b="1" dirty="0">
                <a:solidFill>
                  <a:schemeClr val="bg2"/>
                </a:solidFill>
                <a:latin typeface="+mn-lt"/>
                <a:ea typeface="+mn-ea"/>
                <a:cs typeface="+mn-cs"/>
              </a:rPr>
              <a:t>contratação semi-integrada</a:t>
            </a:r>
            <a:r>
              <a:rPr lang="pt-BR" sz="2400" dirty="0">
                <a:solidFill>
                  <a:schemeClr val="bg2"/>
                </a:solidFill>
                <a:latin typeface="+mn-lt"/>
                <a:ea typeface="+mn-ea"/>
                <a:cs typeface="+mn-cs"/>
              </a:rPr>
              <a:t>, quando for </a:t>
            </a:r>
            <a:r>
              <a:rPr lang="pt-BR" sz="2400" u="sng" dirty="0">
                <a:solidFill>
                  <a:schemeClr val="bg2"/>
                </a:solidFill>
                <a:latin typeface="+mn-lt"/>
                <a:ea typeface="+mn-ea"/>
                <a:cs typeface="+mn-cs"/>
              </a:rPr>
              <a:t>possível definir</a:t>
            </a:r>
            <a:r>
              <a:rPr lang="pt-BR" sz="2400" dirty="0">
                <a:solidFill>
                  <a:schemeClr val="bg2"/>
                </a:solidFill>
                <a:latin typeface="+mn-lt"/>
                <a:ea typeface="+mn-ea"/>
                <a:cs typeface="+mn-cs"/>
              </a:rPr>
              <a:t> previamente no </a:t>
            </a:r>
            <a:r>
              <a:rPr lang="pt-BR" sz="2400" u="sng" dirty="0">
                <a:solidFill>
                  <a:schemeClr val="bg2"/>
                </a:solidFill>
                <a:latin typeface="+mn-lt"/>
                <a:ea typeface="+mn-ea"/>
                <a:cs typeface="+mn-cs"/>
              </a:rPr>
              <a:t>projeto básico</a:t>
            </a:r>
            <a:r>
              <a:rPr lang="pt-BR" sz="2400" dirty="0">
                <a:solidFill>
                  <a:schemeClr val="bg2"/>
                </a:solidFill>
                <a:latin typeface="+mn-lt"/>
                <a:ea typeface="+mn-ea"/>
                <a:cs typeface="+mn-cs"/>
              </a:rPr>
              <a:t> as </a:t>
            </a:r>
            <a:r>
              <a:rPr lang="pt-BR" sz="2400" u="sng" dirty="0">
                <a:solidFill>
                  <a:schemeClr val="bg2"/>
                </a:solidFill>
                <a:latin typeface="+mn-lt"/>
                <a:ea typeface="+mn-ea"/>
                <a:cs typeface="+mn-cs"/>
              </a:rPr>
              <a:t>quantidades dos serviços</a:t>
            </a:r>
            <a:r>
              <a:rPr lang="pt-BR" sz="2400" dirty="0">
                <a:solidFill>
                  <a:schemeClr val="bg2"/>
                </a:solidFill>
                <a:latin typeface="+mn-lt"/>
                <a:ea typeface="+mn-ea"/>
                <a:cs typeface="+mn-cs"/>
              </a:rPr>
              <a:t> a serem posteriormente executados na fase contratual, em </a:t>
            </a:r>
            <a:r>
              <a:rPr lang="pt-BR" sz="2400" u="sng" dirty="0">
                <a:solidFill>
                  <a:schemeClr val="bg2"/>
                </a:solidFill>
                <a:latin typeface="+mn-lt"/>
                <a:ea typeface="+mn-ea"/>
                <a:cs typeface="+mn-cs"/>
              </a:rPr>
              <a:t>obra</a:t>
            </a:r>
            <a:r>
              <a:rPr lang="pt-BR" sz="2400" dirty="0">
                <a:solidFill>
                  <a:schemeClr val="bg2"/>
                </a:solidFill>
                <a:latin typeface="+mn-lt"/>
                <a:ea typeface="+mn-ea"/>
                <a:cs typeface="+mn-cs"/>
              </a:rPr>
              <a:t> ou </a:t>
            </a:r>
            <a:r>
              <a:rPr lang="pt-BR" sz="2400" u="sng" dirty="0">
                <a:solidFill>
                  <a:schemeClr val="bg2"/>
                </a:solidFill>
                <a:latin typeface="+mn-lt"/>
                <a:ea typeface="+mn-ea"/>
                <a:cs typeface="+mn-cs"/>
              </a:rPr>
              <a:t>serviço de engenharia</a:t>
            </a:r>
            <a:r>
              <a:rPr lang="pt-BR" sz="2400" dirty="0">
                <a:solidFill>
                  <a:schemeClr val="bg2"/>
                </a:solidFill>
                <a:latin typeface="+mn-lt"/>
                <a:ea typeface="+mn-ea"/>
                <a:cs typeface="+mn-cs"/>
              </a:rPr>
              <a:t> que possa ser executado com </a:t>
            </a:r>
            <a:r>
              <a:rPr lang="pt-BR" sz="2400" u="sng" dirty="0">
                <a:solidFill>
                  <a:schemeClr val="bg2"/>
                </a:solidFill>
                <a:latin typeface="+mn-lt"/>
                <a:ea typeface="+mn-ea"/>
                <a:cs typeface="+mn-cs"/>
              </a:rPr>
              <a:t>diferentes metodologias ou tecnologias</a:t>
            </a:r>
            <a:r>
              <a:rPr lang="pt-BR" sz="2400" dirty="0">
                <a:solidFill>
                  <a:schemeClr val="bg2"/>
                </a:solidFill>
                <a:latin typeface="+mn-lt"/>
                <a:ea typeface="+mn-ea"/>
                <a:cs typeface="+mn-cs"/>
              </a:rPr>
              <a:t>; </a:t>
            </a:r>
            <a:endParaRPr sz="2400" b="1" dirty="0">
              <a:solidFill>
                <a:schemeClr val="tx1"/>
              </a:solidFill>
              <a:latin typeface="+mn-lt"/>
              <a:cs typeface="Times New Roman" pitchFamily="18" charset="0"/>
            </a:endParaRPr>
          </a:p>
        </p:txBody>
      </p:sp>
    </p:spTree>
    <p:extLst>
      <p:ext uri="{BB962C8B-B14F-4D97-AF65-F5344CB8AC3E}">
        <p14:creationId xmlns:p14="http://schemas.microsoft.com/office/powerpoint/2010/main" val="334754362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092058" y="19051"/>
            <a:ext cx="8051942" cy="709994"/>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kumimoji="1" lang="pt-BR" sz="2800" kern="1200" dirty="0">
              <a:latin typeface="+mn-lt"/>
            </a:endParaRPr>
          </a:p>
        </p:txBody>
      </p:sp>
      <p:sp>
        <p:nvSpPr>
          <p:cNvPr id="3" name="Espaço Reservado para Texto 2"/>
          <p:cNvSpPr txBox="1">
            <a:spLocks noGrp="1"/>
          </p:cNvSpPr>
          <p:nvPr>
            <p:ph type="body" idx="4294967295"/>
          </p:nvPr>
        </p:nvSpPr>
        <p:spPr>
          <a:xfrm>
            <a:off x="372070" y="908721"/>
            <a:ext cx="8505230" cy="6120220"/>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ct val="150000"/>
              </a:lnSpc>
              <a:spcBef>
                <a:spcPts val="600"/>
              </a:spcBef>
              <a:spcAft>
                <a:spcPts val="600"/>
              </a:spcAft>
              <a:buNone/>
            </a:pPr>
            <a:r>
              <a:rPr lang="pt-BR" sz="2400" dirty="0" smtClean="0">
                <a:solidFill>
                  <a:schemeClr val="bg2"/>
                </a:solidFill>
                <a:latin typeface="+mn-lt"/>
              </a:rPr>
              <a:t>Na </a:t>
            </a:r>
            <a:r>
              <a:rPr lang="pt-BR" sz="2400" u="sng" dirty="0" smtClean="0">
                <a:solidFill>
                  <a:schemeClr val="bg2"/>
                </a:solidFill>
                <a:latin typeface="+mn-lt"/>
              </a:rPr>
              <a:t>contratação </a:t>
            </a:r>
            <a:r>
              <a:rPr lang="pt-BR" sz="2400" u="sng" dirty="0" err="1" smtClean="0">
                <a:solidFill>
                  <a:schemeClr val="bg2"/>
                </a:solidFill>
                <a:latin typeface="+mn-lt"/>
              </a:rPr>
              <a:t>semi-integrada</a:t>
            </a:r>
            <a:r>
              <a:rPr lang="pt-BR" sz="2400" dirty="0" smtClean="0">
                <a:solidFill>
                  <a:schemeClr val="bg2"/>
                </a:solidFill>
                <a:latin typeface="+mn-lt"/>
              </a:rPr>
              <a:t>, são estabelecidas as parcelas do objeto em que o </a:t>
            </a:r>
            <a:r>
              <a:rPr lang="pt-BR" sz="2400" u="sng" dirty="0" smtClean="0">
                <a:solidFill>
                  <a:schemeClr val="bg2"/>
                </a:solidFill>
                <a:latin typeface="+mn-lt"/>
              </a:rPr>
              <a:t>estado elabora o projeto básico detalhado</a:t>
            </a:r>
            <a:r>
              <a:rPr lang="pt-BR" sz="2400" dirty="0" smtClean="0">
                <a:solidFill>
                  <a:schemeClr val="bg2"/>
                </a:solidFill>
                <a:latin typeface="+mn-lt"/>
              </a:rPr>
              <a:t>, com definição qualitativa e quantitativa. Neste caso, havendo </a:t>
            </a:r>
            <a:r>
              <a:rPr lang="pt-BR" sz="2400" u="sng" dirty="0" smtClean="0">
                <a:solidFill>
                  <a:schemeClr val="bg2"/>
                </a:solidFill>
                <a:latin typeface="+mn-lt"/>
              </a:rPr>
              <a:t>alteração superveniente do objeto</a:t>
            </a:r>
            <a:r>
              <a:rPr lang="pt-BR" sz="2400" dirty="0" smtClean="0">
                <a:solidFill>
                  <a:schemeClr val="bg2"/>
                </a:solidFill>
                <a:latin typeface="+mn-lt"/>
              </a:rPr>
              <a:t>, o </a:t>
            </a:r>
            <a:r>
              <a:rPr lang="pt-BR" sz="2400" u="sng" dirty="0" smtClean="0">
                <a:solidFill>
                  <a:schemeClr val="bg2"/>
                </a:solidFill>
                <a:latin typeface="+mn-lt"/>
              </a:rPr>
              <a:t>risco é do estado</a:t>
            </a:r>
            <a:r>
              <a:rPr lang="pt-BR" sz="2400" dirty="0" smtClean="0">
                <a:solidFill>
                  <a:schemeClr val="bg2"/>
                </a:solidFill>
                <a:latin typeface="+mn-lt"/>
              </a:rPr>
              <a:t>.</a:t>
            </a:r>
          </a:p>
          <a:p>
            <a:pPr marL="108000" indent="0" algn="just">
              <a:lnSpc>
                <a:spcPct val="150000"/>
              </a:lnSpc>
              <a:spcBef>
                <a:spcPts val="600"/>
              </a:spcBef>
              <a:spcAft>
                <a:spcPts val="600"/>
              </a:spcAft>
              <a:buNone/>
            </a:pPr>
            <a:r>
              <a:rPr lang="pt-BR" sz="2400" dirty="0" smtClean="0">
                <a:solidFill>
                  <a:schemeClr val="bg2"/>
                </a:solidFill>
                <a:latin typeface="+mn-lt"/>
                <a:cs typeface="Times New Roman" pitchFamily="18" charset="0"/>
              </a:rPr>
              <a:t>Podem ser definidas </a:t>
            </a:r>
            <a:r>
              <a:rPr lang="pt-BR" sz="2400" u="sng" dirty="0" smtClean="0">
                <a:solidFill>
                  <a:schemeClr val="bg2"/>
                </a:solidFill>
                <a:latin typeface="+mn-lt"/>
                <a:cs typeface="Times New Roman" pitchFamily="18" charset="0"/>
              </a:rPr>
              <a:t>parcelas do projeto básico</a:t>
            </a:r>
            <a:r>
              <a:rPr lang="pt-BR" sz="2400" dirty="0" smtClean="0">
                <a:solidFill>
                  <a:schemeClr val="bg2"/>
                </a:solidFill>
                <a:latin typeface="+mn-lt"/>
                <a:cs typeface="Times New Roman" pitchFamily="18" charset="0"/>
              </a:rPr>
              <a:t> em que o </a:t>
            </a:r>
            <a:r>
              <a:rPr lang="pt-BR" sz="2400" u="sng" dirty="0" smtClean="0">
                <a:solidFill>
                  <a:schemeClr val="bg2"/>
                </a:solidFill>
                <a:latin typeface="+mn-lt"/>
                <a:cs typeface="Times New Roman" pitchFamily="18" charset="0"/>
              </a:rPr>
              <a:t>particular terá liberdade para inovar</a:t>
            </a:r>
            <a:r>
              <a:rPr lang="pt-BR" sz="2400" dirty="0" smtClean="0">
                <a:solidFill>
                  <a:schemeClr val="bg2"/>
                </a:solidFill>
                <a:latin typeface="+mn-lt"/>
                <a:cs typeface="Times New Roman" pitchFamily="18" charset="0"/>
              </a:rPr>
              <a:t> em relação às definições contidas naquele projeto. Nesta hipótese, o </a:t>
            </a:r>
            <a:r>
              <a:rPr lang="pt-BR" sz="2400" u="sng" dirty="0" smtClean="0">
                <a:solidFill>
                  <a:schemeClr val="bg2"/>
                </a:solidFill>
                <a:latin typeface="+mn-lt"/>
                <a:cs typeface="Times New Roman" pitchFamily="18" charset="0"/>
              </a:rPr>
              <a:t>risco é assumido pelo particular</a:t>
            </a:r>
            <a:r>
              <a:rPr lang="pt-BR" sz="2400" dirty="0" smtClean="0">
                <a:solidFill>
                  <a:schemeClr val="bg2"/>
                </a:solidFill>
                <a:latin typeface="+mn-lt"/>
                <a:cs typeface="Times New Roman" pitchFamily="18" charset="0"/>
              </a:rPr>
              <a:t>.</a:t>
            </a:r>
            <a:endParaRPr sz="2400" dirty="0">
              <a:solidFill>
                <a:schemeClr val="tx1"/>
              </a:solidFill>
              <a:latin typeface="+mn-lt"/>
              <a:cs typeface="Times New Roman" pitchFamily="18" charset="0"/>
            </a:endParaRPr>
          </a:p>
        </p:txBody>
      </p:sp>
    </p:spTree>
    <p:extLst>
      <p:ext uri="{BB962C8B-B14F-4D97-AF65-F5344CB8AC3E}">
        <p14:creationId xmlns:p14="http://schemas.microsoft.com/office/powerpoint/2010/main" val="1913028432"/>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092058" y="19051"/>
            <a:ext cx="8051942" cy="709994"/>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kumimoji="1" lang="pt-BR" sz="2800" kern="1200" dirty="0">
              <a:latin typeface="+mn-lt"/>
            </a:endParaRPr>
          </a:p>
        </p:txBody>
      </p:sp>
      <p:sp>
        <p:nvSpPr>
          <p:cNvPr id="3" name="Espaço Reservado para Texto 2"/>
          <p:cNvSpPr txBox="1">
            <a:spLocks noGrp="1"/>
          </p:cNvSpPr>
          <p:nvPr>
            <p:ph type="body" idx="4294967295"/>
          </p:nvPr>
        </p:nvSpPr>
        <p:spPr>
          <a:xfrm>
            <a:off x="372070" y="1484783"/>
            <a:ext cx="8505230" cy="5544157"/>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ct val="150000"/>
              </a:lnSpc>
              <a:spcAft>
                <a:spcPts val="0"/>
              </a:spcAft>
              <a:buNone/>
            </a:pPr>
            <a:r>
              <a:rPr lang="pt-BR" sz="2400" dirty="0" smtClean="0">
                <a:solidFill>
                  <a:schemeClr val="bg2"/>
                </a:solidFill>
                <a:latin typeface="+mn-lt"/>
                <a:ea typeface="+mn-ea"/>
                <a:cs typeface="+mn-cs"/>
              </a:rPr>
              <a:t>b) </a:t>
            </a:r>
            <a:r>
              <a:rPr lang="pt-BR" sz="2400" b="1" dirty="0" smtClean="0">
                <a:solidFill>
                  <a:schemeClr val="bg2"/>
                </a:solidFill>
                <a:latin typeface="+mn-lt"/>
                <a:ea typeface="+mn-ea"/>
                <a:cs typeface="+mn-cs"/>
              </a:rPr>
              <a:t>contratação integrada</a:t>
            </a:r>
            <a:r>
              <a:rPr lang="pt-BR" sz="2400" dirty="0" smtClean="0">
                <a:solidFill>
                  <a:schemeClr val="bg2"/>
                </a:solidFill>
                <a:latin typeface="+mn-lt"/>
                <a:ea typeface="+mn-ea"/>
                <a:cs typeface="+mn-cs"/>
              </a:rPr>
              <a:t>, quando a </a:t>
            </a:r>
            <a:r>
              <a:rPr lang="pt-BR" sz="2400" u="sng" dirty="0" smtClean="0">
                <a:solidFill>
                  <a:schemeClr val="bg2"/>
                </a:solidFill>
                <a:latin typeface="+mn-lt"/>
                <a:ea typeface="+mn-ea"/>
                <a:cs typeface="+mn-cs"/>
              </a:rPr>
              <a:t>obra ou o serviço de engenharia</a:t>
            </a:r>
            <a:r>
              <a:rPr lang="pt-BR" sz="2400" dirty="0" smtClean="0">
                <a:solidFill>
                  <a:schemeClr val="bg2"/>
                </a:solidFill>
                <a:latin typeface="+mn-lt"/>
                <a:ea typeface="+mn-ea"/>
                <a:cs typeface="+mn-cs"/>
              </a:rPr>
              <a:t> for de </a:t>
            </a:r>
            <a:r>
              <a:rPr lang="pt-BR" sz="2400" u="sng" dirty="0" smtClean="0">
                <a:solidFill>
                  <a:schemeClr val="bg2"/>
                </a:solidFill>
                <a:latin typeface="+mn-lt"/>
                <a:ea typeface="+mn-ea"/>
                <a:cs typeface="+mn-cs"/>
              </a:rPr>
              <a:t>natureza predominantemente intelectual e de inovação tecnológica</a:t>
            </a:r>
            <a:r>
              <a:rPr lang="pt-BR" sz="2400" dirty="0" smtClean="0">
                <a:solidFill>
                  <a:schemeClr val="bg2"/>
                </a:solidFill>
                <a:latin typeface="+mn-lt"/>
                <a:ea typeface="+mn-ea"/>
                <a:cs typeface="+mn-cs"/>
              </a:rPr>
              <a:t> do objeto licitado ou puder ser executado com </a:t>
            </a:r>
            <a:r>
              <a:rPr lang="pt-BR" sz="2400" u="sng" dirty="0" smtClean="0">
                <a:solidFill>
                  <a:schemeClr val="bg2"/>
                </a:solidFill>
                <a:latin typeface="+mn-lt"/>
                <a:ea typeface="+mn-ea"/>
                <a:cs typeface="+mn-cs"/>
              </a:rPr>
              <a:t>diferentes metodologias ou tecnologias de domínio restrito</a:t>
            </a:r>
            <a:r>
              <a:rPr lang="pt-BR" sz="2400" dirty="0" smtClean="0">
                <a:solidFill>
                  <a:schemeClr val="bg2"/>
                </a:solidFill>
                <a:latin typeface="+mn-lt"/>
                <a:ea typeface="+mn-ea"/>
                <a:cs typeface="+mn-cs"/>
              </a:rPr>
              <a:t> no mercado. </a:t>
            </a:r>
            <a:endParaRPr sz="2400" b="1" dirty="0">
              <a:solidFill>
                <a:schemeClr val="tx1"/>
              </a:solidFill>
              <a:latin typeface="+mn-lt"/>
              <a:cs typeface="Times New Roman" pitchFamily="18" charset="0"/>
            </a:endParaRPr>
          </a:p>
        </p:txBody>
      </p:sp>
    </p:spTree>
    <p:extLst>
      <p:ext uri="{BB962C8B-B14F-4D97-AF65-F5344CB8AC3E}">
        <p14:creationId xmlns:p14="http://schemas.microsoft.com/office/powerpoint/2010/main" val="784726459"/>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971600" y="0"/>
            <a:ext cx="8064896" cy="789044"/>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lang="pt-BR" sz="1400" dirty="0">
              <a:solidFill>
                <a:schemeClr val="tx1"/>
              </a:solidFill>
              <a:latin typeface="+mn-lt"/>
            </a:endParaRPr>
          </a:p>
        </p:txBody>
      </p:sp>
      <p:sp>
        <p:nvSpPr>
          <p:cNvPr id="3" name="Espaço Reservado para Texto 2"/>
          <p:cNvSpPr txBox="1">
            <a:spLocks noGrp="1"/>
          </p:cNvSpPr>
          <p:nvPr>
            <p:ph type="body" idx="4294967295"/>
          </p:nvPr>
        </p:nvSpPr>
        <p:spPr>
          <a:xfrm>
            <a:off x="252072" y="909042"/>
            <a:ext cx="8625228" cy="5248375"/>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ct val="150000"/>
              </a:lnSpc>
              <a:spcAft>
                <a:spcPts val="0"/>
              </a:spcAft>
              <a:buNone/>
            </a:pPr>
            <a:r>
              <a:rPr lang="pt-BR" sz="2400" dirty="0">
                <a:solidFill>
                  <a:schemeClr val="bg2"/>
                </a:solidFill>
                <a:latin typeface="+mn-lt"/>
                <a:ea typeface="+mn-ea"/>
                <a:cs typeface="+mn-cs"/>
              </a:rPr>
              <a:t>No caso de licitação de obras e serviços de engenharia, a </a:t>
            </a:r>
            <a:r>
              <a:rPr lang="pt-BR" sz="2400" u="sng" dirty="0">
                <a:solidFill>
                  <a:schemeClr val="bg2"/>
                </a:solidFill>
                <a:latin typeface="+mn-lt"/>
              </a:rPr>
              <a:t>Lei nº </a:t>
            </a:r>
            <a:r>
              <a:rPr lang="pt-BR" sz="2400" u="sng" dirty="0" smtClean="0">
                <a:solidFill>
                  <a:schemeClr val="bg2"/>
                </a:solidFill>
                <a:latin typeface="+mn-lt"/>
              </a:rPr>
              <a:t>13.303/2016</a:t>
            </a:r>
            <a:r>
              <a:rPr lang="pt-BR" sz="2400" dirty="0" smtClean="0">
                <a:solidFill>
                  <a:schemeClr val="bg2"/>
                </a:solidFill>
                <a:latin typeface="+mn-lt"/>
              </a:rPr>
              <a:t>,</a:t>
            </a:r>
            <a:r>
              <a:rPr lang="pt-BR" sz="2400" dirty="0" smtClean="0">
                <a:solidFill>
                  <a:schemeClr val="bg2"/>
                </a:solidFill>
                <a:latin typeface="+mn-lt"/>
                <a:ea typeface="+mn-ea"/>
                <a:cs typeface="+mn-cs"/>
              </a:rPr>
              <a:t> </a:t>
            </a:r>
            <a:r>
              <a:rPr lang="pt-BR" sz="2400" dirty="0">
                <a:solidFill>
                  <a:schemeClr val="bg2"/>
                </a:solidFill>
                <a:latin typeface="+mn-lt"/>
                <a:ea typeface="+mn-ea"/>
                <a:cs typeface="+mn-cs"/>
              </a:rPr>
              <a:t>estabeleceu o uso da </a:t>
            </a:r>
            <a:r>
              <a:rPr lang="pt-BR" sz="2400" u="sng" dirty="0">
                <a:solidFill>
                  <a:schemeClr val="bg2"/>
                </a:solidFill>
                <a:latin typeface="+mn-lt"/>
                <a:ea typeface="+mn-ea"/>
                <a:cs typeface="+mn-cs"/>
              </a:rPr>
              <a:t>contratação semi-integrada</a:t>
            </a:r>
            <a:r>
              <a:rPr lang="pt-BR" sz="2400" dirty="0">
                <a:solidFill>
                  <a:schemeClr val="bg2"/>
                </a:solidFill>
                <a:latin typeface="+mn-lt"/>
                <a:ea typeface="+mn-ea"/>
                <a:cs typeface="+mn-cs"/>
              </a:rPr>
              <a:t> como regime </a:t>
            </a:r>
            <a:r>
              <a:rPr lang="pt-BR" sz="2400" u="sng" dirty="0">
                <a:solidFill>
                  <a:schemeClr val="bg2"/>
                </a:solidFill>
                <a:latin typeface="+mn-lt"/>
                <a:ea typeface="+mn-ea"/>
                <a:cs typeface="+mn-cs"/>
              </a:rPr>
              <a:t>prioritário</a:t>
            </a:r>
            <a:r>
              <a:rPr lang="pt-BR" sz="2400" dirty="0">
                <a:solidFill>
                  <a:schemeClr val="bg2"/>
                </a:solidFill>
                <a:latin typeface="+mn-lt"/>
                <a:ea typeface="+mn-ea"/>
                <a:cs typeface="+mn-cs"/>
              </a:rPr>
              <a:t> de contratação, podendo ser </a:t>
            </a:r>
            <a:r>
              <a:rPr lang="pt-BR" sz="2400" dirty="0" smtClean="0">
                <a:solidFill>
                  <a:schemeClr val="bg2"/>
                </a:solidFill>
                <a:latin typeface="+mn-lt"/>
                <a:ea typeface="+mn-ea"/>
                <a:cs typeface="+mn-cs"/>
              </a:rPr>
              <a:t>utilizados outro regime </a:t>
            </a:r>
            <a:r>
              <a:rPr lang="pt-BR" sz="2400" dirty="0">
                <a:solidFill>
                  <a:schemeClr val="bg2"/>
                </a:solidFill>
                <a:latin typeface="+mn-lt"/>
                <a:ea typeface="+mn-ea"/>
                <a:cs typeface="+mn-cs"/>
              </a:rPr>
              <a:t>de execução, desde que essa opção seja devidamente justificada.  </a:t>
            </a:r>
          </a:p>
          <a:p>
            <a:pPr marL="108000" indent="0" algn="just">
              <a:lnSpc>
                <a:spcPct val="150000"/>
              </a:lnSpc>
              <a:spcAft>
                <a:spcPts val="0"/>
              </a:spcAft>
              <a:buNone/>
            </a:pPr>
            <a:r>
              <a:rPr lang="pt-BR" sz="2400" dirty="0">
                <a:solidFill>
                  <a:schemeClr val="bg2"/>
                </a:solidFill>
                <a:latin typeface="+mn-lt"/>
                <a:ea typeface="+mn-ea"/>
                <a:cs typeface="+mn-cs"/>
              </a:rPr>
              <a:t>No entanto, </a:t>
            </a:r>
            <a:r>
              <a:rPr lang="pt-BR" sz="2400" u="sng" dirty="0">
                <a:solidFill>
                  <a:schemeClr val="bg2"/>
                </a:solidFill>
                <a:latin typeface="+mn-lt"/>
                <a:ea typeface="+mn-ea"/>
                <a:cs typeface="+mn-cs"/>
              </a:rPr>
              <a:t>os incisos do caput do art. 43</a:t>
            </a:r>
            <a:r>
              <a:rPr lang="pt-BR" sz="2400" dirty="0">
                <a:solidFill>
                  <a:schemeClr val="bg2"/>
                </a:solidFill>
                <a:latin typeface="+mn-lt"/>
                <a:ea typeface="+mn-ea"/>
                <a:cs typeface="+mn-cs"/>
              </a:rPr>
              <a:t> também apresentam </a:t>
            </a:r>
            <a:r>
              <a:rPr lang="pt-BR" sz="2400" u="sng" dirty="0">
                <a:solidFill>
                  <a:schemeClr val="bg2"/>
                </a:solidFill>
                <a:latin typeface="+mn-lt"/>
                <a:ea typeface="+mn-ea"/>
                <a:cs typeface="+mn-cs"/>
              </a:rPr>
              <a:t>indicações e limitações</a:t>
            </a:r>
            <a:r>
              <a:rPr lang="pt-BR" sz="2400" dirty="0">
                <a:solidFill>
                  <a:schemeClr val="bg2"/>
                </a:solidFill>
                <a:latin typeface="+mn-lt"/>
                <a:ea typeface="+mn-ea"/>
                <a:cs typeface="+mn-cs"/>
              </a:rPr>
              <a:t> para a escolha de cada um dos seis regimes de execução contratual</a:t>
            </a:r>
            <a:r>
              <a:rPr lang="pt-BR" sz="2400" dirty="0" smtClean="0">
                <a:solidFill>
                  <a:schemeClr val="bg2"/>
                </a:solidFill>
                <a:latin typeface="+mn-lt"/>
                <a:ea typeface="+mn-ea"/>
                <a:cs typeface="+mn-cs"/>
              </a:rPr>
              <a:t>.</a:t>
            </a:r>
          </a:p>
          <a:p>
            <a:pPr marL="108000" indent="0" algn="just">
              <a:lnSpc>
                <a:spcPts val="3400"/>
              </a:lnSpc>
              <a:spcBef>
                <a:spcPts val="600"/>
              </a:spcBef>
              <a:spcAft>
                <a:spcPts val="600"/>
              </a:spcAft>
              <a:buNone/>
            </a:pPr>
            <a:endParaRPr lang="pt-BR" sz="2400" dirty="0">
              <a:solidFill>
                <a:schemeClr val="bg2"/>
              </a:solidFill>
              <a:latin typeface="+mn-lt"/>
              <a:ea typeface="+mn-ea"/>
              <a:cs typeface="+mn-cs"/>
            </a:endParaRPr>
          </a:p>
          <a:p>
            <a:pPr marL="108000" indent="0" algn="just">
              <a:spcAft>
                <a:spcPts val="600"/>
              </a:spcAft>
              <a:buNone/>
            </a:pPr>
            <a:endParaRPr lang="pt-BR" sz="2400" dirty="0">
              <a:solidFill>
                <a:schemeClr val="bg2"/>
              </a:solidFill>
              <a:latin typeface="+mn-lt"/>
              <a:ea typeface="+mn-ea"/>
              <a:cs typeface="+mn-cs"/>
            </a:endParaRPr>
          </a:p>
        </p:txBody>
      </p:sp>
    </p:spTree>
    <p:extLst>
      <p:ext uri="{BB962C8B-B14F-4D97-AF65-F5344CB8AC3E}">
        <p14:creationId xmlns:p14="http://schemas.microsoft.com/office/powerpoint/2010/main" val="947086752"/>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1116013" y="0"/>
            <a:ext cx="7956550" cy="820738"/>
          </a:xfrm>
        </p:spPr>
        <p:txBody>
          <a:bodyPr/>
          <a:lstStyle/>
          <a:p>
            <a:pPr algn="ctr"/>
            <a:r>
              <a:rPr lang="pt-BR" sz="2800" b="0" dirty="0">
                <a:latin typeface="+mn-lt"/>
              </a:rPr>
              <a:t>2.2. Projetos falhos ou inexistentes</a:t>
            </a:r>
            <a:endParaRPr lang="pt-BR" sz="2800" dirty="0">
              <a:solidFill>
                <a:schemeClr val="bg1"/>
              </a:solidFill>
              <a:latin typeface="+mn-lt"/>
            </a:endParaRPr>
          </a:p>
        </p:txBody>
      </p:sp>
      <p:sp>
        <p:nvSpPr>
          <p:cNvPr id="147459" name="Rectangle 3"/>
          <p:cNvSpPr>
            <a:spLocks noGrp="1" noChangeArrowheads="1"/>
          </p:cNvSpPr>
          <p:nvPr>
            <p:ph type="body" idx="1"/>
          </p:nvPr>
        </p:nvSpPr>
        <p:spPr>
          <a:xfrm>
            <a:off x="539750" y="1010161"/>
            <a:ext cx="8280722" cy="5538787"/>
          </a:xfrm>
        </p:spPr>
        <p:txBody>
          <a:bodyPr/>
          <a:lstStyle/>
          <a:p>
            <a:pPr marL="0" indent="0" algn="just" eaLnBrk="1" hangingPunct="1">
              <a:lnSpc>
                <a:spcPts val="3500"/>
              </a:lnSpc>
              <a:spcBef>
                <a:spcPts val="1200"/>
              </a:spcBef>
              <a:buFont typeface="Wingdings" pitchFamily="2" charset="2"/>
              <a:buNone/>
            </a:pPr>
            <a:r>
              <a:rPr lang="pt-BR" dirty="0">
                <a:solidFill>
                  <a:schemeClr val="bg2"/>
                </a:solidFill>
              </a:rPr>
              <a:t>O regime denominado </a:t>
            </a:r>
            <a:r>
              <a:rPr lang="pt-BR" b="1" u="sng" dirty="0">
                <a:solidFill>
                  <a:schemeClr val="bg2"/>
                </a:solidFill>
              </a:rPr>
              <a:t>contratação integrada</a:t>
            </a:r>
            <a:r>
              <a:rPr lang="pt-BR" dirty="0">
                <a:solidFill>
                  <a:schemeClr val="bg2"/>
                </a:solidFill>
              </a:rPr>
              <a:t>, adotando </a:t>
            </a:r>
            <a:r>
              <a:rPr lang="pt-BR" u="sng" dirty="0">
                <a:solidFill>
                  <a:schemeClr val="bg2"/>
                </a:solidFill>
              </a:rPr>
              <a:t>concepção semelhante</a:t>
            </a:r>
            <a:r>
              <a:rPr lang="pt-BR" dirty="0">
                <a:solidFill>
                  <a:schemeClr val="bg2"/>
                </a:solidFill>
              </a:rPr>
              <a:t> ao regime constituído pela </a:t>
            </a:r>
            <a:r>
              <a:rPr lang="pt-BR" u="sng" dirty="0" smtClean="0">
                <a:solidFill>
                  <a:schemeClr val="bg2"/>
                </a:solidFill>
              </a:rPr>
              <a:t>Lei </a:t>
            </a:r>
            <a:r>
              <a:rPr lang="pt-BR" u="sng" dirty="0">
                <a:solidFill>
                  <a:schemeClr val="bg2"/>
                </a:solidFill>
              </a:rPr>
              <a:t>12.462/2011 (RDC)</a:t>
            </a:r>
            <a:r>
              <a:rPr lang="pt-BR" dirty="0">
                <a:solidFill>
                  <a:schemeClr val="bg2"/>
                </a:solidFill>
              </a:rPr>
              <a:t>, compreende:</a:t>
            </a:r>
          </a:p>
          <a:p>
            <a:pPr marL="457200" lvl="1" indent="-457200" algn="just" eaLnBrk="1" hangingPunct="1">
              <a:lnSpc>
                <a:spcPts val="3500"/>
              </a:lnSpc>
              <a:spcBef>
                <a:spcPts val="1200"/>
              </a:spcBef>
              <a:buFont typeface="Wingdings" pitchFamily="2" charset="2"/>
              <a:buChar char="Ø"/>
            </a:pPr>
            <a:r>
              <a:rPr lang="pt-BR" dirty="0">
                <a:solidFill>
                  <a:schemeClr val="bg2"/>
                </a:solidFill>
              </a:rPr>
              <a:t>a </a:t>
            </a:r>
            <a:r>
              <a:rPr lang="pt-BR" u="sng" dirty="0">
                <a:solidFill>
                  <a:schemeClr val="bg2"/>
                </a:solidFill>
              </a:rPr>
              <a:t>elaboração</a:t>
            </a:r>
            <a:r>
              <a:rPr lang="pt-BR" dirty="0">
                <a:solidFill>
                  <a:schemeClr val="bg2"/>
                </a:solidFill>
              </a:rPr>
              <a:t> ou o desenvolvimento de </a:t>
            </a:r>
            <a:r>
              <a:rPr lang="pt-BR" u="sng" dirty="0" smtClean="0">
                <a:solidFill>
                  <a:schemeClr val="bg2"/>
                </a:solidFill>
              </a:rPr>
              <a:t>projetos </a:t>
            </a:r>
            <a:r>
              <a:rPr lang="pt-BR" u="sng" dirty="0">
                <a:solidFill>
                  <a:schemeClr val="bg2"/>
                </a:solidFill>
              </a:rPr>
              <a:t>básico e executivo</a:t>
            </a:r>
            <a:r>
              <a:rPr lang="pt-BR" dirty="0">
                <a:solidFill>
                  <a:schemeClr val="bg2"/>
                </a:solidFill>
              </a:rPr>
              <a:t>;</a:t>
            </a:r>
          </a:p>
          <a:p>
            <a:pPr marL="457200" lvl="1" indent="-457200" algn="just" eaLnBrk="1" hangingPunct="1">
              <a:lnSpc>
                <a:spcPts val="3500"/>
              </a:lnSpc>
              <a:spcBef>
                <a:spcPts val="1200"/>
              </a:spcBef>
              <a:buFont typeface="Wingdings" pitchFamily="2" charset="2"/>
              <a:buChar char="Ø"/>
            </a:pPr>
            <a:r>
              <a:rPr lang="pt-BR" dirty="0">
                <a:solidFill>
                  <a:schemeClr val="bg2"/>
                </a:solidFill>
              </a:rPr>
              <a:t>a </a:t>
            </a:r>
            <a:r>
              <a:rPr lang="pt-BR" u="sng" dirty="0">
                <a:solidFill>
                  <a:schemeClr val="bg2"/>
                </a:solidFill>
              </a:rPr>
              <a:t>execução de obras e serviços de engenharia</a:t>
            </a:r>
            <a:r>
              <a:rPr lang="pt-BR" dirty="0">
                <a:solidFill>
                  <a:schemeClr val="bg2"/>
                </a:solidFill>
              </a:rPr>
              <a:t>, montagem, testes, pré-operação; e</a:t>
            </a:r>
          </a:p>
          <a:p>
            <a:pPr marL="457200" lvl="1" indent="-457200" algn="just" eaLnBrk="1" hangingPunct="1">
              <a:lnSpc>
                <a:spcPts val="3500"/>
              </a:lnSpc>
              <a:spcBef>
                <a:spcPts val="1200"/>
              </a:spcBef>
              <a:buFont typeface="Wingdings" pitchFamily="2" charset="2"/>
              <a:buChar char="Ø"/>
            </a:pPr>
            <a:r>
              <a:rPr lang="pt-BR" dirty="0">
                <a:solidFill>
                  <a:schemeClr val="bg2"/>
                </a:solidFill>
              </a:rPr>
              <a:t>todas as demais operações necessárias e suficientes para a </a:t>
            </a:r>
            <a:r>
              <a:rPr lang="pt-BR" u="sng" dirty="0">
                <a:solidFill>
                  <a:schemeClr val="bg2"/>
                </a:solidFill>
              </a:rPr>
              <a:t>entrega final do objeto</a:t>
            </a:r>
            <a:r>
              <a:rPr lang="pt-BR" dirty="0" smtClean="0">
                <a:solidFill>
                  <a:schemeClr val="bg2"/>
                </a:solidFill>
              </a:rPr>
              <a:t>.</a:t>
            </a:r>
            <a:endParaRPr lang="pt-BR" dirty="0">
              <a:solidFill>
                <a:schemeClr val="bg2"/>
              </a:solidFill>
            </a:endParaRPr>
          </a:p>
        </p:txBody>
      </p:sp>
    </p:spTree>
    <p:extLst>
      <p:ext uri="{BB962C8B-B14F-4D97-AF65-F5344CB8AC3E}">
        <p14:creationId xmlns:p14="http://schemas.microsoft.com/office/powerpoint/2010/main" val="234467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115616" y="19050"/>
            <a:ext cx="8028384" cy="8175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lang="pt-BR" sz="2800" b="1" kern="1200" dirty="0">
              <a:solidFill>
                <a:schemeClr val="tx1"/>
              </a:solidFill>
              <a:latin typeface="+mn-lt"/>
            </a:endParaRPr>
          </a:p>
        </p:txBody>
      </p:sp>
      <p:sp>
        <p:nvSpPr>
          <p:cNvPr id="3" name="Espaço Reservado para Texto 2"/>
          <p:cNvSpPr txBox="1">
            <a:spLocks noGrp="1"/>
          </p:cNvSpPr>
          <p:nvPr>
            <p:ph type="body" idx="4294967295"/>
          </p:nvPr>
        </p:nvSpPr>
        <p:spPr>
          <a:xfrm>
            <a:off x="395536" y="1052736"/>
            <a:ext cx="8448427" cy="5748114"/>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ts val="3600"/>
              </a:lnSpc>
              <a:spcBef>
                <a:spcPts val="1200"/>
              </a:spcBef>
              <a:spcAft>
                <a:spcPts val="0"/>
              </a:spcAft>
              <a:buNone/>
            </a:pPr>
            <a:r>
              <a:rPr lang="pt-BR" sz="2400" dirty="0">
                <a:solidFill>
                  <a:schemeClr val="bg2"/>
                </a:solidFill>
                <a:latin typeface="+mn-lt"/>
                <a:ea typeface="+mn-ea"/>
                <a:cs typeface="+mn-cs"/>
              </a:rPr>
              <a:t>Uma das características que diferencia tal regime dos demais é a licitação realizada com base em um </a:t>
            </a:r>
            <a:r>
              <a:rPr lang="pt-BR" sz="2400" u="sng" dirty="0" smtClean="0">
                <a:solidFill>
                  <a:schemeClr val="bg2"/>
                </a:solidFill>
                <a:latin typeface="+mn-lt"/>
                <a:ea typeface="+mn-ea"/>
                <a:cs typeface="+mn-cs"/>
              </a:rPr>
              <a:t>anteprojeto </a:t>
            </a:r>
            <a:r>
              <a:rPr lang="pt-BR" sz="2400" u="sng" dirty="0">
                <a:solidFill>
                  <a:schemeClr val="bg2"/>
                </a:solidFill>
                <a:latin typeface="+mn-lt"/>
                <a:ea typeface="+mn-ea"/>
                <a:cs typeface="+mn-cs"/>
              </a:rPr>
              <a:t>de engenharia</a:t>
            </a:r>
            <a:r>
              <a:rPr lang="pt-BR" sz="2400" dirty="0">
                <a:solidFill>
                  <a:schemeClr val="bg2"/>
                </a:solidFill>
                <a:latin typeface="+mn-lt"/>
                <a:ea typeface="+mn-ea"/>
                <a:cs typeface="+mn-cs"/>
              </a:rPr>
              <a:t>, contendo elementos técnicos que permitam a caracterização da obra ou do serviço e a elaboração e comparação, de forma isonômica, das propostas a serem ofertadas pelos particulares.</a:t>
            </a:r>
          </a:p>
          <a:p>
            <a:pPr marL="108000" indent="0" algn="just">
              <a:lnSpc>
                <a:spcPts val="3600"/>
              </a:lnSpc>
              <a:spcBef>
                <a:spcPts val="1200"/>
              </a:spcBef>
              <a:spcAft>
                <a:spcPts val="0"/>
              </a:spcAft>
              <a:buNone/>
            </a:pPr>
            <a:r>
              <a:rPr lang="pt-BR" sz="2400" dirty="0">
                <a:solidFill>
                  <a:schemeClr val="bg2"/>
                </a:solidFill>
                <a:latin typeface="+mn-lt"/>
                <a:ea typeface="+mn-ea"/>
                <a:cs typeface="+mn-cs"/>
              </a:rPr>
              <a:t>Por sua vez, </a:t>
            </a:r>
            <a:r>
              <a:rPr lang="pt-BR" sz="2400" u="sng" dirty="0">
                <a:solidFill>
                  <a:schemeClr val="bg2"/>
                </a:solidFill>
                <a:latin typeface="+mn-lt"/>
                <a:ea typeface="+mn-ea"/>
                <a:cs typeface="+mn-cs"/>
              </a:rPr>
              <a:t>o projeto básico</a:t>
            </a:r>
            <a:r>
              <a:rPr lang="pt-BR" sz="2400" dirty="0">
                <a:solidFill>
                  <a:schemeClr val="bg2"/>
                </a:solidFill>
                <a:latin typeface="+mn-lt"/>
                <a:ea typeface="+mn-ea"/>
                <a:cs typeface="+mn-cs"/>
              </a:rPr>
              <a:t> seria </a:t>
            </a:r>
            <a:r>
              <a:rPr lang="pt-BR" sz="2400" u="sng" dirty="0">
                <a:solidFill>
                  <a:schemeClr val="bg2"/>
                </a:solidFill>
                <a:latin typeface="+mn-lt"/>
                <a:ea typeface="+mn-ea"/>
                <a:cs typeface="+mn-cs"/>
              </a:rPr>
              <a:t>obrigatório para licitar</a:t>
            </a:r>
            <a:r>
              <a:rPr lang="pt-BR" sz="2400" dirty="0">
                <a:solidFill>
                  <a:schemeClr val="bg2"/>
                </a:solidFill>
                <a:latin typeface="+mn-lt"/>
                <a:ea typeface="+mn-ea"/>
                <a:cs typeface="+mn-cs"/>
              </a:rPr>
              <a:t> obras nos regimes de </a:t>
            </a:r>
            <a:r>
              <a:rPr lang="pt-BR" sz="2400" u="sng" dirty="0">
                <a:solidFill>
                  <a:schemeClr val="bg2"/>
                </a:solidFill>
                <a:latin typeface="+mn-lt"/>
                <a:ea typeface="+mn-ea"/>
                <a:cs typeface="+mn-cs"/>
              </a:rPr>
              <a:t>empreitada por preço unitário, empreitada por preço global, empreitada integral e de contratação semi-integrada</a:t>
            </a:r>
            <a:r>
              <a:rPr lang="pt-BR" sz="2400" dirty="0">
                <a:solidFill>
                  <a:schemeClr val="bg2"/>
                </a:solidFill>
                <a:latin typeface="+mn-lt"/>
                <a:ea typeface="+mn-ea"/>
                <a:cs typeface="+mn-cs"/>
              </a:rPr>
              <a:t>.</a:t>
            </a:r>
          </a:p>
        </p:txBody>
      </p:sp>
    </p:spTree>
    <p:extLst>
      <p:ext uri="{BB962C8B-B14F-4D97-AF65-F5344CB8AC3E}">
        <p14:creationId xmlns:p14="http://schemas.microsoft.com/office/powerpoint/2010/main" val="298330669"/>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1116013" y="0"/>
            <a:ext cx="7883525" cy="820738"/>
          </a:xfrm>
        </p:spPr>
        <p:txBody>
          <a:bodyPr/>
          <a:lstStyle/>
          <a:p>
            <a:pPr algn="ctr"/>
            <a:r>
              <a:rPr lang="pt-BR" sz="2800" b="0" dirty="0">
                <a:latin typeface="+mn-lt"/>
              </a:rPr>
              <a:t>2.2. Projetos falhos ou inexistentes</a:t>
            </a:r>
            <a:endParaRPr lang="pt-BR" sz="2800" dirty="0">
              <a:solidFill>
                <a:schemeClr val="bg1"/>
              </a:solidFill>
              <a:latin typeface="+mn-lt"/>
            </a:endParaRPr>
          </a:p>
        </p:txBody>
      </p:sp>
      <p:sp>
        <p:nvSpPr>
          <p:cNvPr id="159747" name="Rectangle 3"/>
          <p:cNvSpPr>
            <a:spLocks noGrp="1" noChangeArrowheads="1"/>
          </p:cNvSpPr>
          <p:nvPr>
            <p:ph type="body" idx="1"/>
          </p:nvPr>
        </p:nvSpPr>
        <p:spPr>
          <a:xfrm>
            <a:off x="449263" y="1052513"/>
            <a:ext cx="8299450" cy="4824412"/>
          </a:xfrm>
        </p:spPr>
        <p:txBody>
          <a:bodyPr/>
          <a:lstStyle/>
          <a:p>
            <a:pPr marL="0" indent="0" algn="just" eaLnBrk="1" hangingPunct="1">
              <a:lnSpc>
                <a:spcPct val="130000"/>
              </a:lnSpc>
              <a:spcBef>
                <a:spcPts val="3000"/>
              </a:spcBef>
              <a:buFont typeface="Wingdings" pitchFamily="2" charset="2"/>
              <a:buNone/>
            </a:pPr>
            <a:r>
              <a:rPr lang="pt-BR" dirty="0">
                <a:solidFill>
                  <a:schemeClr val="bg2"/>
                </a:solidFill>
              </a:rPr>
              <a:t>Realizando analogia com a </a:t>
            </a:r>
            <a:r>
              <a:rPr lang="pt-BR" u="sng" dirty="0">
                <a:solidFill>
                  <a:schemeClr val="bg2"/>
                </a:solidFill>
              </a:rPr>
              <a:t>Lei de Concessões</a:t>
            </a:r>
            <a:r>
              <a:rPr lang="pt-BR" dirty="0">
                <a:solidFill>
                  <a:schemeClr val="bg2"/>
                </a:solidFill>
              </a:rPr>
              <a:t>, consoante o disposto no inciso XV do art. 18 da Lei </a:t>
            </a:r>
            <a:r>
              <a:rPr lang="pt-BR" dirty="0" smtClean="0">
                <a:solidFill>
                  <a:schemeClr val="bg2"/>
                </a:solidFill>
              </a:rPr>
              <a:t>nº 8.987/1995</a:t>
            </a:r>
            <a:r>
              <a:rPr lang="pt-BR" dirty="0">
                <a:solidFill>
                  <a:schemeClr val="bg2"/>
                </a:solidFill>
              </a:rPr>
              <a:t>, nos casos de concessão de serviços públicos precedida da execução de obra pública, o edital conterá os dados relativos à obra extraídos de </a:t>
            </a:r>
            <a:r>
              <a:rPr lang="pt-BR" u="sng" dirty="0">
                <a:solidFill>
                  <a:schemeClr val="bg2"/>
                </a:solidFill>
              </a:rPr>
              <a:t>“elementos do projeto básico que permitam sua plena caracterização”</a:t>
            </a:r>
            <a:r>
              <a:rPr lang="pt-BR" dirty="0">
                <a:solidFill>
                  <a:schemeClr val="bg2"/>
                </a:solidFill>
              </a:rPr>
              <a:t>.</a:t>
            </a:r>
          </a:p>
          <a:p>
            <a:pPr marL="0" indent="0" algn="just" eaLnBrk="1" hangingPunct="1">
              <a:lnSpc>
                <a:spcPct val="130000"/>
              </a:lnSpc>
              <a:spcBef>
                <a:spcPts val="3000"/>
              </a:spcBef>
              <a:buFont typeface="Wingdings" pitchFamily="2" charset="2"/>
              <a:buNone/>
            </a:pPr>
            <a:r>
              <a:rPr lang="pt-BR" dirty="0">
                <a:solidFill>
                  <a:schemeClr val="bg2"/>
                </a:solidFill>
              </a:rPr>
              <a:t>Ou seja, em ambas as hipóteses, a </a:t>
            </a:r>
            <a:r>
              <a:rPr lang="pt-BR" u="sng" dirty="0">
                <a:solidFill>
                  <a:schemeClr val="bg2"/>
                </a:solidFill>
              </a:rPr>
              <a:t>elaboração do projeto básico completo fica a cargo da contratada</a:t>
            </a:r>
            <a:r>
              <a:rPr lang="pt-BR" dirty="0">
                <a:solidFill>
                  <a:schemeClr val="bg2"/>
                </a:solidFill>
              </a:rPr>
              <a:t>.  </a:t>
            </a:r>
          </a:p>
          <a:p>
            <a:pPr marL="0" indent="0" algn="just" eaLnBrk="1" hangingPunct="1">
              <a:lnSpc>
                <a:spcPct val="130000"/>
              </a:lnSpc>
              <a:spcBef>
                <a:spcPts val="600"/>
              </a:spcBef>
              <a:buFont typeface="Wingdings" pitchFamily="2" charset="2"/>
              <a:buChar char="Ø"/>
            </a:pPr>
            <a:endParaRPr lang="pt-BR" dirty="0">
              <a:solidFill>
                <a:srgbClr val="4D4948"/>
              </a:solidFill>
            </a:endParaRPr>
          </a:p>
        </p:txBody>
      </p:sp>
    </p:spTree>
    <p:extLst>
      <p:ext uri="{BB962C8B-B14F-4D97-AF65-F5344CB8AC3E}">
        <p14:creationId xmlns:p14="http://schemas.microsoft.com/office/powerpoint/2010/main" val="1889325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1116013" y="0"/>
            <a:ext cx="7956550" cy="820738"/>
          </a:xfrm>
        </p:spPr>
        <p:txBody>
          <a:bodyPr/>
          <a:lstStyle/>
          <a:p>
            <a:pPr algn="ctr"/>
            <a:r>
              <a:rPr lang="pt-BR" sz="2800" b="0" dirty="0">
                <a:latin typeface="+mn-lt"/>
              </a:rPr>
              <a:t>2.2. Projetos falhos ou inexistentes</a:t>
            </a:r>
            <a:endParaRPr lang="pt-BR" sz="2800" dirty="0">
              <a:solidFill>
                <a:schemeClr val="bg1"/>
              </a:solidFill>
              <a:latin typeface="+mn-lt"/>
            </a:endParaRPr>
          </a:p>
        </p:txBody>
      </p:sp>
      <p:sp>
        <p:nvSpPr>
          <p:cNvPr id="156675" name="Rectangle 3"/>
          <p:cNvSpPr>
            <a:spLocks noGrp="1" noChangeArrowheads="1"/>
          </p:cNvSpPr>
          <p:nvPr>
            <p:ph type="body" idx="1"/>
          </p:nvPr>
        </p:nvSpPr>
        <p:spPr>
          <a:xfrm>
            <a:off x="312071" y="909042"/>
            <a:ext cx="8639856" cy="4464050"/>
          </a:xfrm>
        </p:spPr>
        <p:txBody>
          <a:bodyPr/>
          <a:lstStyle/>
          <a:p>
            <a:pPr marL="82550" indent="0" algn="just" eaLnBrk="1" hangingPunct="1">
              <a:lnSpc>
                <a:spcPts val="3200"/>
              </a:lnSpc>
              <a:spcBef>
                <a:spcPts val="600"/>
              </a:spcBef>
              <a:buClrTx/>
              <a:buSzPct val="101000"/>
              <a:buNone/>
            </a:pPr>
            <a:r>
              <a:rPr lang="pt-BR" dirty="0">
                <a:solidFill>
                  <a:schemeClr val="bg2"/>
                </a:solidFill>
              </a:rPr>
              <a:t>É expressamente  </a:t>
            </a:r>
            <a:r>
              <a:rPr lang="pt-BR" u="sng" dirty="0">
                <a:solidFill>
                  <a:schemeClr val="bg2"/>
                </a:solidFill>
              </a:rPr>
              <a:t>vedada a celebração de aditivos</a:t>
            </a:r>
            <a:r>
              <a:rPr lang="pt-BR" dirty="0">
                <a:solidFill>
                  <a:schemeClr val="bg2"/>
                </a:solidFill>
              </a:rPr>
              <a:t> decorrentes de </a:t>
            </a:r>
            <a:r>
              <a:rPr lang="pt-BR" u="sng" dirty="0">
                <a:solidFill>
                  <a:schemeClr val="bg2"/>
                </a:solidFill>
              </a:rPr>
              <a:t>eventos supervenientes alocados, na matriz de riscos, como de responsabilidade da contratada</a:t>
            </a:r>
            <a:r>
              <a:rPr lang="pt-BR" dirty="0">
                <a:solidFill>
                  <a:schemeClr val="bg2"/>
                </a:solidFill>
              </a:rPr>
              <a:t>.</a:t>
            </a:r>
          </a:p>
          <a:p>
            <a:pPr marL="82550" lvl="2" indent="0" algn="just" eaLnBrk="1" hangingPunct="1">
              <a:lnSpc>
                <a:spcPts val="3200"/>
              </a:lnSpc>
              <a:spcBef>
                <a:spcPts val="600"/>
              </a:spcBef>
              <a:buClrTx/>
              <a:buSzPct val="101000"/>
              <a:buNone/>
            </a:pPr>
            <a:r>
              <a:rPr lang="pt-BR" dirty="0">
                <a:solidFill>
                  <a:schemeClr val="bg2"/>
                </a:solidFill>
                <a:ea typeface="+mn-ea"/>
                <a:cs typeface="+mn-cs"/>
              </a:rPr>
              <a:t>Nas </a:t>
            </a:r>
            <a:r>
              <a:rPr lang="pt-BR" u="sng" dirty="0">
                <a:solidFill>
                  <a:schemeClr val="bg2"/>
                </a:solidFill>
                <a:ea typeface="+mn-ea"/>
                <a:cs typeface="+mn-cs"/>
              </a:rPr>
              <a:t>contratações integradas ou semi-integradas</a:t>
            </a:r>
            <a:r>
              <a:rPr lang="pt-BR" dirty="0">
                <a:solidFill>
                  <a:schemeClr val="bg2"/>
                </a:solidFill>
                <a:ea typeface="+mn-ea"/>
                <a:cs typeface="+mn-cs"/>
              </a:rPr>
              <a:t>, os </a:t>
            </a:r>
            <a:r>
              <a:rPr lang="pt-BR" u="sng" dirty="0">
                <a:solidFill>
                  <a:schemeClr val="bg2"/>
                </a:solidFill>
                <a:ea typeface="+mn-ea"/>
                <a:cs typeface="+mn-cs"/>
              </a:rPr>
              <a:t>riscos</a:t>
            </a:r>
            <a:r>
              <a:rPr lang="pt-BR" dirty="0">
                <a:solidFill>
                  <a:schemeClr val="bg2"/>
                </a:solidFill>
                <a:ea typeface="+mn-ea"/>
                <a:cs typeface="+mn-cs"/>
              </a:rPr>
              <a:t> decorrentes de fatos supervenientes à contratação associados à </a:t>
            </a:r>
            <a:r>
              <a:rPr lang="pt-BR" u="sng" dirty="0">
                <a:solidFill>
                  <a:schemeClr val="bg2"/>
                </a:solidFill>
                <a:ea typeface="+mn-ea"/>
                <a:cs typeface="+mn-cs"/>
              </a:rPr>
              <a:t>escolha da solução de projeto básico</a:t>
            </a:r>
            <a:r>
              <a:rPr lang="pt-BR" dirty="0">
                <a:solidFill>
                  <a:schemeClr val="bg2"/>
                </a:solidFill>
                <a:ea typeface="+mn-ea"/>
                <a:cs typeface="+mn-cs"/>
              </a:rPr>
              <a:t> pela contratante deverão ser alocados como de sua </a:t>
            </a:r>
            <a:r>
              <a:rPr lang="pt-BR" u="sng" dirty="0">
                <a:solidFill>
                  <a:schemeClr val="bg2"/>
                </a:solidFill>
                <a:ea typeface="+mn-ea"/>
                <a:cs typeface="+mn-cs"/>
              </a:rPr>
              <a:t>responsabilidade na matriz de riscos</a:t>
            </a:r>
            <a:r>
              <a:rPr lang="pt-BR" dirty="0">
                <a:solidFill>
                  <a:schemeClr val="bg2"/>
                </a:solidFill>
                <a:ea typeface="+mn-ea"/>
                <a:cs typeface="+mn-cs"/>
              </a:rPr>
              <a:t>. </a:t>
            </a:r>
            <a:endParaRPr lang="pt-BR" dirty="0" smtClean="0">
              <a:solidFill>
                <a:schemeClr val="bg2"/>
              </a:solidFill>
              <a:ea typeface="+mn-ea"/>
              <a:cs typeface="+mn-cs"/>
            </a:endParaRPr>
          </a:p>
          <a:p>
            <a:pPr marL="82550" lvl="2" indent="0" algn="just" eaLnBrk="1" hangingPunct="1">
              <a:lnSpc>
                <a:spcPts val="3200"/>
              </a:lnSpc>
              <a:spcBef>
                <a:spcPts val="600"/>
              </a:spcBef>
              <a:buClrTx/>
              <a:buSzPct val="101000"/>
              <a:buNone/>
            </a:pPr>
            <a:r>
              <a:rPr lang="pt-BR" dirty="0">
                <a:solidFill>
                  <a:schemeClr val="bg2"/>
                </a:solidFill>
              </a:rPr>
              <a:t>As maiores restrições para a celebração de aditivos contribuem para uma </a:t>
            </a:r>
            <a:r>
              <a:rPr lang="pt-BR" u="sng" dirty="0">
                <a:solidFill>
                  <a:schemeClr val="bg2"/>
                </a:solidFill>
              </a:rPr>
              <a:t>maior previsibilidade do custo final do empreendimento</a:t>
            </a:r>
            <a:r>
              <a:rPr lang="pt-BR" b="1" dirty="0">
                <a:solidFill>
                  <a:schemeClr val="bg2"/>
                </a:solidFill>
              </a:rPr>
              <a:t> </a:t>
            </a:r>
            <a:r>
              <a:rPr lang="pt-BR" dirty="0">
                <a:solidFill>
                  <a:schemeClr val="bg2"/>
                </a:solidFill>
              </a:rPr>
              <a:t>e </a:t>
            </a:r>
            <a:r>
              <a:rPr lang="pt-BR" u="sng" dirty="0">
                <a:solidFill>
                  <a:schemeClr val="bg2"/>
                </a:solidFill>
              </a:rPr>
              <a:t>mitigam</a:t>
            </a:r>
            <a:r>
              <a:rPr lang="pt-BR" dirty="0">
                <a:solidFill>
                  <a:schemeClr val="bg2"/>
                </a:solidFill>
              </a:rPr>
              <a:t> a ocorrência </a:t>
            </a:r>
            <a:r>
              <a:rPr lang="pt-BR" dirty="0" smtClean="0">
                <a:solidFill>
                  <a:schemeClr val="bg2"/>
                </a:solidFill>
              </a:rPr>
              <a:t>de irregularidades </a:t>
            </a:r>
            <a:r>
              <a:rPr lang="pt-BR" dirty="0">
                <a:solidFill>
                  <a:schemeClr val="bg2"/>
                </a:solidFill>
              </a:rPr>
              <a:t>eventualmente decorrentes da celebração de aditivos, como o chamado </a:t>
            </a:r>
            <a:r>
              <a:rPr lang="pt-BR" u="sng" dirty="0">
                <a:solidFill>
                  <a:schemeClr val="bg2"/>
                </a:solidFill>
              </a:rPr>
              <a:t>“jogo de planilha”</a:t>
            </a:r>
            <a:r>
              <a:rPr lang="pt-BR" dirty="0">
                <a:solidFill>
                  <a:schemeClr val="bg2"/>
                </a:solidFill>
              </a:rPr>
              <a:t>.</a:t>
            </a:r>
          </a:p>
          <a:p>
            <a:pPr marL="82550" lvl="2" indent="0" algn="just" eaLnBrk="1" hangingPunct="1">
              <a:lnSpc>
                <a:spcPts val="3500"/>
              </a:lnSpc>
              <a:spcBef>
                <a:spcPts val="600"/>
              </a:spcBef>
              <a:buClrTx/>
              <a:buSzPct val="101000"/>
              <a:buNone/>
            </a:pPr>
            <a:endParaRPr lang="pt-BR" dirty="0">
              <a:solidFill>
                <a:schemeClr val="bg2"/>
              </a:solidFill>
              <a:ea typeface="+mn-ea"/>
              <a:cs typeface="+mn-cs"/>
            </a:endParaRPr>
          </a:p>
        </p:txBody>
      </p:sp>
    </p:spTree>
    <p:extLst>
      <p:ext uri="{BB962C8B-B14F-4D97-AF65-F5344CB8AC3E}">
        <p14:creationId xmlns:p14="http://schemas.microsoft.com/office/powerpoint/2010/main" val="3441441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smtClean="0"/>
              <a:t/>
            </a:r>
            <a:br>
              <a:rPr lang="pt-BR" sz="3200" dirty="0" smtClean="0"/>
            </a:br>
            <a:endParaRPr lang="pt-BR" sz="3200" dirty="0"/>
          </a:p>
        </p:txBody>
      </p:sp>
      <p:sp>
        <p:nvSpPr>
          <p:cNvPr id="3" name="Espaço Reservado para Conteúdo 2"/>
          <p:cNvSpPr>
            <a:spLocks noGrp="1"/>
          </p:cNvSpPr>
          <p:nvPr>
            <p:ph idx="1"/>
          </p:nvPr>
        </p:nvSpPr>
        <p:spPr>
          <a:xfrm>
            <a:off x="323528" y="1052736"/>
            <a:ext cx="8568952" cy="5073427"/>
          </a:xfrm>
        </p:spPr>
        <p:txBody>
          <a:bodyPr>
            <a:noAutofit/>
          </a:bodyPr>
          <a:lstStyle/>
          <a:p>
            <a:pPr marL="0" indent="0" algn="just">
              <a:buNone/>
            </a:pPr>
            <a:endParaRPr lang="pt-BR" sz="2800" dirty="0" smtClean="0">
              <a:solidFill>
                <a:schemeClr val="bg2"/>
              </a:solidFill>
            </a:endParaRPr>
          </a:p>
          <a:p>
            <a:pPr marL="0" indent="0" algn="just">
              <a:buNone/>
            </a:pPr>
            <a:endParaRPr lang="pt-BR" sz="2800" dirty="0">
              <a:solidFill>
                <a:schemeClr val="bg2"/>
              </a:solidFill>
            </a:endParaRPr>
          </a:p>
          <a:p>
            <a:pPr marL="0" indent="0" algn="just">
              <a:buNone/>
            </a:pPr>
            <a:endParaRPr lang="pt-BR" sz="2800" dirty="0">
              <a:solidFill>
                <a:schemeClr val="bg2"/>
              </a:solidFill>
            </a:endParaRPr>
          </a:p>
          <a:p>
            <a:pPr marL="0" indent="0" algn="ctr">
              <a:lnSpc>
                <a:spcPct val="150000"/>
              </a:lnSpc>
              <a:buNone/>
            </a:pPr>
            <a:r>
              <a:rPr lang="pt-BR" sz="4000" dirty="0" smtClean="0">
                <a:solidFill>
                  <a:schemeClr val="bg2"/>
                </a:solidFill>
              </a:rPr>
              <a:t>1. O Princípio da Eficiência e a Administração Pública</a:t>
            </a:r>
          </a:p>
        </p:txBody>
      </p:sp>
    </p:spTree>
    <p:extLst>
      <p:ext uri="{BB962C8B-B14F-4D97-AF65-F5344CB8AC3E}">
        <p14:creationId xmlns:p14="http://schemas.microsoft.com/office/powerpoint/2010/main" val="4236117031"/>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1116013" y="0"/>
            <a:ext cx="7740650" cy="820738"/>
          </a:xfrm>
        </p:spPr>
        <p:txBody>
          <a:bodyPr/>
          <a:lstStyle/>
          <a:p>
            <a:pPr algn="ctr"/>
            <a:r>
              <a:rPr lang="pt-BR" sz="2800" b="0" dirty="0">
                <a:latin typeface="+mn-lt"/>
              </a:rPr>
              <a:t>2.2. Projetos falhos ou inexistentes</a:t>
            </a:r>
            <a:endParaRPr lang="pt-BR" sz="2800" dirty="0">
              <a:solidFill>
                <a:schemeClr val="bg1"/>
              </a:solidFill>
              <a:latin typeface="+mn-lt"/>
            </a:endParaRPr>
          </a:p>
        </p:txBody>
      </p:sp>
      <p:sp>
        <p:nvSpPr>
          <p:cNvPr id="160771" name="Rectangle 3"/>
          <p:cNvSpPr>
            <a:spLocks noGrp="1" noChangeArrowheads="1"/>
          </p:cNvSpPr>
          <p:nvPr>
            <p:ph type="body" idx="1"/>
          </p:nvPr>
        </p:nvSpPr>
        <p:spPr>
          <a:xfrm>
            <a:off x="312071" y="1017024"/>
            <a:ext cx="8652417" cy="4391943"/>
          </a:xfrm>
        </p:spPr>
        <p:txBody>
          <a:bodyPr/>
          <a:lstStyle/>
          <a:p>
            <a:pPr marL="0" indent="0" algn="just" eaLnBrk="1" hangingPunct="1">
              <a:lnSpc>
                <a:spcPct val="130000"/>
              </a:lnSpc>
              <a:spcBef>
                <a:spcPts val="1800"/>
              </a:spcBef>
              <a:buFont typeface="Wingdings" pitchFamily="2" charset="2"/>
              <a:buNone/>
            </a:pPr>
            <a:r>
              <a:rPr lang="pt-BR" dirty="0" smtClean="0">
                <a:solidFill>
                  <a:schemeClr val="bg2"/>
                </a:solidFill>
              </a:rPr>
              <a:t>É </a:t>
            </a:r>
            <a:r>
              <a:rPr lang="pt-BR" dirty="0">
                <a:solidFill>
                  <a:schemeClr val="bg2"/>
                </a:solidFill>
              </a:rPr>
              <a:t>uma clara tentativa do legislador de </a:t>
            </a:r>
            <a:r>
              <a:rPr lang="pt-BR" u="sng" dirty="0">
                <a:solidFill>
                  <a:schemeClr val="bg2"/>
                </a:solidFill>
              </a:rPr>
              <a:t>compartilhar alguns riscos</a:t>
            </a:r>
            <a:r>
              <a:rPr lang="pt-BR" dirty="0">
                <a:solidFill>
                  <a:schemeClr val="bg2"/>
                </a:solidFill>
              </a:rPr>
              <a:t> que são </a:t>
            </a:r>
            <a:r>
              <a:rPr lang="pt-BR" u="sng" dirty="0">
                <a:solidFill>
                  <a:schemeClr val="bg2"/>
                </a:solidFill>
              </a:rPr>
              <a:t>melhor gerenciados pelo particular</a:t>
            </a:r>
            <a:r>
              <a:rPr lang="pt-BR" dirty="0" smtClean="0">
                <a:solidFill>
                  <a:schemeClr val="bg2"/>
                </a:solidFill>
              </a:rPr>
              <a:t>.</a:t>
            </a:r>
          </a:p>
          <a:p>
            <a:pPr marL="0" indent="0" algn="just" eaLnBrk="1" hangingPunct="1">
              <a:lnSpc>
                <a:spcPct val="130000"/>
              </a:lnSpc>
              <a:spcBef>
                <a:spcPts val="1800"/>
              </a:spcBef>
              <a:buNone/>
            </a:pPr>
            <a:r>
              <a:rPr lang="pt-BR" dirty="0">
                <a:solidFill>
                  <a:schemeClr val="bg2"/>
                </a:solidFill>
              </a:rPr>
              <a:t>Com a limitação dos </a:t>
            </a:r>
            <a:r>
              <a:rPr lang="pt-BR" dirty="0" smtClean="0">
                <a:solidFill>
                  <a:schemeClr val="bg2"/>
                </a:solidFill>
              </a:rPr>
              <a:t>aditivos, </a:t>
            </a:r>
            <a:r>
              <a:rPr lang="pt-BR" dirty="0">
                <a:solidFill>
                  <a:schemeClr val="bg2"/>
                </a:solidFill>
              </a:rPr>
              <a:t>ocorre a </a:t>
            </a:r>
            <a:r>
              <a:rPr lang="pt-BR" u="sng" dirty="0">
                <a:solidFill>
                  <a:schemeClr val="bg2"/>
                </a:solidFill>
              </a:rPr>
              <a:t>transferência de riscos para as empresas contratadas</a:t>
            </a:r>
            <a:r>
              <a:rPr lang="pt-BR" dirty="0">
                <a:solidFill>
                  <a:schemeClr val="bg2"/>
                </a:solidFill>
              </a:rPr>
              <a:t>.</a:t>
            </a:r>
          </a:p>
          <a:p>
            <a:pPr marL="0" indent="0" algn="just" eaLnBrk="1" hangingPunct="1">
              <a:lnSpc>
                <a:spcPct val="130000"/>
              </a:lnSpc>
              <a:spcBef>
                <a:spcPts val="1800"/>
              </a:spcBef>
              <a:buNone/>
            </a:pPr>
            <a:r>
              <a:rPr lang="pt-BR" dirty="0">
                <a:solidFill>
                  <a:schemeClr val="bg2"/>
                </a:solidFill>
              </a:rPr>
              <a:t>Esses riscos poderão ser mitigados pelos mais variados instrumentos (contratação de seguros, </a:t>
            </a:r>
            <a:r>
              <a:rPr lang="pt-BR" i="1" dirty="0">
                <a:solidFill>
                  <a:schemeClr val="bg2"/>
                </a:solidFill>
              </a:rPr>
              <a:t>hedges, performance </a:t>
            </a:r>
            <a:r>
              <a:rPr lang="pt-BR" i="1" dirty="0" err="1">
                <a:solidFill>
                  <a:schemeClr val="bg2"/>
                </a:solidFill>
              </a:rPr>
              <a:t>bonds</a:t>
            </a:r>
            <a:r>
              <a:rPr lang="pt-BR" i="1" dirty="0">
                <a:solidFill>
                  <a:schemeClr val="bg2"/>
                </a:solidFill>
              </a:rPr>
              <a:t> </a:t>
            </a:r>
            <a:r>
              <a:rPr lang="pt-BR" dirty="0">
                <a:solidFill>
                  <a:schemeClr val="bg2"/>
                </a:solidFill>
              </a:rPr>
              <a:t>etc.) ou deverão ser incluídos no valor de base dos orçamentos, de forma que as contratadas sejam por eles remuneradas.</a:t>
            </a:r>
          </a:p>
          <a:p>
            <a:pPr marL="0" indent="0" algn="just" eaLnBrk="1" hangingPunct="1">
              <a:lnSpc>
                <a:spcPct val="130000"/>
              </a:lnSpc>
              <a:spcBef>
                <a:spcPts val="600"/>
              </a:spcBef>
              <a:buFont typeface="Wingdings" pitchFamily="2" charset="2"/>
              <a:buNone/>
            </a:pPr>
            <a:endParaRPr lang="pt-BR" dirty="0">
              <a:solidFill>
                <a:schemeClr val="bg2"/>
              </a:solidFill>
            </a:endParaRPr>
          </a:p>
          <a:p>
            <a:pPr marL="0" indent="0" algn="just" eaLnBrk="1" hangingPunct="1">
              <a:lnSpc>
                <a:spcPct val="130000"/>
              </a:lnSpc>
              <a:spcBef>
                <a:spcPts val="600"/>
              </a:spcBef>
              <a:buFont typeface="Wingdings" pitchFamily="2" charset="2"/>
              <a:buNone/>
            </a:pPr>
            <a:endParaRPr lang="pt-BR" dirty="0">
              <a:solidFill>
                <a:schemeClr val="bg2"/>
              </a:solidFill>
            </a:endParaRPr>
          </a:p>
        </p:txBody>
      </p:sp>
    </p:spTree>
    <p:extLst>
      <p:ext uri="{BB962C8B-B14F-4D97-AF65-F5344CB8AC3E}">
        <p14:creationId xmlns:p14="http://schemas.microsoft.com/office/powerpoint/2010/main" val="539202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259632" y="19050"/>
            <a:ext cx="7884368" cy="8175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lang="pt-BR" sz="2800" b="1" kern="1200" dirty="0">
              <a:solidFill>
                <a:schemeClr val="tx1"/>
              </a:solidFill>
              <a:latin typeface="+mn-lt"/>
            </a:endParaRPr>
          </a:p>
        </p:txBody>
      </p:sp>
      <p:sp>
        <p:nvSpPr>
          <p:cNvPr id="3" name="Espaço Reservado para Texto 2"/>
          <p:cNvSpPr txBox="1">
            <a:spLocks noGrp="1"/>
          </p:cNvSpPr>
          <p:nvPr>
            <p:ph type="body" idx="4294967295"/>
          </p:nvPr>
        </p:nvSpPr>
        <p:spPr>
          <a:xfrm>
            <a:off x="372070" y="1022492"/>
            <a:ext cx="8471893" cy="5886450"/>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82550" indent="-6350" algn="just" eaLnBrk="1" hangingPunct="1">
              <a:lnSpc>
                <a:spcPct val="120000"/>
              </a:lnSpc>
              <a:spcBef>
                <a:spcPts val="1200"/>
              </a:spcBef>
              <a:spcAft>
                <a:spcPct val="0"/>
              </a:spcAft>
              <a:buClrTx/>
              <a:buSzPct val="101000"/>
              <a:buNone/>
            </a:pPr>
            <a:r>
              <a:rPr lang="pt-BR" sz="2400" dirty="0">
                <a:solidFill>
                  <a:schemeClr val="bg2"/>
                </a:solidFill>
                <a:latin typeface="+mn-lt"/>
                <a:ea typeface="+mn-ea"/>
                <a:cs typeface="+mn-cs"/>
              </a:rPr>
              <a:t>O valor estimado do objeto a ser licitado será calculado com base em valores de mercado, em valores pagos pela administração pública em serviços e obras similares ou em avaliação do custo global da obra, aferido mediante </a:t>
            </a:r>
            <a:r>
              <a:rPr lang="pt-BR" sz="2400" u="sng" dirty="0">
                <a:solidFill>
                  <a:schemeClr val="bg2"/>
                </a:solidFill>
                <a:latin typeface="+mn-lt"/>
                <a:ea typeface="+mn-ea"/>
                <a:cs typeface="+mn-cs"/>
              </a:rPr>
              <a:t>orçamento sintético</a:t>
            </a:r>
            <a:r>
              <a:rPr lang="pt-BR" sz="2400" dirty="0">
                <a:solidFill>
                  <a:schemeClr val="bg2"/>
                </a:solidFill>
                <a:latin typeface="+mn-lt"/>
                <a:ea typeface="+mn-ea"/>
                <a:cs typeface="+mn-cs"/>
              </a:rPr>
              <a:t> ou </a:t>
            </a:r>
            <a:r>
              <a:rPr lang="pt-BR" sz="2400" u="sng" dirty="0">
                <a:solidFill>
                  <a:schemeClr val="bg2"/>
                </a:solidFill>
                <a:latin typeface="+mn-lt"/>
                <a:ea typeface="+mn-ea"/>
                <a:cs typeface="+mn-cs"/>
              </a:rPr>
              <a:t>metodologia expedita ou paramétrica</a:t>
            </a:r>
            <a:r>
              <a:rPr lang="pt-BR" sz="2400" dirty="0">
                <a:solidFill>
                  <a:schemeClr val="bg2"/>
                </a:solidFill>
                <a:latin typeface="+mn-lt"/>
                <a:ea typeface="+mn-ea"/>
                <a:cs typeface="+mn-cs"/>
              </a:rPr>
              <a:t>. </a:t>
            </a:r>
          </a:p>
          <a:p>
            <a:pPr marL="82550" indent="-6350" algn="just" eaLnBrk="1" hangingPunct="1">
              <a:lnSpc>
                <a:spcPct val="120000"/>
              </a:lnSpc>
              <a:spcBef>
                <a:spcPts val="1200"/>
              </a:spcBef>
              <a:spcAft>
                <a:spcPct val="0"/>
              </a:spcAft>
              <a:buClrTx/>
              <a:buSzPct val="101000"/>
              <a:buNone/>
            </a:pPr>
            <a:r>
              <a:rPr lang="pt-BR" sz="2400" dirty="0">
                <a:solidFill>
                  <a:schemeClr val="bg2"/>
                </a:solidFill>
                <a:latin typeface="+mn-lt"/>
                <a:ea typeface="+mn-ea"/>
                <a:cs typeface="+mn-cs"/>
              </a:rPr>
              <a:t>O critério de julgamento a ser adotado será o de </a:t>
            </a:r>
            <a:r>
              <a:rPr lang="pt-BR" sz="2400" u="sng" dirty="0">
                <a:solidFill>
                  <a:schemeClr val="bg2"/>
                </a:solidFill>
                <a:latin typeface="+mn-lt"/>
                <a:ea typeface="+mn-ea"/>
                <a:cs typeface="+mn-cs"/>
              </a:rPr>
              <a:t>menor preço</a:t>
            </a:r>
            <a:r>
              <a:rPr lang="pt-BR" sz="2400" dirty="0">
                <a:solidFill>
                  <a:schemeClr val="bg2"/>
                </a:solidFill>
                <a:latin typeface="+mn-lt"/>
                <a:ea typeface="+mn-ea"/>
                <a:cs typeface="+mn-cs"/>
              </a:rPr>
              <a:t> ou de </a:t>
            </a:r>
            <a:r>
              <a:rPr lang="pt-BR" sz="2400" u="sng" dirty="0">
                <a:solidFill>
                  <a:schemeClr val="bg2"/>
                </a:solidFill>
                <a:latin typeface="+mn-lt"/>
                <a:ea typeface="+mn-ea"/>
                <a:cs typeface="+mn-cs"/>
              </a:rPr>
              <a:t>melhor combinação de técnica e preço</a:t>
            </a:r>
            <a:r>
              <a:rPr lang="pt-BR" sz="2400" dirty="0">
                <a:solidFill>
                  <a:schemeClr val="bg2"/>
                </a:solidFill>
                <a:latin typeface="+mn-lt"/>
                <a:ea typeface="+mn-ea"/>
                <a:cs typeface="+mn-cs"/>
              </a:rPr>
              <a:t>, pontuando-se na avaliação técnica as vantagens e os benefícios que eventualmente forem oferecidos para cada produto ou </a:t>
            </a:r>
            <a:r>
              <a:rPr lang="pt-BR" sz="2400" dirty="0" smtClean="0">
                <a:solidFill>
                  <a:schemeClr val="bg2"/>
                </a:solidFill>
                <a:latin typeface="+mn-lt"/>
                <a:ea typeface="+mn-ea"/>
                <a:cs typeface="+mn-cs"/>
              </a:rPr>
              <a:t>solução</a:t>
            </a:r>
            <a:r>
              <a:rPr lang="pt-BR" sz="2400" dirty="0">
                <a:solidFill>
                  <a:schemeClr val="bg2"/>
                </a:solidFill>
                <a:latin typeface="+mn-lt"/>
                <a:ea typeface="+mn-ea"/>
                <a:cs typeface="+mn-cs"/>
              </a:rPr>
              <a:t>.</a:t>
            </a:r>
          </a:p>
        </p:txBody>
      </p:sp>
    </p:spTree>
    <p:extLst>
      <p:ext uri="{BB962C8B-B14F-4D97-AF65-F5344CB8AC3E}">
        <p14:creationId xmlns:p14="http://schemas.microsoft.com/office/powerpoint/2010/main" val="4258318284"/>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115616" y="19050"/>
            <a:ext cx="8028384" cy="8175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a:buNone/>
              <a:defRPr/>
            </a:pPr>
            <a:r>
              <a:rPr lang="pt-BR" sz="2800" b="0" dirty="0">
                <a:latin typeface="+mn-lt"/>
              </a:rPr>
              <a:t>2.2. Projetos falhos ou inexistentes</a:t>
            </a:r>
            <a:endParaRPr lang="pt-BR" sz="2800" b="1" kern="1200" dirty="0">
              <a:solidFill>
                <a:schemeClr val="tx1"/>
              </a:solidFill>
              <a:latin typeface="+mn-lt"/>
            </a:endParaRPr>
          </a:p>
        </p:txBody>
      </p:sp>
      <p:sp>
        <p:nvSpPr>
          <p:cNvPr id="3" name="Espaço Reservado para Texto 2"/>
          <p:cNvSpPr txBox="1">
            <a:spLocks noGrp="1"/>
          </p:cNvSpPr>
          <p:nvPr>
            <p:ph type="body" idx="4294967295"/>
          </p:nvPr>
        </p:nvSpPr>
        <p:spPr>
          <a:xfrm>
            <a:off x="467544" y="836613"/>
            <a:ext cx="8376419" cy="6132328"/>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0" indent="0" algn="just" eaLnBrk="1" hangingPunct="1">
              <a:lnSpc>
                <a:spcPct val="110000"/>
              </a:lnSpc>
              <a:spcAft>
                <a:spcPct val="0"/>
              </a:spcAft>
              <a:buSzPct val="80000"/>
              <a:buNone/>
              <a:defRPr/>
            </a:pPr>
            <a:r>
              <a:rPr lang="pt-BR" sz="2800" dirty="0">
                <a:solidFill>
                  <a:schemeClr val="bg2"/>
                </a:solidFill>
                <a:latin typeface="+mn-lt"/>
                <a:ea typeface="+mn-ea"/>
                <a:cs typeface="+mn-cs"/>
              </a:rPr>
              <a:t>A </a:t>
            </a:r>
            <a:r>
              <a:rPr lang="pt-BR" sz="2800" dirty="0" smtClean="0">
                <a:solidFill>
                  <a:schemeClr val="bg2"/>
                </a:solidFill>
                <a:latin typeface="+mn-lt"/>
                <a:ea typeface="+mn-ea"/>
                <a:cs typeface="+mn-cs"/>
              </a:rPr>
              <a:t>Lei nº 13.303/2016 </a:t>
            </a:r>
            <a:r>
              <a:rPr lang="pt-BR" sz="2800" u="sng" dirty="0">
                <a:solidFill>
                  <a:schemeClr val="bg2"/>
                </a:solidFill>
                <a:latin typeface="+mn-lt"/>
                <a:ea typeface="+mn-ea"/>
                <a:cs typeface="+mn-cs"/>
              </a:rPr>
              <a:t>não admite</a:t>
            </a:r>
            <a:r>
              <a:rPr lang="pt-BR" sz="2800" dirty="0">
                <a:solidFill>
                  <a:schemeClr val="bg2"/>
                </a:solidFill>
                <a:latin typeface="+mn-lt"/>
                <a:ea typeface="+mn-ea"/>
                <a:cs typeface="+mn-cs"/>
              </a:rPr>
              <a:t> como justificativa para a </a:t>
            </a:r>
            <a:r>
              <a:rPr lang="pt-BR" sz="2800" u="sng" dirty="0">
                <a:solidFill>
                  <a:schemeClr val="bg2"/>
                </a:solidFill>
                <a:latin typeface="+mn-lt"/>
                <a:ea typeface="+mn-ea"/>
                <a:cs typeface="+mn-cs"/>
              </a:rPr>
              <a:t>adoção da modalidade de contratação integrada</a:t>
            </a:r>
            <a:r>
              <a:rPr lang="pt-BR" sz="2800" dirty="0">
                <a:solidFill>
                  <a:schemeClr val="bg2"/>
                </a:solidFill>
                <a:latin typeface="+mn-lt"/>
                <a:ea typeface="+mn-ea"/>
                <a:cs typeface="+mn-cs"/>
              </a:rPr>
              <a:t>, a </a:t>
            </a:r>
            <a:r>
              <a:rPr lang="pt-BR" sz="2800" u="sng" dirty="0">
                <a:solidFill>
                  <a:schemeClr val="bg2"/>
                </a:solidFill>
                <a:latin typeface="+mn-lt"/>
                <a:ea typeface="+mn-ea"/>
                <a:cs typeface="+mn-cs"/>
              </a:rPr>
              <a:t>ausência de projeto básico</a:t>
            </a:r>
            <a:r>
              <a:rPr lang="pt-BR" sz="2800" dirty="0">
                <a:solidFill>
                  <a:schemeClr val="bg2"/>
                </a:solidFill>
                <a:latin typeface="+mn-lt"/>
                <a:ea typeface="+mn-ea"/>
                <a:cs typeface="+mn-cs"/>
              </a:rPr>
              <a:t>. </a:t>
            </a:r>
          </a:p>
          <a:p>
            <a:pPr marL="0" indent="0" algn="just" eaLnBrk="1" hangingPunct="1">
              <a:lnSpc>
                <a:spcPct val="110000"/>
              </a:lnSpc>
              <a:spcAft>
                <a:spcPct val="0"/>
              </a:spcAft>
              <a:buSzPct val="80000"/>
              <a:buNone/>
              <a:defRPr/>
            </a:pPr>
            <a:r>
              <a:rPr lang="pt-BR" sz="2800" dirty="0">
                <a:solidFill>
                  <a:schemeClr val="bg2"/>
                </a:solidFill>
                <a:latin typeface="+mn-lt"/>
                <a:ea typeface="+mn-ea"/>
                <a:cs typeface="+mn-cs"/>
              </a:rPr>
              <a:t>A </a:t>
            </a:r>
            <a:r>
              <a:rPr lang="pt-BR" sz="2800" dirty="0" smtClean="0">
                <a:solidFill>
                  <a:schemeClr val="bg2"/>
                </a:solidFill>
                <a:latin typeface="+mn-lt"/>
                <a:ea typeface="+mn-ea"/>
                <a:cs typeface="+mn-cs"/>
              </a:rPr>
              <a:t>utilização </a:t>
            </a:r>
            <a:r>
              <a:rPr lang="pt-BR" sz="2800" dirty="0">
                <a:solidFill>
                  <a:schemeClr val="bg2"/>
                </a:solidFill>
                <a:latin typeface="+mn-lt"/>
                <a:ea typeface="+mn-ea"/>
                <a:cs typeface="+mn-cs"/>
              </a:rPr>
              <a:t>da contratação integrada é prevista quando a </a:t>
            </a:r>
            <a:r>
              <a:rPr lang="pt-BR" sz="2800" u="sng" dirty="0">
                <a:solidFill>
                  <a:schemeClr val="bg2"/>
                </a:solidFill>
                <a:latin typeface="+mn-lt"/>
                <a:ea typeface="+mn-ea"/>
                <a:cs typeface="+mn-cs"/>
              </a:rPr>
              <a:t>obra ou o serviço de engenharia</a:t>
            </a:r>
            <a:r>
              <a:rPr lang="pt-BR" sz="2800" dirty="0">
                <a:solidFill>
                  <a:schemeClr val="bg2"/>
                </a:solidFill>
                <a:latin typeface="+mn-lt"/>
                <a:ea typeface="+mn-ea"/>
                <a:cs typeface="+mn-cs"/>
              </a:rPr>
              <a:t> for de </a:t>
            </a:r>
            <a:r>
              <a:rPr lang="pt-BR" sz="2800" u="sng" dirty="0">
                <a:solidFill>
                  <a:schemeClr val="bg2"/>
                </a:solidFill>
                <a:latin typeface="+mn-lt"/>
                <a:ea typeface="+mn-ea"/>
                <a:cs typeface="+mn-cs"/>
              </a:rPr>
              <a:t>natureza predominantemente intelectual e de inovação tecnológica</a:t>
            </a:r>
            <a:r>
              <a:rPr lang="pt-BR" sz="2800" dirty="0">
                <a:solidFill>
                  <a:schemeClr val="bg2"/>
                </a:solidFill>
                <a:latin typeface="+mn-lt"/>
                <a:ea typeface="+mn-ea"/>
                <a:cs typeface="+mn-cs"/>
              </a:rPr>
              <a:t> do objeto licitado ou puder ser executado com </a:t>
            </a:r>
            <a:r>
              <a:rPr lang="pt-BR" sz="2800" u="sng" dirty="0">
                <a:solidFill>
                  <a:schemeClr val="bg2"/>
                </a:solidFill>
                <a:latin typeface="+mn-lt"/>
                <a:ea typeface="+mn-ea"/>
                <a:cs typeface="+mn-cs"/>
              </a:rPr>
              <a:t>diferentes metodologias ou tecnologias de domínio restrito no </a:t>
            </a:r>
            <a:r>
              <a:rPr lang="pt-BR" sz="2800" u="sng" dirty="0" smtClean="0">
                <a:solidFill>
                  <a:schemeClr val="bg2"/>
                </a:solidFill>
                <a:latin typeface="+mn-lt"/>
                <a:ea typeface="+mn-ea"/>
                <a:cs typeface="+mn-cs"/>
              </a:rPr>
              <a:t>mercado</a:t>
            </a:r>
            <a:r>
              <a:rPr lang="pt-BR" sz="2800" dirty="0" smtClean="0">
                <a:solidFill>
                  <a:schemeClr val="bg2"/>
                </a:solidFill>
                <a:latin typeface="+mn-lt"/>
                <a:ea typeface="+mn-ea"/>
                <a:cs typeface="+mn-cs"/>
              </a:rPr>
              <a:t> (art. 43, inciso VI).</a:t>
            </a:r>
            <a:r>
              <a:rPr lang="pt-BR" sz="2800" dirty="0">
                <a:solidFill>
                  <a:schemeClr val="bg2"/>
                </a:solidFill>
                <a:latin typeface="+mn-lt"/>
                <a:ea typeface="+mn-ea"/>
                <a:cs typeface="+mn-cs"/>
              </a:rPr>
              <a:t> </a:t>
            </a:r>
          </a:p>
        </p:txBody>
      </p:sp>
    </p:spTree>
    <p:extLst>
      <p:ext uri="{BB962C8B-B14F-4D97-AF65-F5344CB8AC3E}">
        <p14:creationId xmlns:p14="http://schemas.microsoft.com/office/powerpoint/2010/main" val="2102134597"/>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ço Reservado para Texto 2"/>
          <p:cNvSpPr>
            <a:spLocks noGrp="1"/>
          </p:cNvSpPr>
          <p:nvPr>
            <p:ph type="body" idx="4294967295"/>
          </p:nvPr>
        </p:nvSpPr>
        <p:spPr>
          <a:xfrm>
            <a:off x="438559" y="905581"/>
            <a:ext cx="8453921" cy="2811451"/>
          </a:xfrm>
        </p:spPr>
        <p:txBody>
          <a:bodyPr/>
          <a:lstStyle/>
          <a:p>
            <a:pPr marL="0" indent="0" algn="just">
              <a:lnSpc>
                <a:spcPts val="3800"/>
              </a:lnSpc>
              <a:spcBef>
                <a:spcPts val="0"/>
              </a:spcBef>
              <a:buNone/>
            </a:pPr>
            <a:r>
              <a:rPr lang="pt-BR" sz="2600" dirty="0">
                <a:solidFill>
                  <a:schemeClr val="bg2"/>
                </a:solidFill>
              </a:rPr>
              <a:t>A </a:t>
            </a:r>
            <a:r>
              <a:rPr lang="pt-BR" sz="2600" u="sng" dirty="0">
                <a:solidFill>
                  <a:schemeClr val="bg2"/>
                </a:solidFill>
              </a:rPr>
              <a:t>matriz de riscos</a:t>
            </a:r>
            <a:r>
              <a:rPr lang="pt-BR" sz="2600" dirty="0">
                <a:solidFill>
                  <a:schemeClr val="bg2"/>
                </a:solidFill>
              </a:rPr>
              <a:t> é definida na </a:t>
            </a:r>
            <a:r>
              <a:rPr lang="pt-BR" sz="2600" dirty="0" smtClean="0">
                <a:solidFill>
                  <a:schemeClr val="bg2"/>
                </a:solidFill>
              </a:rPr>
              <a:t>Lei </a:t>
            </a:r>
            <a:r>
              <a:rPr lang="pt-BR" sz="2600" dirty="0">
                <a:solidFill>
                  <a:schemeClr val="bg2"/>
                </a:solidFill>
              </a:rPr>
              <a:t>nº 13.303/2016</a:t>
            </a:r>
            <a:r>
              <a:rPr lang="pt-BR" sz="2600" dirty="0" smtClean="0">
                <a:solidFill>
                  <a:schemeClr val="bg2"/>
                </a:solidFill>
              </a:rPr>
              <a:t> </a:t>
            </a:r>
            <a:r>
              <a:rPr lang="pt-BR" sz="2600" dirty="0">
                <a:solidFill>
                  <a:schemeClr val="bg2"/>
                </a:solidFill>
              </a:rPr>
              <a:t>como uma cláusula </a:t>
            </a:r>
            <a:r>
              <a:rPr lang="pt-BR" sz="2600" u="sng" dirty="0">
                <a:solidFill>
                  <a:schemeClr val="bg2"/>
                </a:solidFill>
              </a:rPr>
              <a:t>contratual repartindo os riscos e responsabilidades entre as partes</a:t>
            </a:r>
            <a:r>
              <a:rPr lang="pt-BR" sz="2600" dirty="0">
                <a:solidFill>
                  <a:schemeClr val="bg2"/>
                </a:solidFill>
              </a:rPr>
              <a:t>, mediante a qual será caracterizado o ponto do </a:t>
            </a:r>
            <a:r>
              <a:rPr lang="pt-BR" sz="2600" u="sng" dirty="0">
                <a:solidFill>
                  <a:schemeClr val="bg2"/>
                </a:solidFill>
              </a:rPr>
              <a:t>equilíbrio econômico-financeiro inicial do contrato</a:t>
            </a:r>
            <a:r>
              <a:rPr lang="pt-BR" sz="2600" dirty="0">
                <a:solidFill>
                  <a:schemeClr val="bg2"/>
                </a:solidFill>
              </a:rPr>
              <a:t>, em termos de </a:t>
            </a:r>
            <a:r>
              <a:rPr lang="pt-BR" sz="2600" u="sng" dirty="0">
                <a:solidFill>
                  <a:schemeClr val="bg2"/>
                </a:solidFill>
              </a:rPr>
              <a:t>ônus financeiro</a:t>
            </a:r>
            <a:r>
              <a:rPr lang="pt-BR" sz="2600" dirty="0">
                <a:solidFill>
                  <a:schemeClr val="bg2"/>
                </a:solidFill>
              </a:rPr>
              <a:t> decorrente de </a:t>
            </a:r>
            <a:r>
              <a:rPr lang="pt-BR" sz="2600" u="sng" dirty="0">
                <a:solidFill>
                  <a:schemeClr val="bg2"/>
                </a:solidFill>
              </a:rPr>
              <a:t>eventos supervenientes </a:t>
            </a:r>
            <a:r>
              <a:rPr lang="pt-BR" sz="2600" dirty="0">
                <a:solidFill>
                  <a:schemeClr val="bg2"/>
                </a:solidFill>
              </a:rPr>
              <a:t>à contratação</a:t>
            </a:r>
            <a:r>
              <a:rPr lang="pt-BR" sz="2600" dirty="0" smtClean="0">
                <a:solidFill>
                  <a:schemeClr val="bg2"/>
                </a:solidFill>
              </a:rPr>
              <a:t>.</a:t>
            </a:r>
          </a:p>
          <a:p>
            <a:pPr marL="0" indent="0" algn="just">
              <a:lnSpc>
                <a:spcPts val="3800"/>
              </a:lnSpc>
              <a:spcBef>
                <a:spcPts val="0"/>
              </a:spcBef>
              <a:buNone/>
            </a:pPr>
            <a:r>
              <a:rPr lang="pt-BR" sz="2600" dirty="0">
                <a:solidFill>
                  <a:srgbClr val="000000"/>
                </a:solidFill>
              </a:rPr>
              <a:t>É plenamente possível que um contrato preveja uma sistemática de alocação de riscos específica, em que o contratado assuma os riscos relacionados a determinados eventos futuros e incertos.</a:t>
            </a:r>
          </a:p>
          <a:p>
            <a:pPr marL="0" indent="0" algn="just">
              <a:lnSpc>
                <a:spcPct val="150000"/>
              </a:lnSpc>
              <a:spcBef>
                <a:spcPts val="600"/>
              </a:spcBef>
              <a:buNone/>
            </a:pPr>
            <a:endParaRPr lang="pt-BR" dirty="0">
              <a:solidFill>
                <a:schemeClr val="bg2"/>
              </a:solidFill>
            </a:endParaRPr>
          </a:p>
          <a:p>
            <a:pPr marL="107950" indent="0">
              <a:spcBef>
                <a:spcPct val="0"/>
              </a:spcBef>
              <a:spcAft>
                <a:spcPts val="1413"/>
              </a:spcAft>
              <a:buSzPct val="45000"/>
              <a:buNone/>
            </a:pPr>
            <a:endParaRPr lang="pt-BR" sz="2000" dirty="0">
              <a:ea typeface="Microsoft YaHei" pitchFamily="34" charset="-122"/>
              <a:cs typeface="Mangal" pitchFamily="2"/>
            </a:endParaRPr>
          </a:p>
        </p:txBody>
      </p:sp>
      <p:sp>
        <p:nvSpPr>
          <p:cNvPr id="4" name="Título 1"/>
          <p:cNvSpPr txBox="1">
            <a:spLocks/>
          </p:cNvSpPr>
          <p:nvPr/>
        </p:nvSpPr>
        <p:spPr bwMode="auto">
          <a:xfrm>
            <a:off x="0" y="19050"/>
            <a:ext cx="9144000" cy="817563"/>
          </a:xfrm>
          <a:prstGeom prst="rect">
            <a:avLst/>
          </a:prstGeom>
          <a:noFill/>
          <a:ln w="9525">
            <a:noFill/>
            <a:miter lim="800000"/>
            <a:headEnd/>
            <a:tailEnd/>
          </a:ln>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endParaRPr lang="pt-BR" sz="2800" b="1" dirty="0">
              <a:ea typeface="+mj-ea"/>
              <a:cs typeface="+mj-cs"/>
            </a:endParaRPr>
          </a:p>
        </p:txBody>
      </p:sp>
    </p:spTree>
    <p:extLst>
      <p:ext uri="{BB962C8B-B14F-4D97-AF65-F5344CB8AC3E}">
        <p14:creationId xmlns:p14="http://schemas.microsoft.com/office/powerpoint/2010/main" val="1487174629"/>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ço Reservado para Texto 2"/>
          <p:cNvSpPr>
            <a:spLocks noGrp="1"/>
          </p:cNvSpPr>
          <p:nvPr>
            <p:ph type="body" idx="4294967295"/>
          </p:nvPr>
        </p:nvSpPr>
        <p:spPr>
          <a:xfrm>
            <a:off x="438559" y="922707"/>
            <a:ext cx="8525929" cy="6046234"/>
          </a:xfrm>
        </p:spPr>
        <p:txBody>
          <a:bodyPr/>
          <a:lstStyle/>
          <a:p>
            <a:pPr marL="0" indent="0" algn="just">
              <a:spcBef>
                <a:spcPts val="600"/>
              </a:spcBef>
              <a:buNone/>
            </a:pPr>
            <a:r>
              <a:rPr lang="pt-BR" sz="2600" dirty="0">
                <a:solidFill>
                  <a:schemeClr val="bg2"/>
                </a:solidFill>
              </a:rPr>
              <a:t>A </a:t>
            </a:r>
            <a:r>
              <a:rPr lang="pt-BR" sz="2600" u="sng" dirty="0" smtClean="0">
                <a:solidFill>
                  <a:schemeClr val="bg2"/>
                </a:solidFill>
              </a:rPr>
              <a:t>matriz </a:t>
            </a:r>
            <a:r>
              <a:rPr lang="pt-BR" sz="2600" u="sng" dirty="0">
                <a:solidFill>
                  <a:schemeClr val="bg2"/>
                </a:solidFill>
              </a:rPr>
              <a:t>de riscos</a:t>
            </a:r>
            <a:r>
              <a:rPr lang="pt-BR" sz="2600" dirty="0">
                <a:solidFill>
                  <a:schemeClr val="bg2"/>
                </a:solidFill>
              </a:rPr>
              <a:t> deve </a:t>
            </a:r>
            <a:r>
              <a:rPr lang="pt-BR" sz="2600" u="sng" dirty="0">
                <a:solidFill>
                  <a:schemeClr val="bg2"/>
                </a:solidFill>
              </a:rPr>
              <a:t>conter</a:t>
            </a:r>
            <a:r>
              <a:rPr lang="pt-BR" sz="2600" dirty="0">
                <a:solidFill>
                  <a:schemeClr val="bg2"/>
                </a:solidFill>
              </a:rPr>
              <a:t>:</a:t>
            </a:r>
          </a:p>
          <a:p>
            <a:pPr marL="0" indent="0" algn="just">
              <a:spcBef>
                <a:spcPts val="600"/>
              </a:spcBef>
              <a:buNone/>
            </a:pPr>
            <a:r>
              <a:rPr lang="pt-BR" sz="2600" dirty="0">
                <a:solidFill>
                  <a:schemeClr val="bg2"/>
                </a:solidFill>
              </a:rPr>
              <a:t>a) listagem de </a:t>
            </a:r>
            <a:r>
              <a:rPr lang="pt-BR" sz="2600" u="sng" dirty="0">
                <a:solidFill>
                  <a:schemeClr val="bg2"/>
                </a:solidFill>
              </a:rPr>
              <a:t>possíveis eventos supervenientes</a:t>
            </a:r>
            <a:r>
              <a:rPr lang="pt-BR" sz="2600" dirty="0">
                <a:solidFill>
                  <a:schemeClr val="bg2"/>
                </a:solidFill>
              </a:rPr>
              <a:t> à assinatura do contrato, impactantes no equilíbrio econômico-financeiro da avença, e </a:t>
            </a:r>
            <a:r>
              <a:rPr lang="pt-BR" sz="2600" u="sng" dirty="0">
                <a:solidFill>
                  <a:schemeClr val="bg2"/>
                </a:solidFill>
              </a:rPr>
              <a:t>previsão de</a:t>
            </a:r>
            <a:r>
              <a:rPr lang="pt-BR" sz="2600" dirty="0">
                <a:solidFill>
                  <a:schemeClr val="bg2"/>
                </a:solidFill>
              </a:rPr>
              <a:t> eventual necessidade de prolação de </a:t>
            </a:r>
            <a:r>
              <a:rPr lang="pt-BR" sz="2600" u="sng" dirty="0">
                <a:solidFill>
                  <a:schemeClr val="bg2"/>
                </a:solidFill>
              </a:rPr>
              <a:t>termo aditivo</a:t>
            </a:r>
            <a:r>
              <a:rPr lang="pt-BR" sz="2600" dirty="0">
                <a:solidFill>
                  <a:schemeClr val="bg2"/>
                </a:solidFill>
              </a:rPr>
              <a:t> quando de sua ocorrência; </a:t>
            </a:r>
          </a:p>
          <a:p>
            <a:pPr marL="0" indent="0" algn="just">
              <a:spcBef>
                <a:spcPts val="600"/>
              </a:spcBef>
              <a:buNone/>
            </a:pPr>
            <a:r>
              <a:rPr lang="pt-BR" sz="2600" dirty="0">
                <a:solidFill>
                  <a:schemeClr val="bg2"/>
                </a:solidFill>
              </a:rPr>
              <a:t>b) </a:t>
            </a:r>
            <a:r>
              <a:rPr lang="pt-BR" sz="2600" u="sng" dirty="0">
                <a:solidFill>
                  <a:schemeClr val="bg2"/>
                </a:solidFill>
              </a:rPr>
              <a:t>estabelecimento preciso das frações do objeto</a:t>
            </a:r>
            <a:r>
              <a:rPr lang="pt-BR" sz="2600" dirty="0">
                <a:solidFill>
                  <a:schemeClr val="bg2"/>
                </a:solidFill>
              </a:rPr>
              <a:t> em que haverá </a:t>
            </a:r>
            <a:r>
              <a:rPr lang="pt-BR" sz="2600" u="sng" dirty="0">
                <a:solidFill>
                  <a:schemeClr val="bg2"/>
                </a:solidFill>
              </a:rPr>
              <a:t>liberdade das contratadas para inovar em soluções metodológicas ou tecnológicas</a:t>
            </a:r>
            <a:r>
              <a:rPr lang="pt-BR" sz="2600" dirty="0">
                <a:solidFill>
                  <a:schemeClr val="bg2"/>
                </a:solidFill>
              </a:rPr>
              <a:t>, em </a:t>
            </a:r>
            <a:r>
              <a:rPr lang="pt-BR" sz="2600" u="sng" dirty="0">
                <a:solidFill>
                  <a:schemeClr val="bg2"/>
                </a:solidFill>
              </a:rPr>
              <a:t>obrigações de resultado</a:t>
            </a:r>
            <a:r>
              <a:rPr lang="pt-BR" sz="2600" dirty="0">
                <a:solidFill>
                  <a:schemeClr val="bg2"/>
                </a:solidFill>
              </a:rPr>
              <a:t>, em termos de modificação das soluções previamente delineadas no anteprojeto ou no projeto básico da licitação; </a:t>
            </a:r>
            <a:r>
              <a:rPr lang="pt-BR" sz="2600" dirty="0">
                <a:solidFill>
                  <a:srgbClr val="C00000"/>
                </a:solidFill>
              </a:rPr>
              <a:t>[obrigações de fim</a:t>
            </a:r>
            <a:r>
              <a:rPr lang="pt-BR" sz="2600" dirty="0" smtClean="0">
                <a:solidFill>
                  <a:srgbClr val="C00000"/>
                </a:solidFill>
              </a:rPr>
              <a:t>]</a:t>
            </a:r>
            <a:endParaRPr lang="pt-BR" sz="2000" dirty="0">
              <a:ea typeface="Microsoft YaHei" pitchFamily="34" charset="-122"/>
              <a:cs typeface="Mangal" pitchFamily="2"/>
            </a:endParaRPr>
          </a:p>
        </p:txBody>
      </p:sp>
      <p:sp>
        <p:nvSpPr>
          <p:cNvPr id="4" name="Título 1"/>
          <p:cNvSpPr txBox="1">
            <a:spLocks/>
          </p:cNvSpPr>
          <p:nvPr/>
        </p:nvSpPr>
        <p:spPr bwMode="auto">
          <a:xfrm>
            <a:off x="0" y="19050"/>
            <a:ext cx="9144000" cy="817563"/>
          </a:xfrm>
          <a:prstGeom prst="rect">
            <a:avLst/>
          </a:prstGeom>
          <a:noFill/>
          <a:ln w="9525">
            <a:noFill/>
            <a:miter lim="800000"/>
            <a:headEnd/>
            <a:tailEnd/>
          </a:ln>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endParaRPr lang="pt-BR" sz="2800" b="1" dirty="0"/>
          </a:p>
        </p:txBody>
      </p:sp>
    </p:spTree>
    <p:extLst>
      <p:ext uri="{BB962C8B-B14F-4D97-AF65-F5344CB8AC3E}">
        <p14:creationId xmlns:p14="http://schemas.microsoft.com/office/powerpoint/2010/main" val="3781010434"/>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ço Reservado para Texto 2"/>
          <p:cNvSpPr>
            <a:spLocks noGrp="1"/>
          </p:cNvSpPr>
          <p:nvPr>
            <p:ph type="body" idx="4294967295"/>
          </p:nvPr>
        </p:nvSpPr>
        <p:spPr>
          <a:xfrm>
            <a:off x="438559" y="922707"/>
            <a:ext cx="8525929" cy="6046234"/>
          </a:xfrm>
        </p:spPr>
        <p:txBody>
          <a:bodyPr/>
          <a:lstStyle/>
          <a:p>
            <a:pPr marL="0" indent="0" algn="just">
              <a:lnSpc>
                <a:spcPct val="150000"/>
              </a:lnSpc>
              <a:spcBef>
                <a:spcPts val="0"/>
              </a:spcBef>
              <a:buNone/>
            </a:pPr>
            <a:r>
              <a:rPr lang="pt-BR" sz="2800" dirty="0" smtClean="0">
                <a:solidFill>
                  <a:schemeClr val="bg2"/>
                </a:solidFill>
              </a:rPr>
              <a:t>c</a:t>
            </a:r>
            <a:r>
              <a:rPr lang="pt-BR" sz="2800" dirty="0">
                <a:solidFill>
                  <a:schemeClr val="bg2"/>
                </a:solidFill>
              </a:rPr>
              <a:t>) estabelecimento preciso das </a:t>
            </a:r>
            <a:r>
              <a:rPr lang="pt-BR" sz="2800" u="sng" dirty="0">
                <a:solidFill>
                  <a:schemeClr val="bg2"/>
                </a:solidFill>
              </a:rPr>
              <a:t>frações do objeto em que não haverá liberdade das contratadas para inovar em soluções metodológicas ou tecnológicas</a:t>
            </a:r>
            <a:r>
              <a:rPr lang="pt-BR" sz="2800" dirty="0">
                <a:solidFill>
                  <a:schemeClr val="bg2"/>
                </a:solidFill>
              </a:rPr>
              <a:t>, em </a:t>
            </a:r>
            <a:r>
              <a:rPr lang="pt-BR" sz="2800" u="sng" dirty="0">
                <a:solidFill>
                  <a:schemeClr val="bg2"/>
                </a:solidFill>
              </a:rPr>
              <a:t>obrigações de meio</a:t>
            </a:r>
            <a:r>
              <a:rPr lang="pt-BR" sz="2800" dirty="0">
                <a:solidFill>
                  <a:schemeClr val="bg2"/>
                </a:solidFill>
              </a:rPr>
              <a:t>, devendo haver </a:t>
            </a:r>
            <a:r>
              <a:rPr lang="pt-BR" sz="2800" u="sng" dirty="0">
                <a:solidFill>
                  <a:schemeClr val="bg2"/>
                </a:solidFill>
              </a:rPr>
              <a:t>obrigação de identidade</a:t>
            </a:r>
            <a:r>
              <a:rPr lang="pt-BR" sz="2800" dirty="0">
                <a:solidFill>
                  <a:schemeClr val="bg2"/>
                </a:solidFill>
              </a:rPr>
              <a:t> entre a execução e a solução pré-definida no anteprojeto ou no projeto básico da licitação.</a:t>
            </a:r>
            <a:r>
              <a:rPr lang="pt-BR" sz="2800" dirty="0">
                <a:solidFill>
                  <a:srgbClr val="C00000"/>
                </a:solidFill>
              </a:rPr>
              <a:t> </a:t>
            </a:r>
            <a:r>
              <a:rPr lang="pt-BR" sz="2800" b="1" dirty="0">
                <a:solidFill>
                  <a:srgbClr val="C00000"/>
                </a:solidFill>
              </a:rPr>
              <a:t>[obrigações de meio]</a:t>
            </a:r>
          </a:p>
          <a:p>
            <a:pPr marL="107950" indent="0">
              <a:spcBef>
                <a:spcPct val="0"/>
              </a:spcBef>
              <a:spcAft>
                <a:spcPts val="1413"/>
              </a:spcAft>
              <a:buSzPct val="45000"/>
              <a:buNone/>
            </a:pPr>
            <a:endParaRPr lang="pt-BR" sz="2000" dirty="0">
              <a:ea typeface="Microsoft YaHei" pitchFamily="34" charset="-122"/>
              <a:cs typeface="Mangal" pitchFamily="2"/>
            </a:endParaRPr>
          </a:p>
        </p:txBody>
      </p:sp>
      <p:sp>
        <p:nvSpPr>
          <p:cNvPr id="4" name="Título 1"/>
          <p:cNvSpPr txBox="1">
            <a:spLocks/>
          </p:cNvSpPr>
          <p:nvPr/>
        </p:nvSpPr>
        <p:spPr bwMode="auto">
          <a:xfrm>
            <a:off x="0" y="19050"/>
            <a:ext cx="9144000" cy="817563"/>
          </a:xfrm>
          <a:prstGeom prst="rect">
            <a:avLst/>
          </a:prstGeom>
          <a:noFill/>
          <a:ln w="9525">
            <a:noFill/>
            <a:miter lim="800000"/>
            <a:headEnd/>
            <a:tailEnd/>
          </a:ln>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endParaRPr lang="pt-BR" sz="2800" b="1" dirty="0"/>
          </a:p>
        </p:txBody>
      </p:sp>
    </p:spTree>
    <p:extLst>
      <p:ext uri="{BB962C8B-B14F-4D97-AF65-F5344CB8AC3E}">
        <p14:creationId xmlns:p14="http://schemas.microsoft.com/office/powerpoint/2010/main" val="2489003756"/>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ço Reservado para Texto 2"/>
          <p:cNvSpPr>
            <a:spLocks noGrp="1"/>
          </p:cNvSpPr>
          <p:nvPr>
            <p:ph type="body" idx="4294967295"/>
          </p:nvPr>
        </p:nvSpPr>
        <p:spPr>
          <a:xfrm>
            <a:off x="372070" y="980728"/>
            <a:ext cx="8579857" cy="5688359"/>
          </a:xfrm>
        </p:spPr>
        <p:txBody>
          <a:bodyPr/>
          <a:lstStyle/>
          <a:p>
            <a:pPr marL="0" indent="0" algn="just">
              <a:lnSpc>
                <a:spcPts val="4000"/>
              </a:lnSpc>
              <a:spcBef>
                <a:spcPts val="0"/>
              </a:spcBef>
              <a:buNone/>
            </a:pPr>
            <a:r>
              <a:rPr lang="pt-BR" sz="2600" dirty="0">
                <a:solidFill>
                  <a:schemeClr val="bg2"/>
                </a:solidFill>
              </a:rPr>
              <a:t>Além da matriz de riscos, o instrumento convocatório deverá conter </a:t>
            </a:r>
            <a:r>
              <a:rPr lang="pt-BR" sz="2600" dirty="0" smtClean="0">
                <a:solidFill>
                  <a:schemeClr val="bg2"/>
                </a:solidFill>
              </a:rPr>
              <a:t>o </a:t>
            </a:r>
            <a:r>
              <a:rPr lang="pt-BR" sz="2600" dirty="0">
                <a:solidFill>
                  <a:schemeClr val="bg2"/>
                </a:solidFill>
              </a:rPr>
              <a:t>denominado “</a:t>
            </a:r>
            <a:r>
              <a:rPr lang="pt-BR" sz="2600" b="1" dirty="0">
                <a:solidFill>
                  <a:schemeClr val="bg2"/>
                </a:solidFill>
              </a:rPr>
              <a:t>documento técnico”</a:t>
            </a:r>
            <a:r>
              <a:rPr lang="pt-BR" sz="2600" dirty="0">
                <a:solidFill>
                  <a:schemeClr val="bg2"/>
                </a:solidFill>
              </a:rPr>
              <a:t>, com </a:t>
            </a:r>
            <a:r>
              <a:rPr lang="pt-BR" sz="2600" u="sng" dirty="0">
                <a:solidFill>
                  <a:schemeClr val="bg2"/>
                </a:solidFill>
              </a:rPr>
              <a:t>definição precisa</a:t>
            </a:r>
            <a:r>
              <a:rPr lang="pt-BR" sz="2600" dirty="0">
                <a:solidFill>
                  <a:schemeClr val="bg2"/>
                </a:solidFill>
              </a:rPr>
              <a:t> das </a:t>
            </a:r>
            <a:r>
              <a:rPr lang="pt-BR" sz="2600" u="sng" dirty="0">
                <a:solidFill>
                  <a:schemeClr val="bg2"/>
                </a:solidFill>
              </a:rPr>
              <a:t>frações do empreendimento</a:t>
            </a:r>
            <a:r>
              <a:rPr lang="pt-BR" sz="2600" dirty="0">
                <a:solidFill>
                  <a:schemeClr val="bg2"/>
                </a:solidFill>
              </a:rPr>
              <a:t> em que haverá </a:t>
            </a:r>
            <a:r>
              <a:rPr lang="pt-BR" sz="2600" u="sng" dirty="0">
                <a:solidFill>
                  <a:schemeClr val="bg2"/>
                </a:solidFill>
              </a:rPr>
              <a:t>liberdade de as contratadas inovarem em soluções metodológicas ou tecnológicas</a:t>
            </a:r>
            <a:r>
              <a:rPr lang="pt-BR" sz="2600" dirty="0">
                <a:solidFill>
                  <a:schemeClr val="bg2"/>
                </a:solidFill>
              </a:rPr>
              <a:t>, seja em termos de modificação das soluções previamente delineadas no anteprojeto ou no projeto básico da licitação, seja em termos de detalhamento dos sistemas e procedimentos construtivos previstos nessas peças </a:t>
            </a:r>
            <a:r>
              <a:rPr lang="pt-BR" sz="2600" dirty="0" smtClean="0">
                <a:solidFill>
                  <a:schemeClr val="bg2"/>
                </a:solidFill>
              </a:rPr>
              <a:t>técnicas.</a:t>
            </a:r>
            <a:endParaRPr lang="pt-BR" sz="2600" dirty="0">
              <a:solidFill>
                <a:schemeClr val="bg2"/>
              </a:solidFill>
              <a:ea typeface="Microsoft YaHei" pitchFamily="34" charset="-122"/>
              <a:cs typeface="Mangal" pitchFamily="2"/>
            </a:endParaRPr>
          </a:p>
        </p:txBody>
      </p:sp>
      <p:sp>
        <p:nvSpPr>
          <p:cNvPr id="4" name="Título 1"/>
          <p:cNvSpPr txBox="1">
            <a:spLocks/>
          </p:cNvSpPr>
          <p:nvPr/>
        </p:nvSpPr>
        <p:spPr bwMode="auto">
          <a:xfrm>
            <a:off x="0" y="19050"/>
            <a:ext cx="9144000" cy="817563"/>
          </a:xfrm>
          <a:prstGeom prst="rect">
            <a:avLst/>
          </a:prstGeom>
          <a:noFill/>
          <a:ln w="9525">
            <a:noFill/>
            <a:miter lim="800000"/>
            <a:headEnd/>
            <a:tailEnd/>
          </a:ln>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endParaRPr lang="pt-BR" sz="2800" b="1" dirty="0"/>
          </a:p>
        </p:txBody>
      </p:sp>
    </p:spTree>
    <p:extLst>
      <p:ext uri="{BB962C8B-B14F-4D97-AF65-F5344CB8AC3E}">
        <p14:creationId xmlns:p14="http://schemas.microsoft.com/office/powerpoint/2010/main" val="407273349"/>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ço Reservado para Texto 2"/>
          <p:cNvSpPr>
            <a:spLocks noGrp="1"/>
          </p:cNvSpPr>
          <p:nvPr>
            <p:ph type="body" idx="4294967295"/>
          </p:nvPr>
        </p:nvSpPr>
        <p:spPr>
          <a:xfrm>
            <a:off x="372070" y="1484784"/>
            <a:ext cx="8579857" cy="5184303"/>
          </a:xfrm>
        </p:spPr>
        <p:txBody>
          <a:bodyPr/>
          <a:lstStyle/>
          <a:p>
            <a:pPr marL="0" indent="0" algn="just">
              <a:lnSpc>
                <a:spcPct val="150000"/>
              </a:lnSpc>
              <a:spcBef>
                <a:spcPts val="0"/>
              </a:spcBef>
              <a:buNone/>
            </a:pPr>
            <a:r>
              <a:rPr lang="pt-BR" sz="2800" dirty="0" smtClean="0">
                <a:solidFill>
                  <a:schemeClr val="bg2"/>
                </a:solidFill>
              </a:rPr>
              <a:t>Friso que, nas </a:t>
            </a:r>
            <a:r>
              <a:rPr lang="pt-BR" sz="2800" u="sng" dirty="0">
                <a:solidFill>
                  <a:schemeClr val="bg2"/>
                </a:solidFill>
              </a:rPr>
              <a:t>contratações integradas ou semi-integradas</a:t>
            </a:r>
            <a:r>
              <a:rPr lang="pt-BR" sz="2800" dirty="0">
                <a:solidFill>
                  <a:schemeClr val="bg2"/>
                </a:solidFill>
              </a:rPr>
              <a:t>, os </a:t>
            </a:r>
            <a:r>
              <a:rPr lang="pt-BR" sz="2800" u="sng" dirty="0">
                <a:solidFill>
                  <a:schemeClr val="bg2"/>
                </a:solidFill>
              </a:rPr>
              <a:t>riscos</a:t>
            </a:r>
            <a:r>
              <a:rPr lang="pt-BR" sz="2800" dirty="0">
                <a:solidFill>
                  <a:schemeClr val="bg2"/>
                </a:solidFill>
              </a:rPr>
              <a:t> decorrentes de </a:t>
            </a:r>
            <a:r>
              <a:rPr lang="pt-BR" sz="2800" u="sng" dirty="0">
                <a:solidFill>
                  <a:schemeClr val="bg2"/>
                </a:solidFill>
              </a:rPr>
              <a:t>fatos supervenientes</a:t>
            </a:r>
            <a:r>
              <a:rPr lang="pt-BR" sz="2800" dirty="0">
                <a:solidFill>
                  <a:schemeClr val="bg2"/>
                </a:solidFill>
              </a:rPr>
              <a:t> à contratação associados à </a:t>
            </a:r>
            <a:r>
              <a:rPr lang="pt-BR" sz="2800" u="sng" dirty="0">
                <a:solidFill>
                  <a:schemeClr val="bg2"/>
                </a:solidFill>
              </a:rPr>
              <a:t>escolha da solução</a:t>
            </a:r>
            <a:r>
              <a:rPr lang="pt-BR" sz="2800" dirty="0">
                <a:solidFill>
                  <a:schemeClr val="bg2"/>
                </a:solidFill>
              </a:rPr>
              <a:t> de </a:t>
            </a:r>
            <a:r>
              <a:rPr lang="pt-BR" sz="2800" u="sng" dirty="0">
                <a:solidFill>
                  <a:schemeClr val="bg2"/>
                </a:solidFill>
              </a:rPr>
              <a:t>projeto básico</a:t>
            </a:r>
            <a:r>
              <a:rPr lang="pt-BR" sz="2800" dirty="0">
                <a:solidFill>
                  <a:schemeClr val="bg2"/>
                </a:solidFill>
              </a:rPr>
              <a:t> pela </a:t>
            </a:r>
            <a:r>
              <a:rPr lang="pt-BR" sz="2800" u="sng" dirty="0">
                <a:solidFill>
                  <a:schemeClr val="bg2"/>
                </a:solidFill>
              </a:rPr>
              <a:t>contratante deverão ser alocados</a:t>
            </a:r>
            <a:r>
              <a:rPr lang="pt-BR" sz="2800" dirty="0">
                <a:solidFill>
                  <a:schemeClr val="bg2"/>
                </a:solidFill>
              </a:rPr>
              <a:t> como de </a:t>
            </a:r>
            <a:r>
              <a:rPr lang="pt-BR" sz="2800" u="sng" dirty="0">
                <a:solidFill>
                  <a:schemeClr val="bg2"/>
                </a:solidFill>
              </a:rPr>
              <a:t>sua responsabilidade</a:t>
            </a:r>
            <a:r>
              <a:rPr lang="pt-BR" sz="2800" dirty="0">
                <a:solidFill>
                  <a:schemeClr val="bg2"/>
                </a:solidFill>
              </a:rPr>
              <a:t> na matriz de riscos. </a:t>
            </a:r>
            <a:endParaRPr lang="pt-BR" sz="2800" dirty="0">
              <a:solidFill>
                <a:schemeClr val="bg2"/>
              </a:solidFill>
              <a:ea typeface="Microsoft YaHei" pitchFamily="34" charset="-122"/>
              <a:cs typeface="Mangal" pitchFamily="2"/>
            </a:endParaRPr>
          </a:p>
        </p:txBody>
      </p:sp>
      <p:sp>
        <p:nvSpPr>
          <p:cNvPr id="4" name="Título 1"/>
          <p:cNvSpPr txBox="1">
            <a:spLocks/>
          </p:cNvSpPr>
          <p:nvPr/>
        </p:nvSpPr>
        <p:spPr bwMode="auto">
          <a:xfrm>
            <a:off x="0" y="19050"/>
            <a:ext cx="9144000" cy="817563"/>
          </a:xfrm>
          <a:prstGeom prst="rect">
            <a:avLst/>
          </a:prstGeom>
          <a:noFill/>
          <a:ln w="9525">
            <a:noFill/>
            <a:miter lim="800000"/>
            <a:headEnd/>
            <a:tailEnd/>
          </a:ln>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endParaRPr lang="pt-BR" sz="2800" b="1" dirty="0"/>
          </a:p>
        </p:txBody>
      </p:sp>
    </p:spTree>
    <p:extLst>
      <p:ext uri="{BB962C8B-B14F-4D97-AF65-F5344CB8AC3E}">
        <p14:creationId xmlns:p14="http://schemas.microsoft.com/office/powerpoint/2010/main" val="2677823410"/>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043608" y="19050"/>
            <a:ext cx="8100392" cy="8175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p>
        </p:txBody>
      </p:sp>
      <p:sp>
        <p:nvSpPr>
          <p:cNvPr id="3" name="Espaço Reservado para Texto 2"/>
          <p:cNvSpPr txBox="1">
            <a:spLocks noGrp="1"/>
          </p:cNvSpPr>
          <p:nvPr>
            <p:ph type="body" idx="4294967295"/>
          </p:nvPr>
        </p:nvSpPr>
        <p:spPr>
          <a:xfrm>
            <a:off x="372070" y="909042"/>
            <a:ext cx="8579857" cy="5748114"/>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ts val="4500"/>
              </a:lnSpc>
              <a:spcAft>
                <a:spcPts val="0"/>
              </a:spcAft>
              <a:buNone/>
              <a:defRPr/>
            </a:pPr>
            <a:r>
              <a:rPr lang="pt-BR" sz="2800" dirty="0">
                <a:solidFill>
                  <a:schemeClr val="bg2"/>
                </a:solidFill>
                <a:latin typeface="+mn-lt"/>
              </a:rPr>
              <a:t>A </a:t>
            </a:r>
            <a:r>
              <a:rPr lang="pt-BR" sz="2800" u="sng" dirty="0">
                <a:solidFill>
                  <a:schemeClr val="bg2"/>
                </a:solidFill>
                <a:latin typeface="+mn-lt"/>
              </a:rPr>
              <a:t>contratação semi-integrada</a:t>
            </a:r>
            <a:r>
              <a:rPr lang="pt-BR" sz="2800" dirty="0">
                <a:solidFill>
                  <a:schemeClr val="bg2"/>
                </a:solidFill>
                <a:latin typeface="+mn-lt"/>
              </a:rPr>
              <a:t>, talvez a </a:t>
            </a:r>
            <a:r>
              <a:rPr lang="pt-BR" sz="2800" u="sng" dirty="0">
                <a:solidFill>
                  <a:schemeClr val="bg2"/>
                </a:solidFill>
                <a:latin typeface="+mn-lt"/>
              </a:rPr>
              <a:t>maior inovação</a:t>
            </a:r>
            <a:r>
              <a:rPr lang="pt-BR" sz="2800" dirty="0">
                <a:solidFill>
                  <a:schemeClr val="bg2"/>
                </a:solidFill>
                <a:latin typeface="+mn-lt"/>
              </a:rPr>
              <a:t> da </a:t>
            </a:r>
            <a:r>
              <a:rPr lang="pt-BR" sz="2800" u="sng" dirty="0" smtClean="0">
                <a:solidFill>
                  <a:schemeClr val="bg2"/>
                </a:solidFill>
                <a:latin typeface="+mn-lt"/>
              </a:rPr>
              <a:t>Lei nº 13.303/2016</a:t>
            </a:r>
            <a:r>
              <a:rPr lang="pt-BR" sz="2800" dirty="0" smtClean="0">
                <a:solidFill>
                  <a:schemeClr val="bg2"/>
                </a:solidFill>
                <a:latin typeface="+mn-lt"/>
              </a:rPr>
              <a:t>, </a:t>
            </a:r>
            <a:r>
              <a:rPr lang="pt-BR" sz="2800" dirty="0">
                <a:solidFill>
                  <a:schemeClr val="bg2"/>
                </a:solidFill>
                <a:latin typeface="+mn-lt"/>
              </a:rPr>
              <a:t>é uma </a:t>
            </a:r>
            <a:r>
              <a:rPr lang="pt-BR" sz="2800" u="sng" dirty="0">
                <a:solidFill>
                  <a:schemeClr val="bg2"/>
                </a:solidFill>
                <a:latin typeface="+mn-lt"/>
              </a:rPr>
              <a:t>modalidade</a:t>
            </a:r>
            <a:r>
              <a:rPr lang="pt-BR" sz="2800" dirty="0">
                <a:solidFill>
                  <a:schemeClr val="bg2"/>
                </a:solidFill>
                <a:latin typeface="+mn-lt"/>
              </a:rPr>
              <a:t> de </a:t>
            </a:r>
            <a:r>
              <a:rPr lang="pt-BR" sz="2800" u="sng" dirty="0">
                <a:solidFill>
                  <a:schemeClr val="bg2"/>
                </a:solidFill>
                <a:latin typeface="+mn-lt"/>
              </a:rPr>
              <a:t>contratação</a:t>
            </a:r>
            <a:r>
              <a:rPr lang="pt-BR" sz="2800" dirty="0">
                <a:solidFill>
                  <a:schemeClr val="bg2"/>
                </a:solidFill>
                <a:latin typeface="+mn-lt"/>
              </a:rPr>
              <a:t> que envolve a </a:t>
            </a:r>
            <a:r>
              <a:rPr lang="pt-BR" sz="2800" u="sng" dirty="0">
                <a:solidFill>
                  <a:schemeClr val="bg2"/>
                </a:solidFill>
                <a:latin typeface="+mn-lt"/>
              </a:rPr>
              <a:t>elaboração e o desenvolvimento do projeto executivo</a:t>
            </a:r>
            <a:r>
              <a:rPr lang="pt-BR" sz="2800" dirty="0">
                <a:solidFill>
                  <a:schemeClr val="bg2"/>
                </a:solidFill>
                <a:latin typeface="+mn-lt"/>
              </a:rPr>
              <a:t>, a </a:t>
            </a:r>
            <a:r>
              <a:rPr lang="pt-BR" sz="2800" u="sng" dirty="0">
                <a:solidFill>
                  <a:schemeClr val="bg2"/>
                </a:solidFill>
                <a:latin typeface="+mn-lt"/>
              </a:rPr>
              <a:t>execução de obras e serviços de engenharia</a:t>
            </a:r>
            <a:r>
              <a:rPr lang="pt-BR" sz="2800" dirty="0">
                <a:solidFill>
                  <a:schemeClr val="bg2"/>
                </a:solidFill>
                <a:latin typeface="+mn-lt"/>
              </a:rPr>
              <a:t>, a </a:t>
            </a:r>
            <a:r>
              <a:rPr lang="pt-BR" sz="2800" u="sng" dirty="0">
                <a:solidFill>
                  <a:schemeClr val="bg2"/>
                </a:solidFill>
                <a:latin typeface="+mn-lt"/>
              </a:rPr>
              <a:t>montagem</a:t>
            </a:r>
            <a:r>
              <a:rPr lang="pt-BR" sz="2800" dirty="0">
                <a:solidFill>
                  <a:schemeClr val="bg2"/>
                </a:solidFill>
                <a:latin typeface="+mn-lt"/>
              </a:rPr>
              <a:t>, a </a:t>
            </a:r>
            <a:r>
              <a:rPr lang="pt-BR" sz="2800" u="sng" dirty="0">
                <a:solidFill>
                  <a:schemeClr val="bg2"/>
                </a:solidFill>
                <a:latin typeface="+mn-lt"/>
              </a:rPr>
              <a:t>realização de testes</a:t>
            </a:r>
            <a:r>
              <a:rPr lang="pt-BR" sz="2800" dirty="0">
                <a:solidFill>
                  <a:schemeClr val="bg2"/>
                </a:solidFill>
                <a:latin typeface="+mn-lt"/>
              </a:rPr>
              <a:t>, a </a:t>
            </a:r>
            <a:r>
              <a:rPr lang="pt-BR" sz="2800" u="sng" dirty="0">
                <a:solidFill>
                  <a:schemeClr val="bg2"/>
                </a:solidFill>
                <a:latin typeface="+mn-lt"/>
              </a:rPr>
              <a:t>pré-operação</a:t>
            </a:r>
            <a:r>
              <a:rPr lang="pt-BR" sz="2800" dirty="0">
                <a:solidFill>
                  <a:schemeClr val="bg2"/>
                </a:solidFill>
                <a:latin typeface="+mn-lt"/>
              </a:rPr>
              <a:t> e as </a:t>
            </a:r>
            <a:r>
              <a:rPr lang="pt-BR" sz="2800" u="sng" dirty="0">
                <a:solidFill>
                  <a:schemeClr val="bg2"/>
                </a:solidFill>
                <a:latin typeface="+mn-lt"/>
              </a:rPr>
              <a:t>demais operações</a:t>
            </a:r>
            <a:r>
              <a:rPr lang="pt-BR" sz="2800" dirty="0">
                <a:solidFill>
                  <a:schemeClr val="bg2"/>
                </a:solidFill>
                <a:latin typeface="+mn-lt"/>
              </a:rPr>
              <a:t> necessárias e suficientes para a entrega final do objeto</a:t>
            </a:r>
            <a:r>
              <a:rPr lang="pt-BR" sz="2800" dirty="0" smtClean="0">
                <a:solidFill>
                  <a:schemeClr val="bg2"/>
                </a:solidFill>
                <a:latin typeface="+mn-lt"/>
              </a:rPr>
              <a:t>.</a:t>
            </a:r>
            <a:endParaRPr lang="pt-BR" sz="2400" dirty="0">
              <a:solidFill>
                <a:schemeClr val="bg2"/>
              </a:solidFill>
              <a:latin typeface="+mn-lt"/>
            </a:endParaRPr>
          </a:p>
        </p:txBody>
      </p:sp>
    </p:spTree>
    <p:extLst>
      <p:ext uri="{BB962C8B-B14F-4D97-AF65-F5344CB8AC3E}">
        <p14:creationId xmlns:p14="http://schemas.microsoft.com/office/powerpoint/2010/main" val="2989319883"/>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043608" y="19050"/>
            <a:ext cx="8100392" cy="8175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p>
        </p:txBody>
      </p:sp>
      <p:sp>
        <p:nvSpPr>
          <p:cNvPr id="3" name="Espaço Reservado para Texto 2"/>
          <p:cNvSpPr txBox="1">
            <a:spLocks noGrp="1"/>
          </p:cNvSpPr>
          <p:nvPr>
            <p:ph type="body" idx="4294967295"/>
          </p:nvPr>
        </p:nvSpPr>
        <p:spPr>
          <a:xfrm>
            <a:off x="372070" y="1628800"/>
            <a:ext cx="8579857" cy="5028356"/>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ct val="150000"/>
              </a:lnSpc>
              <a:spcAft>
                <a:spcPts val="0"/>
              </a:spcAft>
              <a:buNone/>
              <a:defRPr/>
            </a:pPr>
            <a:r>
              <a:rPr lang="pt-BR" sz="2800" dirty="0" smtClean="0">
                <a:solidFill>
                  <a:schemeClr val="bg2"/>
                </a:solidFill>
                <a:latin typeface="+mn-lt"/>
              </a:rPr>
              <a:t>Na </a:t>
            </a:r>
            <a:r>
              <a:rPr lang="pt-BR" sz="2800" u="sng" dirty="0">
                <a:solidFill>
                  <a:schemeClr val="bg2"/>
                </a:solidFill>
                <a:latin typeface="+mn-lt"/>
              </a:rPr>
              <a:t>contratação semi-integrada</a:t>
            </a:r>
            <a:r>
              <a:rPr lang="pt-BR" sz="2800" dirty="0">
                <a:solidFill>
                  <a:schemeClr val="bg2"/>
                </a:solidFill>
                <a:latin typeface="+mn-lt"/>
              </a:rPr>
              <a:t>, o </a:t>
            </a:r>
            <a:r>
              <a:rPr lang="pt-BR" sz="2800" u="sng" dirty="0">
                <a:solidFill>
                  <a:schemeClr val="bg2"/>
                </a:solidFill>
                <a:latin typeface="+mn-lt"/>
              </a:rPr>
              <a:t>projeto básico poderá ser alterado</a:t>
            </a:r>
            <a:r>
              <a:rPr lang="pt-BR" sz="2800" dirty="0">
                <a:solidFill>
                  <a:schemeClr val="bg2"/>
                </a:solidFill>
                <a:latin typeface="+mn-lt"/>
              </a:rPr>
              <a:t>, desde que </a:t>
            </a:r>
            <a:r>
              <a:rPr lang="pt-BR" sz="2800" u="sng" dirty="0">
                <a:solidFill>
                  <a:schemeClr val="bg2"/>
                </a:solidFill>
                <a:latin typeface="+mn-lt"/>
              </a:rPr>
              <a:t>demonstrada a superioridade das inovações</a:t>
            </a:r>
            <a:r>
              <a:rPr lang="pt-BR" sz="2800" dirty="0">
                <a:solidFill>
                  <a:schemeClr val="bg2"/>
                </a:solidFill>
                <a:latin typeface="+mn-lt"/>
              </a:rPr>
              <a:t> em </a:t>
            </a:r>
            <a:r>
              <a:rPr lang="pt-BR" sz="2800" u="sng" dirty="0">
                <a:solidFill>
                  <a:schemeClr val="bg2"/>
                </a:solidFill>
                <a:latin typeface="+mn-lt"/>
              </a:rPr>
              <a:t>termos de redução de custos</a:t>
            </a:r>
            <a:r>
              <a:rPr lang="pt-BR" sz="2800" dirty="0">
                <a:solidFill>
                  <a:schemeClr val="bg2"/>
                </a:solidFill>
                <a:latin typeface="+mn-lt"/>
              </a:rPr>
              <a:t>, de </a:t>
            </a:r>
            <a:r>
              <a:rPr lang="pt-BR" sz="2800" u="sng" dirty="0">
                <a:solidFill>
                  <a:schemeClr val="bg2"/>
                </a:solidFill>
                <a:latin typeface="+mn-lt"/>
              </a:rPr>
              <a:t>aumento da qualidade</a:t>
            </a:r>
            <a:r>
              <a:rPr lang="pt-BR" sz="2800" dirty="0">
                <a:solidFill>
                  <a:schemeClr val="bg2"/>
                </a:solidFill>
                <a:latin typeface="+mn-lt"/>
              </a:rPr>
              <a:t>, de </a:t>
            </a:r>
            <a:r>
              <a:rPr lang="pt-BR" sz="2800" u="sng" dirty="0">
                <a:solidFill>
                  <a:schemeClr val="bg2"/>
                </a:solidFill>
                <a:latin typeface="+mn-lt"/>
              </a:rPr>
              <a:t>redução do prazo</a:t>
            </a:r>
            <a:r>
              <a:rPr lang="pt-BR" sz="2800" dirty="0">
                <a:solidFill>
                  <a:schemeClr val="bg2"/>
                </a:solidFill>
                <a:latin typeface="+mn-lt"/>
              </a:rPr>
              <a:t> de execução e de </a:t>
            </a:r>
            <a:r>
              <a:rPr lang="pt-BR" sz="2800" u="sng" dirty="0">
                <a:solidFill>
                  <a:schemeClr val="bg2"/>
                </a:solidFill>
                <a:latin typeface="+mn-lt"/>
              </a:rPr>
              <a:t>facilidade de manutenção ou operação</a:t>
            </a:r>
            <a:r>
              <a:rPr lang="pt-BR" sz="2800" dirty="0">
                <a:solidFill>
                  <a:schemeClr val="bg2"/>
                </a:solidFill>
                <a:latin typeface="+mn-lt"/>
              </a:rPr>
              <a:t>.</a:t>
            </a:r>
          </a:p>
        </p:txBody>
      </p:sp>
    </p:spTree>
    <p:extLst>
      <p:ext uri="{BB962C8B-B14F-4D97-AF65-F5344CB8AC3E}">
        <p14:creationId xmlns:p14="http://schemas.microsoft.com/office/powerpoint/2010/main" val="33807898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latin typeface="Eras Demi ITC" panose="020B0805030504020804" pitchFamily="34" charset="0"/>
              </a:rPr>
              <a:t>1. O Princípio da Eficiência e a Administração Pública</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323528" y="908720"/>
            <a:ext cx="8640960" cy="5629498"/>
          </a:xfrm>
        </p:spPr>
        <p:txBody>
          <a:bodyPr/>
          <a:lstStyle/>
          <a:p>
            <a:pPr algn="just">
              <a:lnSpc>
                <a:spcPts val="4000"/>
              </a:lnSpc>
              <a:spcBef>
                <a:spcPts val="0"/>
              </a:spcBef>
              <a:spcAft>
                <a:spcPts val="0"/>
              </a:spcAft>
            </a:pPr>
            <a:r>
              <a:rPr lang="pt-BR" sz="2800" dirty="0" smtClean="0">
                <a:solidFill>
                  <a:schemeClr val="bg2"/>
                </a:solidFill>
              </a:rPr>
              <a:t>O </a:t>
            </a:r>
            <a:r>
              <a:rPr lang="pt-BR" sz="2800" b="1" u="sng" dirty="0" smtClean="0">
                <a:solidFill>
                  <a:schemeClr val="bg2"/>
                </a:solidFill>
              </a:rPr>
              <a:t>caput </a:t>
            </a:r>
            <a:r>
              <a:rPr lang="pt-BR" sz="2800" u="sng" dirty="0" smtClean="0">
                <a:solidFill>
                  <a:schemeClr val="bg2"/>
                </a:solidFill>
              </a:rPr>
              <a:t>do art. 37</a:t>
            </a:r>
            <a:r>
              <a:rPr lang="pt-BR" sz="2800" dirty="0" smtClean="0">
                <a:solidFill>
                  <a:schemeClr val="bg2"/>
                </a:solidFill>
              </a:rPr>
              <a:t> da Constituição Federal, com a redação conferida pela Emenda Constitucional nº 19, de 1998, estabelece que:</a:t>
            </a:r>
          </a:p>
          <a:p>
            <a:pPr algn="just">
              <a:lnSpc>
                <a:spcPts val="4000"/>
              </a:lnSpc>
              <a:spcBef>
                <a:spcPts val="0"/>
              </a:spcBef>
              <a:spcAft>
                <a:spcPts val="0"/>
              </a:spcAft>
            </a:pPr>
            <a:endParaRPr lang="pt-BR" sz="2800" dirty="0" smtClean="0">
              <a:solidFill>
                <a:schemeClr val="bg2"/>
              </a:solidFill>
            </a:endParaRPr>
          </a:p>
          <a:p>
            <a:pPr algn="just">
              <a:lnSpc>
                <a:spcPts val="4000"/>
              </a:lnSpc>
              <a:spcBef>
                <a:spcPts val="0"/>
              </a:spcBef>
              <a:spcAft>
                <a:spcPts val="0"/>
              </a:spcAft>
            </a:pPr>
            <a:r>
              <a:rPr lang="pt-BR" sz="2800" i="1" dirty="0" smtClean="0">
                <a:solidFill>
                  <a:schemeClr val="bg2"/>
                </a:solidFill>
              </a:rPr>
              <a:t>“Art</a:t>
            </a:r>
            <a:r>
              <a:rPr lang="pt-BR" sz="2800" i="1" dirty="0">
                <a:solidFill>
                  <a:schemeClr val="bg2"/>
                </a:solidFill>
              </a:rPr>
              <a:t>. 37. A </a:t>
            </a:r>
            <a:r>
              <a:rPr lang="pt-BR" sz="2800" i="1" u="sng" dirty="0">
                <a:solidFill>
                  <a:schemeClr val="bg2"/>
                </a:solidFill>
              </a:rPr>
              <a:t>administração pública</a:t>
            </a:r>
            <a:r>
              <a:rPr lang="pt-BR" sz="2800" i="1" dirty="0">
                <a:solidFill>
                  <a:schemeClr val="bg2"/>
                </a:solidFill>
              </a:rPr>
              <a:t> direta e indireta de qualquer dos Poderes da União, dos Estados, do Distrito Federal e dos Municípios obedecerá aos </a:t>
            </a:r>
            <a:r>
              <a:rPr lang="pt-BR" sz="2800" i="1" u="sng" dirty="0">
                <a:solidFill>
                  <a:schemeClr val="bg2"/>
                </a:solidFill>
              </a:rPr>
              <a:t>princípios</a:t>
            </a:r>
            <a:r>
              <a:rPr lang="pt-BR" sz="2800" i="1" dirty="0">
                <a:solidFill>
                  <a:schemeClr val="bg2"/>
                </a:solidFill>
              </a:rPr>
              <a:t> de legalidade, impessoalidade, moralidade, publicidade e </a:t>
            </a:r>
            <a:r>
              <a:rPr lang="pt-BR" sz="2800" i="1" u="sng" dirty="0" smtClean="0">
                <a:solidFill>
                  <a:schemeClr val="bg2"/>
                </a:solidFill>
              </a:rPr>
              <a:t>eficiência</a:t>
            </a:r>
            <a:r>
              <a:rPr lang="pt-BR" sz="2800" i="1" dirty="0" smtClean="0">
                <a:solidFill>
                  <a:schemeClr val="bg2"/>
                </a:solidFill>
              </a:rPr>
              <a:t> </a:t>
            </a:r>
            <a:r>
              <a:rPr lang="pt-BR" sz="2800" i="1" dirty="0">
                <a:solidFill>
                  <a:schemeClr val="bg2"/>
                </a:solidFill>
              </a:rPr>
              <a:t>e, também, ao seguinte</a:t>
            </a:r>
            <a:r>
              <a:rPr lang="pt-BR" sz="2800" i="1" dirty="0" smtClean="0">
                <a:solidFill>
                  <a:schemeClr val="bg2"/>
                </a:solidFill>
              </a:rPr>
              <a:t>:” </a:t>
            </a:r>
          </a:p>
        </p:txBody>
      </p:sp>
    </p:spTree>
    <p:extLst>
      <p:ext uri="{BB962C8B-B14F-4D97-AF65-F5344CB8AC3E}">
        <p14:creationId xmlns:p14="http://schemas.microsoft.com/office/powerpoint/2010/main" val="2279405701"/>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1115616" y="19050"/>
            <a:ext cx="8028384" cy="8175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p>
        </p:txBody>
      </p:sp>
      <p:sp>
        <p:nvSpPr>
          <p:cNvPr id="3" name="Espaço Reservado para Texto 2"/>
          <p:cNvSpPr txBox="1">
            <a:spLocks noGrp="1"/>
          </p:cNvSpPr>
          <p:nvPr>
            <p:ph type="body" idx="4294967295"/>
          </p:nvPr>
        </p:nvSpPr>
        <p:spPr>
          <a:xfrm>
            <a:off x="395536" y="836613"/>
            <a:ext cx="8496944" cy="5964237"/>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ts val="4000"/>
              </a:lnSpc>
              <a:spcAft>
                <a:spcPts val="0"/>
              </a:spcAft>
              <a:buNone/>
            </a:pPr>
            <a:r>
              <a:rPr lang="pt-BR" sz="2800" dirty="0">
                <a:solidFill>
                  <a:schemeClr val="bg2"/>
                </a:solidFill>
                <a:latin typeface="+mn-lt"/>
              </a:rPr>
              <a:t>A  </a:t>
            </a:r>
            <a:r>
              <a:rPr lang="pt-BR" sz="2800" u="sng" dirty="0" smtClean="0">
                <a:solidFill>
                  <a:schemeClr val="bg2"/>
                </a:solidFill>
                <a:latin typeface="+mn-lt"/>
              </a:rPr>
              <a:t>contratação </a:t>
            </a:r>
            <a:r>
              <a:rPr lang="pt-BR" sz="2800" u="sng" dirty="0">
                <a:solidFill>
                  <a:schemeClr val="bg2"/>
                </a:solidFill>
                <a:latin typeface="+mn-lt"/>
              </a:rPr>
              <a:t>semi-integrada diferencia-se</a:t>
            </a:r>
            <a:r>
              <a:rPr lang="pt-BR" sz="2800" dirty="0">
                <a:solidFill>
                  <a:schemeClr val="bg2"/>
                </a:solidFill>
                <a:latin typeface="+mn-lt"/>
              </a:rPr>
              <a:t> da </a:t>
            </a:r>
            <a:r>
              <a:rPr lang="pt-BR" sz="2800" u="sng" dirty="0">
                <a:solidFill>
                  <a:schemeClr val="bg2"/>
                </a:solidFill>
                <a:latin typeface="+mn-lt"/>
              </a:rPr>
              <a:t>contratação integrada basicamente</a:t>
            </a:r>
            <a:r>
              <a:rPr lang="pt-BR" sz="2800" dirty="0">
                <a:solidFill>
                  <a:schemeClr val="bg2"/>
                </a:solidFill>
                <a:latin typeface="+mn-lt"/>
              </a:rPr>
              <a:t> pelo fato de se </a:t>
            </a:r>
            <a:r>
              <a:rPr lang="pt-BR" sz="2800" u="sng" dirty="0">
                <a:solidFill>
                  <a:schemeClr val="bg2"/>
                </a:solidFill>
                <a:latin typeface="+mn-lt"/>
              </a:rPr>
              <a:t>exigir uma licitação</a:t>
            </a:r>
            <a:r>
              <a:rPr lang="pt-BR" sz="2800" dirty="0">
                <a:solidFill>
                  <a:schemeClr val="bg2"/>
                </a:solidFill>
                <a:latin typeface="+mn-lt"/>
              </a:rPr>
              <a:t> </a:t>
            </a:r>
            <a:r>
              <a:rPr lang="pt-BR" sz="2800" u="sng" dirty="0">
                <a:solidFill>
                  <a:schemeClr val="bg2"/>
                </a:solidFill>
                <a:latin typeface="+mn-lt"/>
              </a:rPr>
              <a:t>a partir de um projeto básico</a:t>
            </a:r>
            <a:r>
              <a:rPr lang="pt-BR" sz="2800" dirty="0">
                <a:solidFill>
                  <a:schemeClr val="bg2"/>
                </a:solidFill>
                <a:latin typeface="+mn-lt"/>
              </a:rPr>
              <a:t>, enquanto a </a:t>
            </a:r>
            <a:r>
              <a:rPr lang="pt-BR" sz="2800" u="sng" dirty="0">
                <a:solidFill>
                  <a:schemeClr val="bg2"/>
                </a:solidFill>
                <a:latin typeface="+mn-lt"/>
              </a:rPr>
              <a:t>integrada</a:t>
            </a:r>
            <a:r>
              <a:rPr lang="pt-BR" sz="2800" dirty="0">
                <a:solidFill>
                  <a:schemeClr val="bg2"/>
                </a:solidFill>
                <a:latin typeface="+mn-lt"/>
              </a:rPr>
              <a:t> ocorre a partir de um </a:t>
            </a:r>
            <a:r>
              <a:rPr lang="pt-BR" sz="2800" u="sng" dirty="0">
                <a:solidFill>
                  <a:schemeClr val="bg2"/>
                </a:solidFill>
                <a:latin typeface="+mn-lt"/>
              </a:rPr>
              <a:t>anteprojeto</a:t>
            </a:r>
            <a:r>
              <a:rPr lang="pt-BR" sz="2800" dirty="0">
                <a:solidFill>
                  <a:schemeClr val="bg2"/>
                </a:solidFill>
                <a:latin typeface="+mn-lt"/>
              </a:rPr>
              <a:t>.</a:t>
            </a:r>
          </a:p>
          <a:p>
            <a:pPr marL="108000" indent="0" algn="just">
              <a:lnSpc>
                <a:spcPts val="4000"/>
              </a:lnSpc>
              <a:spcAft>
                <a:spcPts val="0"/>
              </a:spcAft>
              <a:buNone/>
            </a:pPr>
            <a:r>
              <a:rPr lang="pt-BR" sz="2800" dirty="0">
                <a:solidFill>
                  <a:schemeClr val="bg2"/>
                </a:solidFill>
                <a:latin typeface="+mn-lt"/>
              </a:rPr>
              <a:t>Sob outra ótica, pode-se dizer que a </a:t>
            </a:r>
            <a:r>
              <a:rPr lang="pt-BR" sz="2800" u="sng" dirty="0">
                <a:solidFill>
                  <a:schemeClr val="bg2"/>
                </a:solidFill>
                <a:latin typeface="+mn-lt"/>
              </a:rPr>
              <a:t>contratação semi-integrada</a:t>
            </a:r>
            <a:r>
              <a:rPr lang="pt-BR" sz="2800" dirty="0">
                <a:solidFill>
                  <a:schemeClr val="bg2"/>
                </a:solidFill>
                <a:latin typeface="+mn-lt"/>
              </a:rPr>
              <a:t> guarda certa semelhança com a </a:t>
            </a:r>
            <a:r>
              <a:rPr lang="pt-BR" sz="2800" u="sng" dirty="0">
                <a:solidFill>
                  <a:schemeClr val="bg2"/>
                </a:solidFill>
                <a:latin typeface="+mn-lt"/>
              </a:rPr>
              <a:t>empreitada integral</a:t>
            </a:r>
            <a:r>
              <a:rPr lang="pt-BR" sz="2800" dirty="0">
                <a:solidFill>
                  <a:schemeClr val="bg2"/>
                </a:solidFill>
                <a:latin typeface="+mn-lt"/>
              </a:rPr>
              <a:t>, diferindo </a:t>
            </a:r>
            <a:r>
              <a:rPr lang="pt-BR" sz="2800" u="sng" dirty="0">
                <a:solidFill>
                  <a:schemeClr val="bg2"/>
                </a:solidFill>
                <a:latin typeface="+mn-lt"/>
              </a:rPr>
              <a:t>desta última</a:t>
            </a:r>
            <a:r>
              <a:rPr lang="pt-BR" sz="2800" dirty="0">
                <a:solidFill>
                  <a:schemeClr val="bg2"/>
                </a:solidFill>
                <a:latin typeface="+mn-lt"/>
              </a:rPr>
              <a:t> pela possibilidade de </a:t>
            </a:r>
            <a:r>
              <a:rPr lang="pt-BR" sz="2800" u="sng" dirty="0">
                <a:solidFill>
                  <a:schemeClr val="bg2"/>
                </a:solidFill>
                <a:latin typeface="+mn-lt"/>
              </a:rPr>
              <a:t>permitir metodologias e soluções alternativas</a:t>
            </a:r>
            <a:r>
              <a:rPr lang="pt-BR" sz="2800" dirty="0">
                <a:solidFill>
                  <a:schemeClr val="bg2"/>
                </a:solidFill>
                <a:latin typeface="+mn-lt"/>
              </a:rPr>
              <a:t> para execução de parcelas do objeto</a:t>
            </a:r>
            <a:r>
              <a:rPr lang="pt-BR" sz="2800" dirty="0" smtClean="0">
                <a:solidFill>
                  <a:schemeClr val="bg2"/>
                </a:solidFill>
                <a:latin typeface="+mn-lt"/>
              </a:rPr>
              <a:t>.</a:t>
            </a:r>
            <a:endParaRPr lang="pt-BR" sz="2800" dirty="0">
              <a:solidFill>
                <a:schemeClr val="bg2"/>
              </a:solidFill>
              <a:latin typeface="+mn-lt"/>
            </a:endParaRPr>
          </a:p>
        </p:txBody>
      </p:sp>
    </p:spTree>
    <p:extLst>
      <p:ext uri="{BB962C8B-B14F-4D97-AF65-F5344CB8AC3E}">
        <p14:creationId xmlns:p14="http://schemas.microsoft.com/office/powerpoint/2010/main" val="4089427224"/>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Texto 2"/>
          <p:cNvSpPr txBox="1">
            <a:spLocks noGrp="1"/>
          </p:cNvSpPr>
          <p:nvPr>
            <p:ph type="body" idx="4294967295"/>
          </p:nvPr>
        </p:nvSpPr>
        <p:spPr>
          <a:xfrm>
            <a:off x="415008" y="1076467"/>
            <a:ext cx="8356922" cy="5832475"/>
          </a:xfrm>
        </p:spPr>
        <p:txBody>
          <a:bodyPr/>
          <a:lstStyle>
            <a:defPPr marL="432000" marR="0" lvl="0" indent="-324000">
              <a:spcBef>
                <a:spcPts val="0"/>
              </a:spcBef>
              <a:spcAft>
                <a:spcPts val="1414"/>
              </a:spcAft>
              <a:buSzPct val="45000"/>
              <a:buFont typeface="StarSymbol"/>
              <a:buNone/>
              <a:defRPr lang="pt-B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pt-B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45000"/>
              <a:buFont typeface="StarSymbol"/>
              <a:buChar char="●"/>
              <a:defRPr lang="pt-B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75000"/>
              <a:buFont typeface="StarSymbol"/>
              <a:buChar char="–"/>
              <a:defRPr lang="pt-B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45000"/>
              <a:buFont typeface="StarSymbol"/>
              <a:buChar char="●"/>
              <a:defRPr lang="pt-B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75000"/>
              <a:buFont typeface="StarSymbol"/>
              <a:buChar char="–"/>
              <a:defRPr lang="pt-BR" sz="2000" b="0" i="0" u="none" strike="noStrike" kern="1200">
                <a:ln>
                  <a:noFill/>
                </a:ln>
                <a:latin typeface="Arial" pitchFamily="18"/>
                <a:ea typeface="Microsoft YaHei" pitchFamily="2"/>
                <a:cs typeface="Mangal" pitchFamily="2"/>
              </a:defRPr>
            </a:lvl5pPr>
            <a:lvl6pPr marL="2591999" marR="0" lvl="5"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6pPr>
            <a:lvl7pPr marL="3023999" marR="0" lvl="6"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pt-BR" sz="2000" b="0" i="0" u="none" strike="noStrike" kern="1200">
                <a:ln>
                  <a:noFill/>
                </a:ln>
                <a:latin typeface="Arial" pitchFamily="18"/>
                <a:ea typeface="Microsoft YaHei" pitchFamily="2"/>
                <a:cs typeface="Mangal" pitchFamily="2"/>
              </a:defRPr>
            </a:lvl9pPr>
          </a:lstStyle>
          <a:p>
            <a:pPr marL="108000" indent="0" algn="just">
              <a:lnSpc>
                <a:spcPct val="150000"/>
              </a:lnSpc>
              <a:spcAft>
                <a:spcPts val="0"/>
              </a:spcAft>
              <a:buNone/>
              <a:defRPr/>
            </a:pPr>
            <a:r>
              <a:rPr sz="2800" dirty="0">
                <a:solidFill>
                  <a:schemeClr val="bg2"/>
                </a:solidFill>
                <a:latin typeface="+mn-lt"/>
              </a:rPr>
              <a:t>A </a:t>
            </a:r>
            <a:r>
              <a:rPr sz="2800" u="sng" dirty="0">
                <a:solidFill>
                  <a:schemeClr val="bg2"/>
                </a:solidFill>
                <a:latin typeface="+mn-lt"/>
              </a:rPr>
              <a:t>contratação semi-integrada</a:t>
            </a:r>
            <a:r>
              <a:rPr sz="2800" dirty="0">
                <a:solidFill>
                  <a:schemeClr val="bg2"/>
                </a:solidFill>
                <a:latin typeface="+mn-lt"/>
              </a:rPr>
              <a:t> permite </a:t>
            </a:r>
            <a:r>
              <a:rPr sz="2800" u="sng" dirty="0">
                <a:solidFill>
                  <a:schemeClr val="bg2"/>
                </a:solidFill>
                <a:latin typeface="+mn-lt"/>
              </a:rPr>
              <a:t>maior flexibilidade</a:t>
            </a:r>
            <a:r>
              <a:rPr sz="2800" dirty="0">
                <a:solidFill>
                  <a:schemeClr val="bg2"/>
                </a:solidFill>
                <a:latin typeface="+mn-lt"/>
              </a:rPr>
              <a:t> na licitação, possibilitando </a:t>
            </a:r>
            <a:r>
              <a:rPr lang="pt-BR" sz="2800" u="sng" dirty="0">
                <a:solidFill>
                  <a:schemeClr val="bg2"/>
                </a:solidFill>
                <a:latin typeface="+mn-lt"/>
              </a:rPr>
              <a:t>absorver técnicas inovadoras</a:t>
            </a:r>
            <a:r>
              <a:rPr lang="pt-BR" sz="2800" dirty="0">
                <a:solidFill>
                  <a:schemeClr val="bg2"/>
                </a:solidFill>
                <a:latin typeface="+mn-lt"/>
              </a:rPr>
              <a:t> da iniciativa privada e remeter certos riscos de projeto ao contratado.</a:t>
            </a:r>
          </a:p>
          <a:p>
            <a:pPr marL="108000" indent="0" algn="just">
              <a:lnSpc>
                <a:spcPct val="150000"/>
              </a:lnSpc>
              <a:spcAft>
                <a:spcPts val="0"/>
              </a:spcAft>
              <a:buNone/>
              <a:defRPr/>
            </a:pPr>
            <a:r>
              <a:rPr lang="pt-BR" sz="2800" dirty="0">
                <a:solidFill>
                  <a:schemeClr val="bg2"/>
                </a:solidFill>
                <a:latin typeface="+mn-lt"/>
              </a:rPr>
              <a:t>Assim, o particular </a:t>
            </a:r>
            <a:r>
              <a:rPr lang="pt-BR" sz="2800" u="sng" dirty="0">
                <a:solidFill>
                  <a:schemeClr val="bg2"/>
                </a:solidFill>
                <a:latin typeface="+mn-lt"/>
              </a:rPr>
              <a:t>terá maior responsabilidade</a:t>
            </a:r>
            <a:r>
              <a:rPr lang="pt-BR" sz="2800" dirty="0">
                <a:solidFill>
                  <a:schemeClr val="bg2"/>
                </a:solidFill>
                <a:latin typeface="+mn-lt"/>
              </a:rPr>
              <a:t> na </a:t>
            </a:r>
            <a:r>
              <a:rPr lang="pt-BR" sz="2800" u="sng" dirty="0">
                <a:solidFill>
                  <a:schemeClr val="bg2"/>
                </a:solidFill>
                <a:latin typeface="+mn-lt"/>
              </a:rPr>
              <a:t>execução do objeto, assumindo</a:t>
            </a:r>
            <a:r>
              <a:rPr lang="pt-BR" sz="2800" dirty="0">
                <a:solidFill>
                  <a:schemeClr val="bg2"/>
                </a:solidFill>
                <a:latin typeface="+mn-lt"/>
              </a:rPr>
              <a:t> os </a:t>
            </a:r>
            <a:r>
              <a:rPr lang="pt-BR" sz="2800" u="sng" dirty="0">
                <a:solidFill>
                  <a:schemeClr val="bg2"/>
                </a:solidFill>
                <a:latin typeface="+mn-lt"/>
              </a:rPr>
              <a:t>riscos</a:t>
            </a:r>
            <a:r>
              <a:rPr lang="pt-BR" sz="2800" dirty="0">
                <a:solidFill>
                  <a:schemeClr val="bg2"/>
                </a:solidFill>
                <a:latin typeface="+mn-lt"/>
              </a:rPr>
              <a:t> de atividades que podem ser melhor desempenhadas pela iniciativa privada.</a:t>
            </a:r>
            <a:endParaRPr sz="2800" dirty="0">
              <a:solidFill>
                <a:schemeClr val="bg2"/>
              </a:solidFill>
              <a:latin typeface="+mn-lt"/>
            </a:endParaRPr>
          </a:p>
        </p:txBody>
      </p:sp>
      <p:sp>
        <p:nvSpPr>
          <p:cNvPr id="4" name="Título 1"/>
          <p:cNvSpPr txBox="1">
            <a:spLocks/>
          </p:cNvSpPr>
          <p:nvPr/>
        </p:nvSpPr>
        <p:spPr bwMode="auto">
          <a:xfrm>
            <a:off x="1032058" y="19050"/>
            <a:ext cx="8111941" cy="817563"/>
          </a:xfrm>
          <a:prstGeom prst="rect">
            <a:avLst/>
          </a:prstGeom>
          <a:noFill/>
          <a:ln w="9525">
            <a:noFill/>
            <a:miter lim="800000"/>
            <a:headEnd/>
            <a:tailEnd/>
          </a:ln>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eaLnBrk="0" hangingPunct="0">
              <a:buNone/>
              <a:defRPr/>
            </a:pPr>
            <a:r>
              <a:rPr lang="pt-BR" sz="2800" dirty="0"/>
              <a:t>2.2. Projetos falhos ou inexistentes</a:t>
            </a:r>
            <a:endParaRPr lang="pt-BR" sz="2800" b="1" dirty="0"/>
          </a:p>
        </p:txBody>
      </p:sp>
    </p:spTree>
    <p:extLst>
      <p:ext uri="{BB962C8B-B14F-4D97-AF65-F5344CB8AC3E}">
        <p14:creationId xmlns:p14="http://schemas.microsoft.com/office/powerpoint/2010/main" val="3913865268"/>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1116013" y="0"/>
            <a:ext cx="7956550" cy="820738"/>
          </a:xfrm>
        </p:spPr>
        <p:txBody>
          <a:bodyPr/>
          <a:lstStyle/>
          <a:p>
            <a:pPr algn="ctr" eaLnBrk="0" hangingPunct="0">
              <a:buNone/>
              <a:defRPr/>
            </a:pPr>
            <a:r>
              <a:rPr lang="pt-BR" sz="2800" dirty="0"/>
              <a:t>2.2. Projetos falhos ou inexistentes</a:t>
            </a:r>
          </a:p>
        </p:txBody>
      </p:sp>
      <p:sp>
        <p:nvSpPr>
          <p:cNvPr id="147459" name="Rectangle 3"/>
          <p:cNvSpPr>
            <a:spLocks noGrp="1" noChangeArrowheads="1"/>
          </p:cNvSpPr>
          <p:nvPr>
            <p:ph type="body" idx="1"/>
          </p:nvPr>
        </p:nvSpPr>
        <p:spPr>
          <a:xfrm>
            <a:off x="491208" y="1052736"/>
            <a:ext cx="8401272" cy="5322664"/>
          </a:xfrm>
        </p:spPr>
        <p:txBody>
          <a:bodyPr/>
          <a:lstStyle/>
          <a:p>
            <a:pPr marL="0" lvl="8" indent="0" algn="just">
              <a:lnSpc>
                <a:spcPts val="4000"/>
              </a:lnSpc>
              <a:spcBef>
                <a:spcPts val="0"/>
              </a:spcBef>
              <a:buClr>
                <a:schemeClr val="bg2"/>
              </a:buClr>
              <a:buSzPct val="55000"/>
              <a:buNone/>
              <a:defRPr/>
            </a:pPr>
            <a:r>
              <a:rPr lang="pt-BR" sz="2800" dirty="0">
                <a:solidFill>
                  <a:schemeClr val="bg2"/>
                </a:solidFill>
              </a:rPr>
              <a:t>O regime de </a:t>
            </a:r>
            <a:r>
              <a:rPr lang="pt-BR" sz="2800" u="sng" dirty="0">
                <a:solidFill>
                  <a:schemeClr val="bg2"/>
                </a:solidFill>
              </a:rPr>
              <a:t>contratação semi-integrada</a:t>
            </a:r>
            <a:r>
              <a:rPr lang="pt-BR" sz="2800" dirty="0">
                <a:solidFill>
                  <a:schemeClr val="bg2"/>
                </a:solidFill>
              </a:rPr>
              <a:t> tem um nítido </a:t>
            </a:r>
            <a:r>
              <a:rPr lang="pt-BR" sz="2800" u="sng" dirty="0">
                <a:solidFill>
                  <a:schemeClr val="bg2"/>
                </a:solidFill>
              </a:rPr>
              <a:t>foco</a:t>
            </a:r>
            <a:r>
              <a:rPr lang="pt-BR" sz="2800" dirty="0">
                <a:solidFill>
                  <a:schemeClr val="bg2"/>
                </a:solidFill>
              </a:rPr>
              <a:t> nos </a:t>
            </a:r>
            <a:r>
              <a:rPr lang="pt-BR" sz="2800" u="sng" dirty="0">
                <a:solidFill>
                  <a:schemeClr val="bg2"/>
                </a:solidFill>
              </a:rPr>
              <a:t>resultados</a:t>
            </a:r>
            <a:r>
              <a:rPr lang="pt-BR" sz="2800" dirty="0">
                <a:solidFill>
                  <a:schemeClr val="bg2"/>
                </a:solidFill>
              </a:rPr>
              <a:t> da contratação, ao permitir a </a:t>
            </a:r>
            <a:r>
              <a:rPr lang="pt-BR" sz="2800" u="sng" dirty="0">
                <a:solidFill>
                  <a:schemeClr val="bg2"/>
                </a:solidFill>
              </a:rPr>
              <a:t>possibilidade de o particular adotar técnicas, soluções e metodologias diferenciadas</a:t>
            </a:r>
            <a:r>
              <a:rPr lang="pt-BR" sz="2800" dirty="0">
                <a:solidFill>
                  <a:schemeClr val="bg2"/>
                </a:solidFill>
              </a:rPr>
              <a:t> em parte do objeto.</a:t>
            </a:r>
          </a:p>
          <a:p>
            <a:pPr marL="0" lvl="8" indent="0" algn="just">
              <a:lnSpc>
                <a:spcPts val="4000"/>
              </a:lnSpc>
              <a:spcBef>
                <a:spcPts val="0"/>
              </a:spcBef>
              <a:buClr>
                <a:schemeClr val="bg2"/>
              </a:buClr>
              <a:buSzPct val="55000"/>
              <a:buNone/>
              <a:defRPr/>
            </a:pPr>
            <a:r>
              <a:rPr lang="pt-BR" sz="2800" dirty="0">
                <a:solidFill>
                  <a:schemeClr val="bg2"/>
                </a:solidFill>
              </a:rPr>
              <a:t>Trata-se de uma licitação do tipo </a:t>
            </a:r>
            <a:r>
              <a:rPr lang="pt-BR" sz="2800" u="sng" dirty="0">
                <a:solidFill>
                  <a:schemeClr val="bg2"/>
                </a:solidFill>
              </a:rPr>
              <a:t>"melhor engenharia"</a:t>
            </a:r>
            <a:r>
              <a:rPr lang="pt-BR" sz="2800" dirty="0">
                <a:solidFill>
                  <a:schemeClr val="bg2"/>
                </a:solidFill>
              </a:rPr>
              <a:t>, que pode possibilitar o repasse ao contratante de </a:t>
            </a:r>
            <a:r>
              <a:rPr lang="pt-BR" sz="2800" u="sng" dirty="0">
                <a:solidFill>
                  <a:schemeClr val="bg2"/>
                </a:solidFill>
              </a:rPr>
              <a:t>descontos</a:t>
            </a:r>
            <a:r>
              <a:rPr lang="pt-BR" sz="2800" dirty="0">
                <a:solidFill>
                  <a:schemeClr val="bg2"/>
                </a:solidFill>
              </a:rPr>
              <a:t> nos preços em virtude de </a:t>
            </a:r>
            <a:r>
              <a:rPr lang="pt-BR" sz="2800" u="sng" dirty="0">
                <a:solidFill>
                  <a:schemeClr val="bg2"/>
                </a:solidFill>
              </a:rPr>
              <a:t>novas técnicas/soluções</a:t>
            </a:r>
            <a:r>
              <a:rPr lang="pt-BR" sz="2800" dirty="0">
                <a:solidFill>
                  <a:schemeClr val="bg2"/>
                </a:solidFill>
              </a:rPr>
              <a:t> empregadas nos projetos.</a:t>
            </a:r>
          </a:p>
          <a:p>
            <a:pPr marL="0" indent="0" algn="just" eaLnBrk="1" hangingPunct="1">
              <a:lnSpc>
                <a:spcPts val="3500"/>
              </a:lnSpc>
              <a:spcBef>
                <a:spcPts val="1200"/>
              </a:spcBef>
              <a:spcAft>
                <a:spcPts val="600"/>
              </a:spcAft>
              <a:buFont typeface="Wingdings" pitchFamily="2" charset="2"/>
              <a:buNone/>
            </a:pPr>
            <a:endParaRPr lang="pt-BR" dirty="0">
              <a:solidFill>
                <a:srgbClr val="4D4948"/>
              </a:solidFill>
            </a:endParaRPr>
          </a:p>
          <a:p>
            <a:pPr marL="0" indent="0" algn="just" eaLnBrk="1" hangingPunct="1">
              <a:lnSpc>
                <a:spcPts val="3500"/>
              </a:lnSpc>
              <a:spcBef>
                <a:spcPts val="1200"/>
              </a:spcBef>
              <a:spcAft>
                <a:spcPts val="600"/>
              </a:spcAft>
              <a:buFont typeface="Wingdings" pitchFamily="2" charset="2"/>
              <a:buNone/>
            </a:pPr>
            <a:endParaRPr lang="pt-BR" dirty="0">
              <a:solidFill>
                <a:srgbClr val="4D4948"/>
              </a:solidFill>
            </a:endParaRPr>
          </a:p>
        </p:txBody>
      </p:sp>
    </p:spTree>
    <p:extLst>
      <p:ext uri="{BB962C8B-B14F-4D97-AF65-F5344CB8AC3E}">
        <p14:creationId xmlns:p14="http://schemas.microsoft.com/office/powerpoint/2010/main" val="1491505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1116013" y="0"/>
            <a:ext cx="7956550" cy="820738"/>
          </a:xfrm>
        </p:spPr>
        <p:txBody>
          <a:bodyPr/>
          <a:lstStyle/>
          <a:p>
            <a:pPr algn="ctr"/>
            <a:r>
              <a:rPr lang="pt-BR" sz="2800" b="0" dirty="0">
                <a:latin typeface="+mn-lt"/>
              </a:rPr>
              <a:t>2.2. Projetos falhos ou inexistentes</a:t>
            </a:r>
            <a:endParaRPr lang="pt-BR" sz="2800" dirty="0" smtClean="0">
              <a:solidFill>
                <a:schemeClr val="bg1"/>
              </a:solidFill>
              <a:latin typeface="+mn-lt"/>
            </a:endParaRPr>
          </a:p>
        </p:txBody>
      </p:sp>
      <p:sp>
        <p:nvSpPr>
          <p:cNvPr id="149507" name="Rectangle 3"/>
          <p:cNvSpPr>
            <a:spLocks noGrp="1" noChangeArrowheads="1"/>
          </p:cNvSpPr>
          <p:nvPr>
            <p:ph idx="1"/>
          </p:nvPr>
        </p:nvSpPr>
        <p:spPr>
          <a:xfrm>
            <a:off x="358775" y="981075"/>
            <a:ext cx="8389938" cy="5329238"/>
          </a:xfrm>
        </p:spPr>
        <p:txBody>
          <a:bodyPr/>
          <a:lstStyle/>
          <a:p>
            <a:pPr algn="just" eaLnBrk="1" hangingPunct="1">
              <a:lnSpc>
                <a:spcPct val="120000"/>
              </a:lnSpc>
              <a:spcBef>
                <a:spcPts val="300"/>
              </a:spcBef>
              <a:buClrTx/>
              <a:buSzPct val="101000"/>
            </a:pPr>
            <a:r>
              <a:rPr lang="pt-BR" sz="2800" dirty="0" smtClean="0">
                <a:solidFill>
                  <a:schemeClr val="bg2"/>
                </a:solidFill>
              </a:rPr>
              <a:t>Com fulcro nessas considerações, entendo que os </a:t>
            </a:r>
            <a:r>
              <a:rPr lang="pt-BR" sz="2800" u="sng" dirty="0" smtClean="0">
                <a:solidFill>
                  <a:schemeClr val="bg2"/>
                </a:solidFill>
              </a:rPr>
              <a:t>projetos básicos podem e devem ser aperfeiçoados</a:t>
            </a:r>
            <a:r>
              <a:rPr lang="pt-BR" sz="2800" dirty="0" smtClean="0">
                <a:solidFill>
                  <a:schemeClr val="bg2"/>
                </a:solidFill>
              </a:rPr>
              <a:t>, inclusive com a utilização, quando cabível, da contratação integrada ou </a:t>
            </a:r>
            <a:r>
              <a:rPr lang="pt-BR" sz="2800" dirty="0" err="1" smtClean="0">
                <a:solidFill>
                  <a:schemeClr val="bg2"/>
                </a:solidFill>
              </a:rPr>
              <a:t>semi-integrada</a:t>
            </a:r>
            <a:r>
              <a:rPr lang="pt-BR" sz="2800" dirty="0" smtClean="0">
                <a:solidFill>
                  <a:schemeClr val="bg2"/>
                </a:solidFill>
              </a:rPr>
              <a:t>.</a:t>
            </a:r>
          </a:p>
          <a:p>
            <a:pPr algn="just" eaLnBrk="1" hangingPunct="1">
              <a:lnSpc>
                <a:spcPct val="120000"/>
              </a:lnSpc>
              <a:spcBef>
                <a:spcPts val="300"/>
              </a:spcBef>
              <a:buClrTx/>
              <a:buSzPct val="101000"/>
            </a:pPr>
            <a:r>
              <a:rPr lang="pt-BR" sz="2800" dirty="0" smtClean="0">
                <a:solidFill>
                  <a:schemeClr val="bg2"/>
                </a:solidFill>
              </a:rPr>
              <a:t>Nessa última hipótese, o interesse do </a:t>
            </a:r>
            <a:r>
              <a:rPr lang="pt-BR" sz="2800" u="sng" dirty="0" smtClean="0">
                <a:solidFill>
                  <a:schemeClr val="bg2"/>
                </a:solidFill>
              </a:rPr>
              <a:t>construtor</a:t>
            </a:r>
            <a:r>
              <a:rPr lang="pt-BR" sz="2800" dirty="0" smtClean="0">
                <a:solidFill>
                  <a:schemeClr val="bg2"/>
                </a:solidFill>
              </a:rPr>
              <a:t> em elaborar um projeto adequado deriva do fato de que ele </a:t>
            </a:r>
            <a:r>
              <a:rPr lang="pt-BR" sz="2800" u="sng" dirty="0" smtClean="0">
                <a:solidFill>
                  <a:schemeClr val="bg2"/>
                </a:solidFill>
              </a:rPr>
              <a:t>assume os riscos decorrentes da utilização de um projeto mal feito</a:t>
            </a:r>
            <a:r>
              <a:rPr lang="pt-BR" sz="2800" dirty="0" smtClean="0">
                <a:solidFill>
                  <a:schemeClr val="bg2"/>
                </a:solidFill>
              </a:rPr>
              <a:t>.</a:t>
            </a:r>
          </a:p>
        </p:txBody>
      </p:sp>
    </p:spTree>
    <p:extLst>
      <p:ext uri="{BB962C8B-B14F-4D97-AF65-F5344CB8AC3E}">
        <p14:creationId xmlns:p14="http://schemas.microsoft.com/office/powerpoint/2010/main" val="907765558"/>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b="0" dirty="0" smtClean="0">
                <a:solidFill>
                  <a:schemeClr val="bg1"/>
                </a:solidFill>
                <a:latin typeface="+mn-lt"/>
              </a:rPr>
              <a:t>2.3. </a:t>
            </a:r>
            <a:r>
              <a:rPr lang="pt-BR" sz="2800" dirty="0" smtClean="0">
                <a:solidFill>
                  <a:schemeClr val="bg1"/>
                </a:solidFill>
                <a:latin typeface="+mn-lt"/>
              </a:rPr>
              <a:t>Carência de pessoal habilitado para exercer suas funções</a:t>
            </a:r>
            <a:endParaRPr lang="pt-BR" sz="2800" dirty="0" smtClean="0">
              <a:solidFill>
                <a:schemeClr val="bg2"/>
              </a:solidFill>
              <a:latin typeface="+mn-lt"/>
            </a:endParaRPr>
          </a:p>
        </p:txBody>
      </p:sp>
      <p:sp>
        <p:nvSpPr>
          <p:cNvPr id="269315" name="Rectangle 3"/>
          <p:cNvSpPr>
            <a:spLocks noGrp="1" noChangeArrowheads="1"/>
          </p:cNvSpPr>
          <p:nvPr>
            <p:ph type="body" idx="1"/>
          </p:nvPr>
        </p:nvSpPr>
        <p:spPr>
          <a:xfrm>
            <a:off x="251520" y="908720"/>
            <a:ext cx="8640960" cy="5184576"/>
          </a:xfrm>
          <a:noFill/>
        </p:spPr>
        <p:txBody>
          <a:bodyPr/>
          <a:lstStyle/>
          <a:p>
            <a:pPr marL="0" indent="20638" algn="just">
              <a:lnSpc>
                <a:spcPct val="150000"/>
              </a:lnSpc>
              <a:spcBef>
                <a:spcPts val="0"/>
              </a:spcBef>
              <a:spcAft>
                <a:spcPts val="0"/>
              </a:spcAft>
              <a:buClr>
                <a:schemeClr val="bg2"/>
              </a:buClr>
              <a:buSzPct val="55000"/>
              <a:buNone/>
            </a:pPr>
            <a:r>
              <a:rPr lang="pt-BR" dirty="0" smtClean="0">
                <a:solidFill>
                  <a:schemeClr val="bg2"/>
                </a:solidFill>
              </a:rPr>
              <a:t>O TCU tem constatado, com relativa frequência, </a:t>
            </a:r>
            <a:r>
              <a:rPr lang="pt-BR" u="sng" dirty="0" smtClean="0">
                <a:solidFill>
                  <a:schemeClr val="bg2"/>
                </a:solidFill>
              </a:rPr>
              <a:t>falhas que ocasionam prejuízos</a:t>
            </a:r>
            <a:r>
              <a:rPr lang="pt-BR" dirty="0" smtClean="0">
                <a:solidFill>
                  <a:schemeClr val="bg2"/>
                </a:solidFill>
              </a:rPr>
              <a:t> para o erário decorrentes do </a:t>
            </a:r>
            <a:r>
              <a:rPr lang="pt-BR" u="sng" dirty="0" smtClean="0">
                <a:solidFill>
                  <a:schemeClr val="bg2"/>
                </a:solidFill>
              </a:rPr>
              <a:t>desconhecimento das normas</a:t>
            </a:r>
            <a:r>
              <a:rPr lang="pt-BR" dirty="0" smtClean="0">
                <a:solidFill>
                  <a:schemeClr val="bg2"/>
                </a:solidFill>
              </a:rPr>
              <a:t> apresentado por servidores públicos.</a:t>
            </a:r>
          </a:p>
          <a:p>
            <a:pPr marL="0" indent="20638" algn="just">
              <a:lnSpc>
                <a:spcPct val="150000"/>
              </a:lnSpc>
              <a:spcBef>
                <a:spcPts val="0"/>
              </a:spcBef>
              <a:spcAft>
                <a:spcPts val="0"/>
              </a:spcAft>
              <a:buClr>
                <a:schemeClr val="bg2"/>
              </a:buClr>
              <a:buSzPct val="55000"/>
              <a:buNone/>
            </a:pPr>
            <a:r>
              <a:rPr lang="pt-BR" dirty="0" smtClean="0">
                <a:solidFill>
                  <a:schemeClr val="bg2"/>
                </a:solidFill>
              </a:rPr>
              <a:t>Para que os </a:t>
            </a:r>
            <a:r>
              <a:rPr lang="pt-BR" u="sng" dirty="0" smtClean="0">
                <a:solidFill>
                  <a:schemeClr val="bg2"/>
                </a:solidFill>
              </a:rPr>
              <a:t>agentes públicos tenham condições efetivas de observar os princípios</a:t>
            </a:r>
            <a:r>
              <a:rPr lang="pt-BR" dirty="0" smtClean="0">
                <a:solidFill>
                  <a:schemeClr val="bg2"/>
                </a:solidFill>
              </a:rPr>
              <a:t> insculpidos no </a:t>
            </a:r>
            <a:r>
              <a:rPr lang="pt-BR" b="1" dirty="0" smtClean="0">
                <a:solidFill>
                  <a:schemeClr val="bg2"/>
                </a:solidFill>
              </a:rPr>
              <a:t>caput </a:t>
            </a:r>
            <a:r>
              <a:rPr lang="pt-BR" dirty="0" smtClean="0">
                <a:solidFill>
                  <a:schemeClr val="bg2"/>
                </a:solidFill>
              </a:rPr>
              <a:t>do art. 37 da Constituição Federal de 1988, anteriormente transcrito, em especial no que concerne à legalidade e à eficiência, entendo ser necessária a </a:t>
            </a:r>
            <a:r>
              <a:rPr lang="pt-BR" u="sng" dirty="0" smtClean="0">
                <a:solidFill>
                  <a:schemeClr val="bg2"/>
                </a:solidFill>
              </a:rPr>
              <a:t>capacitação adequada</a:t>
            </a:r>
            <a:r>
              <a:rPr lang="pt-BR" dirty="0" smtClean="0">
                <a:solidFill>
                  <a:schemeClr val="bg2"/>
                </a:solidFill>
              </a:rPr>
              <a:t> desses agentes.</a:t>
            </a:r>
          </a:p>
          <a:p>
            <a:pPr marL="0" indent="20638" algn="just">
              <a:lnSpc>
                <a:spcPct val="150000"/>
              </a:lnSpc>
              <a:spcBef>
                <a:spcPts val="0"/>
              </a:spcBef>
              <a:spcAft>
                <a:spcPts val="0"/>
              </a:spcAft>
              <a:buClr>
                <a:schemeClr val="bg2"/>
              </a:buClr>
              <a:buSzPct val="55000"/>
              <a:buNone/>
            </a:pPr>
            <a:endParaRPr lang="pt-BR" dirty="0" smtClean="0">
              <a:solidFill>
                <a:srgbClr val="4D4948"/>
              </a:solidFill>
            </a:endParaRPr>
          </a:p>
          <a:p>
            <a:pPr marL="0" indent="20638" algn="just">
              <a:spcBef>
                <a:spcPts val="0"/>
              </a:spcBef>
              <a:spcAft>
                <a:spcPts val="0"/>
              </a:spcAft>
              <a:buClr>
                <a:schemeClr val="bg2"/>
              </a:buClr>
              <a:buSzPct val="55000"/>
              <a:buNone/>
            </a:pPr>
            <a:endParaRPr lang="pt-BR" dirty="0" smtClean="0">
              <a:solidFill>
                <a:srgbClr val="4D4948"/>
              </a:solidFill>
            </a:endParaRPr>
          </a:p>
        </p:txBody>
      </p:sp>
    </p:spTree>
    <p:extLst>
      <p:ext uri="{BB962C8B-B14F-4D97-AF65-F5344CB8AC3E}">
        <p14:creationId xmlns:p14="http://schemas.microsoft.com/office/powerpoint/2010/main" val="868798186"/>
      </p:ext>
    </p:extLst>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dirty="0">
                <a:solidFill>
                  <a:schemeClr val="bg1"/>
                </a:solidFill>
              </a:rPr>
              <a:t>2.3. Carência de pessoal habilitado para exercer suas funções</a:t>
            </a:r>
            <a:endParaRPr lang="pt-BR" sz="2800" dirty="0" smtClean="0">
              <a:solidFill>
                <a:schemeClr val="bg2"/>
              </a:solidFill>
              <a:latin typeface="Eras Demi ITC" pitchFamily="34" charset="0"/>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ct val="150000"/>
              </a:lnSpc>
              <a:spcBef>
                <a:spcPts val="0"/>
              </a:spcBef>
              <a:spcAft>
                <a:spcPts val="0"/>
              </a:spcAft>
              <a:buClr>
                <a:schemeClr val="bg2"/>
              </a:buClr>
              <a:buSzPct val="55000"/>
              <a:buNone/>
            </a:pPr>
            <a:r>
              <a:rPr lang="pt-BR" sz="2800" dirty="0" smtClean="0">
                <a:solidFill>
                  <a:schemeClr val="bg2"/>
                </a:solidFill>
              </a:rPr>
              <a:t>Tal entendimento é corroborado pela própria Carta Magna, que, no seu art. 39, § 2º</a:t>
            </a:r>
            <a:r>
              <a:rPr lang="pt-BR" sz="2800" dirty="0">
                <a:solidFill>
                  <a:schemeClr val="bg2"/>
                </a:solidFill>
              </a:rPr>
              <a:t>, prevê que </a:t>
            </a:r>
            <a:r>
              <a:rPr lang="pt-BR" sz="2800" dirty="0" smtClean="0">
                <a:solidFill>
                  <a:schemeClr val="bg2"/>
                </a:solidFill>
              </a:rPr>
              <a:t>a </a:t>
            </a:r>
            <a:r>
              <a:rPr lang="pt-BR" sz="2800" dirty="0">
                <a:solidFill>
                  <a:schemeClr val="bg2"/>
                </a:solidFill>
              </a:rPr>
              <a:t>União, os Estados e o Distrito Federal </a:t>
            </a:r>
            <a:r>
              <a:rPr lang="pt-BR" sz="2800" u="sng" dirty="0">
                <a:solidFill>
                  <a:schemeClr val="bg2"/>
                </a:solidFill>
              </a:rPr>
              <a:t>manterão escolas de governo para a formação e o aperfeiçoamento dos servidores públicos</a:t>
            </a:r>
            <a:r>
              <a:rPr lang="pt-BR" sz="2800" dirty="0">
                <a:solidFill>
                  <a:schemeClr val="bg2"/>
                </a:solidFill>
              </a:rPr>
              <a:t>, constituindo-se a participação nos cursos um dos requisitos para a promoção na carreira, facultada, para isso, a celebração de convênios ou contratos entre os entes federados</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977234322"/>
      </p:ext>
    </p:extLst>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b="0" dirty="0">
                <a:solidFill>
                  <a:schemeClr val="bg1"/>
                </a:solidFill>
                <a:latin typeface="+mn-lt"/>
              </a:rPr>
              <a:t>2.3. </a:t>
            </a:r>
            <a:r>
              <a:rPr lang="pt-BR" sz="2800" dirty="0">
                <a:solidFill>
                  <a:schemeClr val="bg1"/>
                </a:solidFill>
                <a:latin typeface="+mn-lt"/>
              </a:rPr>
              <a:t>Carência de pessoal habilitado para exercer suas funções</a:t>
            </a:r>
            <a:endParaRPr lang="pt-BR" sz="2800" dirty="0" smtClean="0">
              <a:solidFill>
                <a:schemeClr val="bg2"/>
              </a:solidFill>
              <a:latin typeface="+mn-lt"/>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ct val="150000"/>
              </a:lnSpc>
              <a:spcBef>
                <a:spcPts val="0"/>
              </a:spcBef>
              <a:spcAft>
                <a:spcPts val="0"/>
              </a:spcAft>
              <a:buClr>
                <a:schemeClr val="bg2"/>
              </a:buClr>
              <a:buSzPct val="55000"/>
              <a:buNone/>
            </a:pPr>
            <a:r>
              <a:rPr lang="pt-BR" dirty="0" smtClean="0">
                <a:solidFill>
                  <a:schemeClr val="bg2"/>
                </a:solidFill>
              </a:rPr>
              <a:t>De forma similar, a </a:t>
            </a:r>
            <a:r>
              <a:rPr lang="pt-BR" u="sng" dirty="0" smtClean="0">
                <a:solidFill>
                  <a:schemeClr val="bg2"/>
                </a:solidFill>
              </a:rPr>
              <a:t>Lei nº 8.112/1990</a:t>
            </a:r>
            <a:r>
              <a:rPr lang="pt-BR" dirty="0" smtClean="0">
                <a:solidFill>
                  <a:schemeClr val="bg2"/>
                </a:solidFill>
              </a:rPr>
              <a:t> prevê expressamente </a:t>
            </a:r>
            <a:r>
              <a:rPr lang="pt-BR" u="sng" dirty="0" smtClean="0">
                <a:solidFill>
                  <a:schemeClr val="bg2"/>
                </a:solidFill>
              </a:rPr>
              <a:t>mecanismos de incentivo à capacitação</a:t>
            </a:r>
            <a:r>
              <a:rPr lang="pt-BR" dirty="0" smtClean="0">
                <a:solidFill>
                  <a:schemeClr val="bg2"/>
                </a:solidFill>
              </a:rPr>
              <a:t> dos servidores públicos federais.</a:t>
            </a:r>
            <a:endParaRPr lang="pt-BR" dirty="0">
              <a:solidFill>
                <a:schemeClr val="bg2"/>
              </a:solidFill>
            </a:endParaRPr>
          </a:p>
          <a:p>
            <a:pPr marL="0" indent="20638" algn="just">
              <a:lnSpc>
                <a:spcPct val="150000"/>
              </a:lnSpc>
              <a:spcBef>
                <a:spcPts val="0"/>
              </a:spcBef>
              <a:spcAft>
                <a:spcPts val="0"/>
              </a:spcAft>
              <a:buClr>
                <a:schemeClr val="bg2"/>
              </a:buClr>
              <a:buSzPct val="55000"/>
              <a:buNone/>
            </a:pPr>
            <a:r>
              <a:rPr lang="pt-BR" dirty="0" smtClean="0">
                <a:solidFill>
                  <a:schemeClr val="bg2"/>
                </a:solidFill>
              </a:rPr>
              <a:t>Nesse sentido, o </a:t>
            </a:r>
            <a:r>
              <a:rPr lang="pt-BR" u="sng" dirty="0" smtClean="0">
                <a:solidFill>
                  <a:schemeClr val="bg2"/>
                </a:solidFill>
              </a:rPr>
              <a:t>art. 87</a:t>
            </a:r>
            <a:r>
              <a:rPr lang="pt-BR" dirty="0" smtClean="0">
                <a:solidFill>
                  <a:schemeClr val="bg2"/>
                </a:solidFill>
              </a:rPr>
              <a:t> dessa norma legal estabelece que, após </a:t>
            </a:r>
            <a:r>
              <a:rPr lang="pt-BR" u="sng" dirty="0">
                <a:solidFill>
                  <a:schemeClr val="bg2"/>
                </a:solidFill>
              </a:rPr>
              <a:t>cada </a:t>
            </a:r>
            <a:r>
              <a:rPr lang="pt-BR" u="sng" dirty="0" smtClean="0">
                <a:solidFill>
                  <a:schemeClr val="bg2"/>
                </a:solidFill>
              </a:rPr>
              <a:t>quinquênio</a:t>
            </a:r>
            <a:r>
              <a:rPr lang="pt-BR" dirty="0" smtClean="0">
                <a:solidFill>
                  <a:schemeClr val="bg2"/>
                </a:solidFill>
              </a:rPr>
              <a:t> </a:t>
            </a:r>
            <a:r>
              <a:rPr lang="pt-BR" dirty="0">
                <a:solidFill>
                  <a:schemeClr val="bg2"/>
                </a:solidFill>
              </a:rPr>
              <a:t>de efetivo exercício, o servidor poderá, no interesse da Administração, afastar-se do exercício do cargo efetivo, com a respectiva remuneração, por até três meses, para </a:t>
            </a:r>
            <a:r>
              <a:rPr lang="pt-BR" u="sng" dirty="0">
                <a:solidFill>
                  <a:schemeClr val="bg2"/>
                </a:solidFill>
              </a:rPr>
              <a:t>participar de curso de capacitação </a:t>
            </a:r>
            <a:r>
              <a:rPr lang="pt-BR" u="sng" dirty="0" smtClean="0">
                <a:solidFill>
                  <a:schemeClr val="bg2"/>
                </a:solidFill>
              </a:rPr>
              <a:t>profissional</a:t>
            </a:r>
            <a:r>
              <a:rPr lang="pt-BR" dirty="0" smtClean="0">
                <a:solidFill>
                  <a:schemeClr val="bg2"/>
                </a:solidFill>
              </a:rPr>
              <a:t> (é a chamada </a:t>
            </a:r>
            <a:r>
              <a:rPr lang="pt-BR" u="sng" dirty="0" smtClean="0">
                <a:solidFill>
                  <a:schemeClr val="bg2"/>
                </a:solidFill>
              </a:rPr>
              <a:t>licença capacitação</a:t>
            </a:r>
            <a:r>
              <a:rPr lang="pt-BR" dirty="0" smtClean="0">
                <a:solidFill>
                  <a:schemeClr val="bg2"/>
                </a:solidFill>
              </a:rPr>
              <a:t>). </a:t>
            </a:r>
          </a:p>
        </p:txBody>
      </p:sp>
    </p:spTree>
    <p:extLst>
      <p:ext uri="{BB962C8B-B14F-4D97-AF65-F5344CB8AC3E}">
        <p14:creationId xmlns:p14="http://schemas.microsoft.com/office/powerpoint/2010/main" val="2305742844"/>
      </p:ext>
    </p:extLst>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b="0" dirty="0">
                <a:solidFill>
                  <a:schemeClr val="bg1"/>
                </a:solidFill>
                <a:latin typeface="+mn-lt"/>
              </a:rPr>
              <a:t>2.3. </a:t>
            </a:r>
            <a:r>
              <a:rPr lang="pt-BR" sz="2800" dirty="0">
                <a:solidFill>
                  <a:schemeClr val="bg1"/>
                </a:solidFill>
                <a:latin typeface="+mn-lt"/>
              </a:rPr>
              <a:t>Carência de pessoal habilitado para exercer suas funções</a:t>
            </a:r>
            <a:endParaRPr lang="pt-BR" sz="2800" dirty="0" smtClean="0">
              <a:solidFill>
                <a:schemeClr val="bg2"/>
              </a:solidFill>
              <a:latin typeface="+mn-lt"/>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ct val="150000"/>
              </a:lnSpc>
              <a:spcBef>
                <a:spcPts val="0"/>
              </a:spcBef>
              <a:spcAft>
                <a:spcPts val="0"/>
              </a:spcAft>
              <a:buClr>
                <a:schemeClr val="bg2"/>
              </a:buClr>
              <a:buSzPct val="55000"/>
              <a:buNone/>
            </a:pPr>
            <a:r>
              <a:rPr lang="pt-BR" dirty="0" smtClean="0">
                <a:solidFill>
                  <a:schemeClr val="bg2"/>
                </a:solidFill>
              </a:rPr>
              <a:t>Acrescento que o art. </a:t>
            </a:r>
            <a:r>
              <a:rPr lang="pt-BR" dirty="0">
                <a:solidFill>
                  <a:schemeClr val="bg2"/>
                </a:solidFill>
              </a:rPr>
              <a:t>102, IV e VII, </a:t>
            </a:r>
            <a:r>
              <a:rPr lang="pt-BR" dirty="0" smtClean="0">
                <a:solidFill>
                  <a:schemeClr val="bg2"/>
                </a:solidFill>
              </a:rPr>
              <a:t>da citada Lei dispõe que, além </a:t>
            </a:r>
            <a:r>
              <a:rPr lang="pt-BR" dirty="0">
                <a:solidFill>
                  <a:schemeClr val="bg2"/>
                </a:solidFill>
              </a:rPr>
              <a:t>das ausências ao serviço previstas no </a:t>
            </a:r>
            <a:r>
              <a:rPr lang="pt-BR" dirty="0" smtClean="0">
                <a:solidFill>
                  <a:schemeClr val="bg2"/>
                </a:solidFill>
              </a:rPr>
              <a:t>seu art</a:t>
            </a:r>
            <a:r>
              <a:rPr lang="pt-BR" dirty="0">
                <a:solidFill>
                  <a:schemeClr val="bg2"/>
                </a:solidFill>
              </a:rPr>
              <a:t>. 97, são considerados como de </a:t>
            </a:r>
            <a:r>
              <a:rPr lang="pt-BR" u="sng" dirty="0">
                <a:solidFill>
                  <a:schemeClr val="bg2"/>
                </a:solidFill>
              </a:rPr>
              <a:t>efetivo exercício</a:t>
            </a:r>
            <a:r>
              <a:rPr lang="pt-BR" dirty="0">
                <a:solidFill>
                  <a:schemeClr val="bg2"/>
                </a:solidFill>
              </a:rPr>
              <a:t> os afastamentos em virtude de: </a:t>
            </a:r>
          </a:p>
          <a:p>
            <a:pPr algn="just">
              <a:lnSpc>
                <a:spcPct val="150000"/>
              </a:lnSpc>
              <a:spcBef>
                <a:spcPts val="0"/>
              </a:spcBef>
              <a:spcAft>
                <a:spcPts val="0"/>
              </a:spcAft>
              <a:buClr>
                <a:schemeClr val="bg2"/>
              </a:buClr>
              <a:buSzPct val="55000"/>
            </a:pPr>
            <a:r>
              <a:rPr lang="pt-BR" dirty="0" smtClean="0">
                <a:solidFill>
                  <a:schemeClr val="bg2"/>
                </a:solidFill>
              </a:rPr>
              <a:t>a) </a:t>
            </a:r>
            <a:r>
              <a:rPr lang="pt-BR" u="sng" dirty="0" smtClean="0">
                <a:solidFill>
                  <a:schemeClr val="bg2"/>
                </a:solidFill>
              </a:rPr>
              <a:t>participação </a:t>
            </a:r>
            <a:r>
              <a:rPr lang="pt-BR" u="sng" dirty="0">
                <a:solidFill>
                  <a:schemeClr val="bg2"/>
                </a:solidFill>
              </a:rPr>
              <a:t>em programa de treinamento regularmente instituído</a:t>
            </a:r>
            <a:r>
              <a:rPr lang="pt-BR" dirty="0">
                <a:solidFill>
                  <a:schemeClr val="bg2"/>
                </a:solidFill>
              </a:rPr>
              <a:t> ou em </a:t>
            </a:r>
            <a:r>
              <a:rPr lang="pt-BR" u="sng" dirty="0">
                <a:solidFill>
                  <a:schemeClr val="bg2"/>
                </a:solidFill>
              </a:rPr>
              <a:t>programa de pós-graduação </a:t>
            </a:r>
            <a:r>
              <a:rPr lang="pt-BR" b="1" u="sng" dirty="0">
                <a:solidFill>
                  <a:schemeClr val="bg2"/>
                </a:solidFill>
              </a:rPr>
              <a:t>stricto sensu</a:t>
            </a:r>
            <a:r>
              <a:rPr lang="pt-BR" b="1" dirty="0">
                <a:solidFill>
                  <a:schemeClr val="bg2"/>
                </a:solidFill>
              </a:rPr>
              <a:t> </a:t>
            </a:r>
            <a:r>
              <a:rPr lang="pt-BR" dirty="0">
                <a:solidFill>
                  <a:schemeClr val="bg2"/>
                </a:solidFill>
              </a:rPr>
              <a:t>no País, conforme dispuser o </a:t>
            </a:r>
            <a:r>
              <a:rPr lang="pt-BR" dirty="0" smtClean="0">
                <a:solidFill>
                  <a:schemeClr val="bg2"/>
                </a:solidFill>
              </a:rPr>
              <a:t>regulamento;</a:t>
            </a:r>
          </a:p>
          <a:p>
            <a:pPr algn="just">
              <a:lnSpc>
                <a:spcPct val="150000"/>
              </a:lnSpc>
              <a:spcBef>
                <a:spcPts val="0"/>
              </a:spcBef>
              <a:spcAft>
                <a:spcPts val="0"/>
              </a:spcAft>
              <a:buClr>
                <a:schemeClr val="bg2"/>
              </a:buClr>
              <a:buSzPct val="55000"/>
            </a:pPr>
            <a:r>
              <a:rPr lang="pt-BR" dirty="0" smtClean="0">
                <a:solidFill>
                  <a:schemeClr val="bg2"/>
                </a:solidFill>
              </a:rPr>
              <a:t>b) </a:t>
            </a:r>
            <a:r>
              <a:rPr lang="pt-BR" u="sng" dirty="0" smtClean="0">
                <a:solidFill>
                  <a:schemeClr val="bg2"/>
                </a:solidFill>
              </a:rPr>
              <a:t>missão </a:t>
            </a:r>
            <a:r>
              <a:rPr lang="pt-BR" u="sng" dirty="0">
                <a:solidFill>
                  <a:schemeClr val="bg2"/>
                </a:solidFill>
              </a:rPr>
              <a:t>ou estudo no exterior</a:t>
            </a:r>
            <a:r>
              <a:rPr lang="pt-BR" dirty="0">
                <a:solidFill>
                  <a:schemeClr val="bg2"/>
                </a:solidFill>
              </a:rPr>
              <a:t>, quando autorizado o afastamento, conforme dispuser o </a:t>
            </a:r>
            <a:r>
              <a:rPr lang="pt-BR" dirty="0" smtClean="0">
                <a:solidFill>
                  <a:schemeClr val="bg2"/>
                </a:solidFill>
              </a:rPr>
              <a:t>regulamento.</a:t>
            </a:r>
            <a:endParaRPr lang="pt-BR" dirty="0">
              <a:solidFill>
                <a:schemeClr val="bg2"/>
              </a:solidFill>
            </a:endParaRPr>
          </a:p>
          <a:p>
            <a:pPr marL="0" indent="20638" algn="just">
              <a:lnSpc>
                <a:spcPct val="150000"/>
              </a:lnSpc>
              <a:spcBef>
                <a:spcPts val="0"/>
              </a:spcBef>
              <a:spcAft>
                <a:spcPts val="0"/>
              </a:spcAft>
              <a:buClr>
                <a:schemeClr val="bg2"/>
              </a:buClr>
              <a:buSzPct val="55000"/>
              <a:buNone/>
            </a:pPr>
            <a:endParaRPr lang="pt-BR" dirty="0" smtClean="0">
              <a:solidFill>
                <a:schemeClr val="bg2"/>
              </a:solidFill>
            </a:endParaRPr>
          </a:p>
          <a:p>
            <a:pPr marL="0" indent="20638" algn="just">
              <a:spcBef>
                <a:spcPts val="0"/>
              </a:spcBef>
              <a:spcAft>
                <a:spcPts val="0"/>
              </a:spcAft>
              <a:buClr>
                <a:schemeClr val="bg2"/>
              </a:buClr>
              <a:buSzPct val="55000"/>
              <a:buNone/>
            </a:pPr>
            <a:endParaRPr lang="pt-BR" dirty="0" smtClean="0">
              <a:solidFill>
                <a:schemeClr val="bg2"/>
              </a:solidFill>
            </a:endParaRPr>
          </a:p>
        </p:txBody>
      </p:sp>
    </p:spTree>
    <p:extLst>
      <p:ext uri="{BB962C8B-B14F-4D97-AF65-F5344CB8AC3E}">
        <p14:creationId xmlns:p14="http://schemas.microsoft.com/office/powerpoint/2010/main" val="3137320638"/>
      </p:ext>
    </p:extLst>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b="0" dirty="0">
                <a:solidFill>
                  <a:schemeClr val="bg1"/>
                </a:solidFill>
                <a:latin typeface="+mn-lt"/>
              </a:rPr>
              <a:t>2.3. </a:t>
            </a:r>
            <a:r>
              <a:rPr lang="pt-BR" sz="2800" dirty="0">
                <a:solidFill>
                  <a:schemeClr val="bg1"/>
                </a:solidFill>
                <a:latin typeface="+mn-lt"/>
              </a:rPr>
              <a:t>Carência de pessoal habilitado para exercer suas funções</a:t>
            </a:r>
            <a:endParaRPr lang="pt-BR" sz="2800" dirty="0" smtClean="0">
              <a:solidFill>
                <a:schemeClr val="bg2"/>
              </a:solidFill>
              <a:latin typeface="+mn-lt"/>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ts val="3700"/>
              </a:lnSpc>
              <a:spcBef>
                <a:spcPts val="0"/>
              </a:spcBef>
              <a:spcAft>
                <a:spcPts val="0"/>
              </a:spcAft>
              <a:buClr>
                <a:schemeClr val="bg2"/>
              </a:buClr>
              <a:buSzPct val="55000"/>
              <a:buNone/>
            </a:pPr>
            <a:r>
              <a:rPr lang="pt-BR" dirty="0" smtClean="0">
                <a:solidFill>
                  <a:schemeClr val="bg2"/>
                </a:solidFill>
              </a:rPr>
              <a:t>Saliento ainda que, tendo em vista a relevância dessa matéria, o </a:t>
            </a:r>
            <a:r>
              <a:rPr lang="pt-BR" u="sng" dirty="0" smtClean="0">
                <a:solidFill>
                  <a:schemeClr val="bg2"/>
                </a:solidFill>
              </a:rPr>
              <a:t>Decreto nº </a:t>
            </a:r>
            <a:r>
              <a:rPr lang="pt-BR" u="sng" dirty="0">
                <a:solidFill>
                  <a:schemeClr val="bg2"/>
                </a:solidFill>
              </a:rPr>
              <a:t>5.707/2006</a:t>
            </a:r>
            <a:r>
              <a:rPr lang="pt-BR" dirty="0">
                <a:solidFill>
                  <a:schemeClr val="bg2"/>
                </a:solidFill>
              </a:rPr>
              <a:t> instituiu a </a:t>
            </a:r>
            <a:r>
              <a:rPr lang="pt-BR" u="sng" dirty="0">
                <a:solidFill>
                  <a:schemeClr val="bg2"/>
                </a:solidFill>
              </a:rPr>
              <a:t>Política Nacional de Desenvolvimento de Pessoal</a:t>
            </a:r>
            <a:r>
              <a:rPr lang="pt-BR" dirty="0">
                <a:solidFill>
                  <a:schemeClr val="bg2"/>
                </a:solidFill>
              </a:rPr>
              <a:t>, a ser implementada pelos órgãos e entidades da administração pública federal direta, autárquica e fundacional, com as seguintes finalidades:</a:t>
            </a:r>
          </a:p>
          <a:p>
            <a:pPr marL="0" indent="20638" algn="just">
              <a:lnSpc>
                <a:spcPts val="3700"/>
              </a:lnSpc>
              <a:spcBef>
                <a:spcPts val="0"/>
              </a:spcBef>
              <a:spcAft>
                <a:spcPts val="0"/>
              </a:spcAft>
              <a:buClr>
                <a:schemeClr val="bg2"/>
              </a:buClr>
              <a:buSzPct val="55000"/>
              <a:buNone/>
            </a:pPr>
            <a:r>
              <a:rPr lang="pt-BR" dirty="0" smtClean="0">
                <a:solidFill>
                  <a:schemeClr val="bg2"/>
                </a:solidFill>
              </a:rPr>
              <a:t>I </a:t>
            </a:r>
            <a:r>
              <a:rPr lang="pt-BR" dirty="0">
                <a:solidFill>
                  <a:schemeClr val="bg2"/>
                </a:solidFill>
              </a:rPr>
              <a:t>- </a:t>
            </a:r>
            <a:r>
              <a:rPr lang="pt-BR" u="sng" dirty="0">
                <a:solidFill>
                  <a:schemeClr val="bg2"/>
                </a:solidFill>
              </a:rPr>
              <a:t>melhoria da eficiência, eficácia e qualidade</a:t>
            </a:r>
            <a:r>
              <a:rPr lang="pt-BR" dirty="0">
                <a:solidFill>
                  <a:schemeClr val="bg2"/>
                </a:solidFill>
              </a:rPr>
              <a:t> dos serviços públicos prestados ao cidadão;</a:t>
            </a:r>
          </a:p>
          <a:p>
            <a:pPr marL="0" indent="20638" algn="just">
              <a:lnSpc>
                <a:spcPts val="3700"/>
              </a:lnSpc>
              <a:spcBef>
                <a:spcPts val="0"/>
              </a:spcBef>
              <a:spcAft>
                <a:spcPts val="0"/>
              </a:spcAft>
              <a:buClr>
                <a:schemeClr val="bg2"/>
              </a:buClr>
              <a:buSzPct val="55000"/>
              <a:buNone/>
            </a:pPr>
            <a:r>
              <a:rPr lang="pt-BR" dirty="0" smtClean="0">
                <a:solidFill>
                  <a:schemeClr val="bg2"/>
                </a:solidFill>
              </a:rPr>
              <a:t>II </a:t>
            </a:r>
            <a:r>
              <a:rPr lang="pt-BR" dirty="0">
                <a:solidFill>
                  <a:schemeClr val="bg2"/>
                </a:solidFill>
              </a:rPr>
              <a:t>- </a:t>
            </a:r>
            <a:r>
              <a:rPr lang="pt-BR" u="sng" dirty="0">
                <a:solidFill>
                  <a:schemeClr val="bg2"/>
                </a:solidFill>
              </a:rPr>
              <a:t>desenvolvimento permanente do servidor público</a:t>
            </a:r>
            <a:r>
              <a:rPr lang="pt-BR" dirty="0">
                <a:solidFill>
                  <a:schemeClr val="bg2"/>
                </a:solidFill>
              </a:rPr>
              <a:t>;</a:t>
            </a:r>
          </a:p>
          <a:p>
            <a:pPr marL="0" indent="20638" algn="just">
              <a:lnSpc>
                <a:spcPts val="3700"/>
              </a:lnSpc>
              <a:spcBef>
                <a:spcPts val="0"/>
              </a:spcBef>
              <a:spcAft>
                <a:spcPts val="0"/>
              </a:spcAft>
              <a:buClr>
                <a:schemeClr val="bg2"/>
              </a:buClr>
              <a:buSzPct val="55000"/>
              <a:buNone/>
            </a:pPr>
            <a:r>
              <a:rPr lang="pt-BR" dirty="0" smtClean="0">
                <a:solidFill>
                  <a:schemeClr val="bg2"/>
                </a:solidFill>
              </a:rPr>
              <a:t>III </a:t>
            </a:r>
            <a:r>
              <a:rPr lang="pt-BR" dirty="0">
                <a:solidFill>
                  <a:schemeClr val="bg2"/>
                </a:solidFill>
              </a:rPr>
              <a:t>- </a:t>
            </a:r>
            <a:r>
              <a:rPr lang="pt-BR" u="sng" dirty="0">
                <a:solidFill>
                  <a:schemeClr val="bg2"/>
                </a:solidFill>
              </a:rPr>
              <a:t>adequação das competências</a:t>
            </a:r>
            <a:r>
              <a:rPr lang="pt-BR" dirty="0">
                <a:solidFill>
                  <a:schemeClr val="bg2"/>
                </a:solidFill>
              </a:rPr>
              <a:t> requeridas dos </a:t>
            </a:r>
            <a:r>
              <a:rPr lang="pt-BR" u="sng" dirty="0">
                <a:solidFill>
                  <a:schemeClr val="bg2"/>
                </a:solidFill>
              </a:rPr>
              <a:t>servidores aos objetivos das instituições</a:t>
            </a:r>
            <a:r>
              <a:rPr lang="pt-BR" dirty="0">
                <a:solidFill>
                  <a:schemeClr val="bg2"/>
                </a:solidFill>
              </a:rPr>
              <a:t>, tendo como referência o plano plurianual; </a:t>
            </a:r>
            <a:endParaRPr lang="pt-BR" dirty="0" smtClean="0">
              <a:solidFill>
                <a:schemeClr val="bg2"/>
              </a:solidFill>
            </a:endParaRPr>
          </a:p>
        </p:txBody>
      </p:sp>
    </p:spTree>
    <p:extLst>
      <p:ext uri="{BB962C8B-B14F-4D97-AF65-F5344CB8AC3E}">
        <p14:creationId xmlns:p14="http://schemas.microsoft.com/office/powerpoint/2010/main" val="2236884193"/>
      </p:ext>
    </p:extLst>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b="0" dirty="0">
                <a:solidFill>
                  <a:schemeClr val="bg1"/>
                </a:solidFill>
              </a:rPr>
              <a:t>2.3. </a:t>
            </a:r>
            <a:r>
              <a:rPr lang="pt-BR" sz="2800" dirty="0">
                <a:solidFill>
                  <a:schemeClr val="bg1"/>
                </a:solidFill>
              </a:rPr>
              <a:t>Carência de pessoal habilitado para exercer suas funções</a:t>
            </a:r>
            <a:endParaRPr lang="pt-BR" sz="2800" dirty="0" smtClean="0">
              <a:solidFill>
                <a:schemeClr val="bg2"/>
              </a:solidFill>
              <a:latin typeface="Eras Demi ITC" pitchFamily="34" charset="0"/>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ct val="150000"/>
              </a:lnSpc>
              <a:spcBef>
                <a:spcPts val="0"/>
              </a:spcBef>
              <a:spcAft>
                <a:spcPts val="0"/>
              </a:spcAft>
              <a:buClr>
                <a:schemeClr val="bg2"/>
              </a:buClr>
              <a:buSzPct val="55000"/>
              <a:buNone/>
            </a:pPr>
            <a:endParaRPr lang="pt-BR" dirty="0" smtClean="0">
              <a:solidFill>
                <a:schemeClr val="bg2"/>
              </a:solidFill>
            </a:endParaRPr>
          </a:p>
          <a:p>
            <a:pPr marL="0" indent="20638" algn="just">
              <a:lnSpc>
                <a:spcPct val="150000"/>
              </a:lnSpc>
              <a:spcBef>
                <a:spcPts val="0"/>
              </a:spcBef>
              <a:spcAft>
                <a:spcPts val="0"/>
              </a:spcAft>
              <a:buClr>
                <a:schemeClr val="bg2"/>
              </a:buClr>
              <a:buSzPct val="55000"/>
              <a:buNone/>
            </a:pPr>
            <a:r>
              <a:rPr lang="pt-BR" dirty="0" smtClean="0">
                <a:solidFill>
                  <a:schemeClr val="bg2"/>
                </a:solidFill>
              </a:rPr>
              <a:t>IV </a:t>
            </a:r>
            <a:r>
              <a:rPr lang="pt-BR" dirty="0">
                <a:solidFill>
                  <a:schemeClr val="bg2"/>
                </a:solidFill>
              </a:rPr>
              <a:t>- </a:t>
            </a:r>
            <a:r>
              <a:rPr lang="pt-BR" u="sng" dirty="0">
                <a:solidFill>
                  <a:schemeClr val="bg2"/>
                </a:solidFill>
              </a:rPr>
              <a:t>divulgação e gerenciamento das ações de capacitação</a:t>
            </a:r>
            <a:r>
              <a:rPr lang="pt-BR" dirty="0">
                <a:solidFill>
                  <a:schemeClr val="bg2"/>
                </a:solidFill>
              </a:rPr>
              <a:t>; </a:t>
            </a:r>
          </a:p>
          <a:p>
            <a:pPr marL="0" indent="20638" algn="just">
              <a:lnSpc>
                <a:spcPct val="150000"/>
              </a:lnSpc>
              <a:spcBef>
                <a:spcPts val="0"/>
              </a:spcBef>
              <a:spcAft>
                <a:spcPts val="0"/>
              </a:spcAft>
              <a:buClr>
                <a:schemeClr val="bg2"/>
              </a:buClr>
              <a:buSzPct val="55000"/>
              <a:buNone/>
            </a:pPr>
            <a:r>
              <a:rPr lang="pt-BR" dirty="0" smtClean="0">
                <a:solidFill>
                  <a:schemeClr val="bg2"/>
                </a:solidFill>
              </a:rPr>
              <a:t>V </a:t>
            </a:r>
            <a:r>
              <a:rPr lang="pt-BR" dirty="0">
                <a:solidFill>
                  <a:schemeClr val="bg2"/>
                </a:solidFill>
              </a:rPr>
              <a:t>- </a:t>
            </a:r>
            <a:r>
              <a:rPr lang="pt-BR" u="sng" dirty="0">
                <a:solidFill>
                  <a:schemeClr val="bg2"/>
                </a:solidFill>
              </a:rPr>
              <a:t>racionalização e efetividade</a:t>
            </a:r>
            <a:r>
              <a:rPr lang="pt-BR" dirty="0">
                <a:solidFill>
                  <a:schemeClr val="bg2"/>
                </a:solidFill>
              </a:rPr>
              <a:t> dos </a:t>
            </a:r>
            <a:r>
              <a:rPr lang="pt-BR" u="sng" dirty="0">
                <a:solidFill>
                  <a:schemeClr val="bg2"/>
                </a:solidFill>
              </a:rPr>
              <a:t>gastos com capacitação</a:t>
            </a:r>
            <a:r>
              <a:rPr lang="pt-BR" dirty="0" smtClean="0">
                <a:solidFill>
                  <a:schemeClr val="bg2"/>
                </a:solidFill>
              </a:rPr>
              <a:t>.</a:t>
            </a:r>
          </a:p>
          <a:p>
            <a:pPr marL="0" indent="20638" algn="just">
              <a:lnSpc>
                <a:spcPct val="150000"/>
              </a:lnSpc>
              <a:spcBef>
                <a:spcPts val="0"/>
              </a:spcBef>
              <a:spcAft>
                <a:spcPts val="0"/>
              </a:spcAft>
              <a:buClr>
                <a:schemeClr val="bg2"/>
              </a:buClr>
              <a:buSzPct val="55000"/>
              <a:buNone/>
            </a:pPr>
            <a:endParaRPr lang="pt-BR" dirty="0" smtClean="0">
              <a:solidFill>
                <a:schemeClr val="bg2"/>
              </a:solidFill>
            </a:endParaRPr>
          </a:p>
          <a:p>
            <a:pPr marL="0" indent="20638" algn="just">
              <a:lnSpc>
                <a:spcPct val="150000"/>
              </a:lnSpc>
              <a:spcBef>
                <a:spcPts val="0"/>
              </a:spcBef>
              <a:spcAft>
                <a:spcPts val="0"/>
              </a:spcAft>
              <a:buClr>
                <a:schemeClr val="bg2"/>
              </a:buClr>
              <a:buSzPct val="55000"/>
              <a:buNone/>
            </a:pPr>
            <a:r>
              <a:rPr lang="pt-BR" dirty="0" smtClean="0">
                <a:solidFill>
                  <a:schemeClr val="bg2"/>
                </a:solidFill>
              </a:rPr>
              <a:t>Portanto, é </a:t>
            </a:r>
            <a:r>
              <a:rPr lang="pt-BR" u="sng" dirty="0" smtClean="0">
                <a:solidFill>
                  <a:schemeClr val="bg2"/>
                </a:solidFill>
              </a:rPr>
              <a:t>dever do gestor de pessoal manejar</a:t>
            </a:r>
            <a:r>
              <a:rPr lang="pt-BR" dirty="0" smtClean="0">
                <a:solidFill>
                  <a:schemeClr val="bg2"/>
                </a:solidFill>
              </a:rPr>
              <a:t>, dentro das limitações orçamentárias da administração, os </a:t>
            </a:r>
            <a:r>
              <a:rPr lang="pt-BR" u="sng" dirty="0" smtClean="0">
                <a:solidFill>
                  <a:schemeClr val="bg2"/>
                </a:solidFill>
              </a:rPr>
              <a:t>mecanismos</a:t>
            </a:r>
            <a:r>
              <a:rPr lang="pt-BR" dirty="0" smtClean="0">
                <a:solidFill>
                  <a:schemeClr val="bg2"/>
                </a:solidFill>
              </a:rPr>
              <a:t> permitidos pela legislação para </a:t>
            </a:r>
            <a:r>
              <a:rPr lang="pt-BR" u="sng" dirty="0" smtClean="0">
                <a:solidFill>
                  <a:schemeClr val="bg2"/>
                </a:solidFill>
              </a:rPr>
              <a:t>assegurar o constante aperfeiçoamento dos recursos humanos</a:t>
            </a:r>
            <a:r>
              <a:rPr lang="pt-BR" dirty="0" smtClean="0">
                <a:solidFill>
                  <a:schemeClr val="bg2"/>
                </a:solidFill>
              </a:rPr>
              <a:t> disponíveis. </a:t>
            </a:r>
          </a:p>
          <a:p>
            <a:pPr marL="0" indent="20638" algn="just">
              <a:lnSpc>
                <a:spcPct val="150000"/>
              </a:lnSpc>
              <a:spcBef>
                <a:spcPts val="0"/>
              </a:spcBef>
              <a:spcAft>
                <a:spcPts val="0"/>
              </a:spcAft>
              <a:buClr>
                <a:schemeClr val="bg2"/>
              </a:buClr>
              <a:buSzPct val="55000"/>
              <a:buNone/>
            </a:pPr>
            <a:endParaRPr lang="pt-BR" dirty="0">
              <a:solidFill>
                <a:schemeClr val="bg2"/>
              </a:solidFill>
            </a:endParaRPr>
          </a:p>
          <a:p>
            <a:pPr marL="0" indent="20638" algn="just">
              <a:lnSpc>
                <a:spcPct val="150000"/>
              </a:lnSpc>
              <a:spcBef>
                <a:spcPts val="0"/>
              </a:spcBef>
              <a:spcAft>
                <a:spcPts val="0"/>
              </a:spcAft>
              <a:buClr>
                <a:schemeClr val="bg2"/>
              </a:buClr>
              <a:buSzPct val="55000"/>
              <a:buNone/>
            </a:pPr>
            <a:endParaRPr lang="pt-BR" dirty="0">
              <a:solidFill>
                <a:schemeClr val="bg2"/>
              </a:solidFill>
            </a:endParaRPr>
          </a:p>
          <a:p>
            <a:pPr marL="0" indent="20638" algn="just">
              <a:lnSpc>
                <a:spcPct val="150000"/>
              </a:lnSpc>
              <a:spcBef>
                <a:spcPts val="0"/>
              </a:spcBef>
              <a:spcAft>
                <a:spcPts val="0"/>
              </a:spcAft>
              <a:buClr>
                <a:schemeClr val="bg2"/>
              </a:buClr>
              <a:buSzPct val="55000"/>
              <a:buNone/>
            </a:pPr>
            <a:endParaRPr lang="pt-BR" dirty="0">
              <a:solidFill>
                <a:schemeClr val="bg2"/>
              </a:solidFill>
            </a:endParaRPr>
          </a:p>
          <a:p>
            <a:pPr marL="0" indent="20638" algn="just">
              <a:lnSpc>
                <a:spcPct val="150000"/>
              </a:lnSpc>
              <a:spcBef>
                <a:spcPts val="0"/>
              </a:spcBef>
              <a:spcAft>
                <a:spcPts val="0"/>
              </a:spcAft>
              <a:buClr>
                <a:schemeClr val="bg2"/>
              </a:buClr>
              <a:buSzPct val="55000"/>
              <a:buNone/>
            </a:pPr>
            <a:endParaRPr lang="pt-BR" dirty="0" smtClean="0">
              <a:solidFill>
                <a:schemeClr val="bg2"/>
              </a:solidFill>
            </a:endParaRPr>
          </a:p>
          <a:p>
            <a:pPr marL="0" indent="20638" algn="just">
              <a:spcBef>
                <a:spcPts val="0"/>
              </a:spcBef>
              <a:spcAft>
                <a:spcPts val="0"/>
              </a:spcAft>
              <a:buClr>
                <a:schemeClr val="bg2"/>
              </a:buClr>
              <a:buSzPct val="55000"/>
              <a:buNone/>
            </a:pPr>
            <a:endParaRPr lang="pt-BR" dirty="0" smtClean="0">
              <a:solidFill>
                <a:schemeClr val="bg2"/>
              </a:solidFill>
            </a:endParaRPr>
          </a:p>
        </p:txBody>
      </p:sp>
    </p:spTree>
    <p:extLst>
      <p:ext uri="{BB962C8B-B14F-4D97-AF65-F5344CB8AC3E}">
        <p14:creationId xmlns:p14="http://schemas.microsoft.com/office/powerpoint/2010/main" val="191933029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a:latin typeface="Eras Demi ITC" panose="020B0805030504020804" pitchFamily="34" charset="0"/>
              </a:rPr>
              <a:t>1. O Princípio da Eficiência e a Administração Pública</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395535" y="908720"/>
            <a:ext cx="8415089" cy="5629498"/>
          </a:xfrm>
        </p:spPr>
        <p:txBody>
          <a:bodyPr/>
          <a:lstStyle/>
          <a:p>
            <a:pPr algn="just">
              <a:lnSpc>
                <a:spcPct val="150000"/>
              </a:lnSpc>
              <a:spcBef>
                <a:spcPts val="0"/>
              </a:spcBef>
              <a:spcAft>
                <a:spcPts val="0"/>
              </a:spcAft>
            </a:pPr>
            <a:r>
              <a:rPr lang="pt-BR" sz="2800" dirty="0" smtClean="0">
                <a:solidFill>
                  <a:schemeClr val="bg2"/>
                </a:solidFill>
              </a:rPr>
              <a:t>Verifica-se que, desde a edição daquela Emenda, a </a:t>
            </a:r>
            <a:r>
              <a:rPr lang="pt-BR" sz="2800" u="sng" dirty="0" smtClean="0">
                <a:solidFill>
                  <a:schemeClr val="bg2"/>
                </a:solidFill>
              </a:rPr>
              <a:t>atuação eficiente</a:t>
            </a:r>
            <a:r>
              <a:rPr lang="pt-BR" sz="2800" dirty="0" smtClean="0">
                <a:solidFill>
                  <a:schemeClr val="bg2"/>
                </a:solidFill>
              </a:rPr>
              <a:t> passou a ser um </a:t>
            </a:r>
            <a:r>
              <a:rPr lang="pt-BR" sz="2800" u="sng" dirty="0" smtClean="0">
                <a:solidFill>
                  <a:schemeClr val="bg2"/>
                </a:solidFill>
              </a:rPr>
              <a:t>dever do gestor público </a:t>
            </a:r>
            <a:r>
              <a:rPr lang="pt-BR" sz="2800" dirty="0" smtClean="0">
                <a:solidFill>
                  <a:schemeClr val="bg2"/>
                </a:solidFill>
              </a:rPr>
              <a:t>constitucionalmente atribuído.</a:t>
            </a:r>
            <a:endParaRPr lang="pt-BR" sz="2800" i="1" dirty="0" smtClean="0">
              <a:solidFill>
                <a:schemeClr val="bg2"/>
              </a:solidFill>
            </a:endParaRPr>
          </a:p>
          <a:p>
            <a:pPr algn="just">
              <a:lnSpc>
                <a:spcPct val="150000"/>
              </a:lnSpc>
              <a:spcBef>
                <a:spcPts val="0"/>
              </a:spcBef>
              <a:spcAft>
                <a:spcPts val="0"/>
              </a:spcAft>
            </a:pPr>
            <a:r>
              <a:rPr lang="pt-BR" sz="2800" dirty="0" smtClean="0">
                <a:solidFill>
                  <a:schemeClr val="bg2"/>
                </a:solidFill>
              </a:rPr>
              <a:t>Por outro lado, ressalto </a:t>
            </a:r>
            <a:r>
              <a:rPr lang="pt-BR" sz="2800" dirty="0">
                <a:solidFill>
                  <a:schemeClr val="bg2"/>
                </a:solidFill>
              </a:rPr>
              <a:t>que </a:t>
            </a:r>
            <a:r>
              <a:rPr lang="pt-BR" sz="2800" dirty="0" smtClean="0">
                <a:solidFill>
                  <a:schemeClr val="bg2"/>
                </a:solidFill>
              </a:rPr>
              <a:t>a observância do Princípio da Eficiência no setor público </a:t>
            </a:r>
            <a:r>
              <a:rPr lang="pt-BR" sz="2800" dirty="0">
                <a:solidFill>
                  <a:schemeClr val="bg2"/>
                </a:solidFill>
              </a:rPr>
              <a:t>já estava </a:t>
            </a:r>
            <a:r>
              <a:rPr lang="pt-BR" sz="2800" dirty="0" smtClean="0">
                <a:solidFill>
                  <a:schemeClr val="bg2"/>
                </a:solidFill>
              </a:rPr>
              <a:t>consagrada </a:t>
            </a:r>
            <a:r>
              <a:rPr lang="pt-BR" sz="2800" dirty="0">
                <a:solidFill>
                  <a:schemeClr val="bg2"/>
                </a:solidFill>
              </a:rPr>
              <a:t>na prática, o que implica dizer que, nesse particular, a </a:t>
            </a:r>
            <a:r>
              <a:rPr lang="pt-BR" sz="2800" u="sng" dirty="0">
                <a:solidFill>
                  <a:schemeClr val="bg2"/>
                </a:solidFill>
              </a:rPr>
              <a:t>EC nº 19 teve um caráter fortemente simbólico</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2484150811"/>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b="0" dirty="0">
                <a:solidFill>
                  <a:schemeClr val="bg1"/>
                </a:solidFill>
              </a:rPr>
              <a:t>2.3. </a:t>
            </a:r>
            <a:r>
              <a:rPr lang="pt-BR" sz="2800" dirty="0">
                <a:solidFill>
                  <a:schemeClr val="bg1"/>
                </a:solidFill>
              </a:rPr>
              <a:t>Carência de pessoal habilitado para exercer suas funções</a:t>
            </a:r>
            <a:endParaRPr lang="pt-BR" sz="2800" dirty="0" smtClean="0">
              <a:solidFill>
                <a:schemeClr val="bg2"/>
              </a:solidFill>
              <a:latin typeface="Eras Demi ITC" pitchFamily="34" charset="0"/>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ts val="3400"/>
              </a:lnSpc>
              <a:spcBef>
                <a:spcPts val="600"/>
              </a:spcBef>
              <a:spcAft>
                <a:spcPts val="600"/>
              </a:spcAft>
              <a:buClr>
                <a:schemeClr val="bg2"/>
              </a:buClr>
              <a:buSzPct val="55000"/>
              <a:buNone/>
            </a:pPr>
            <a:r>
              <a:rPr lang="pt-BR" dirty="0" smtClean="0">
                <a:solidFill>
                  <a:schemeClr val="bg2"/>
                </a:solidFill>
              </a:rPr>
              <a:t>O </a:t>
            </a:r>
            <a:r>
              <a:rPr lang="pt-BR" u="sng" dirty="0" smtClean="0">
                <a:solidFill>
                  <a:schemeClr val="bg2"/>
                </a:solidFill>
              </a:rPr>
              <a:t>TCU</a:t>
            </a:r>
            <a:r>
              <a:rPr lang="pt-BR" dirty="0" smtClean="0">
                <a:solidFill>
                  <a:schemeClr val="bg2"/>
                </a:solidFill>
              </a:rPr>
              <a:t> realizou </a:t>
            </a:r>
            <a:r>
              <a:rPr lang="pt-BR" u="sng" dirty="0" smtClean="0">
                <a:solidFill>
                  <a:schemeClr val="bg2"/>
                </a:solidFill>
              </a:rPr>
              <a:t>levantamento de auditoria</a:t>
            </a:r>
            <a:r>
              <a:rPr lang="pt-BR" dirty="0" smtClean="0">
                <a:solidFill>
                  <a:schemeClr val="bg2"/>
                </a:solidFill>
              </a:rPr>
              <a:t> com o objetivo de avaliar a </a:t>
            </a:r>
            <a:r>
              <a:rPr lang="pt-BR" u="sng" dirty="0" smtClean="0">
                <a:solidFill>
                  <a:schemeClr val="bg2"/>
                </a:solidFill>
              </a:rPr>
              <a:t>situação da governança</a:t>
            </a:r>
            <a:r>
              <a:rPr lang="pt-BR" dirty="0" smtClean="0">
                <a:solidFill>
                  <a:schemeClr val="bg2"/>
                </a:solidFill>
              </a:rPr>
              <a:t> e da gestão de pessoal na administração pública federal.</a:t>
            </a:r>
          </a:p>
          <a:p>
            <a:pPr marL="0" indent="0" algn="just">
              <a:lnSpc>
                <a:spcPts val="3400"/>
              </a:lnSpc>
              <a:spcBef>
                <a:spcPts val="600"/>
              </a:spcBef>
              <a:spcAft>
                <a:spcPts val="600"/>
              </a:spcAft>
              <a:buNone/>
            </a:pPr>
            <a:r>
              <a:rPr lang="pt-BR" dirty="0">
                <a:solidFill>
                  <a:schemeClr val="bg2"/>
                </a:solidFill>
              </a:rPr>
              <a:t>Para tanto, elaborou </a:t>
            </a:r>
            <a:r>
              <a:rPr lang="pt-BR" u="sng" dirty="0">
                <a:solidFill>
                  <a:schemeClr val="bg2"/>
                </a:solidFill>
              </a:rPr>
              <a:t>questionário de </a:t>
            </a:r>
            <a:r>
              <a:rPr lang="pt-BR" u="sng" dirty="0" err="1">
                <a:solidFill>
                  <a:schemeClr val="bg2"/>
                </a:solidFill>
              </a:rPr>
              <a:t>autoavaliação</a:t>
            </a:r>
            <a:r>
              <a:rPr lang="pt-BR" dirty="0">
                <a:solidFill>
                  <a:schemeClr val="bg2"/>
                </a:solidFill>
              </a:rPr>
              <a:t> baseado no </a:t>
            </a:r>
            <a:r>
              <a:rPr lang="pt-BR" u="sng" dirty="0">
                <a:solidFill>
                  <a:schemeClr val="bg2"/>
                </a:solidFill>
              </a:rPr>
              <a:t>programa </a:t>
            </a:r>
            <a:r>
              <a:rPr lang="pt-BR" u="sng" dirty="0" err="1">
                <a:solidFill>
                  <a:schemeClr val="bg2"/>
                </a:solidFill>
              </a:rPr>
              <a:t>GesPública</a:t>
            </a:r>
            <a:r>
              <a:rPr lang="pt-BR" dirty="0">
                <a:solidFill>
                  <a:schemeClr val="bg2"/>
                </a:solidFill>
              </a:rPr>
              <a:t> e em modelos internacionais, tais como o adotado pelo governo federal norte-americano (</a:t>
            </a:r>
            <a:r>
              <a:rPr lang="pt-BR" i="1" dirty="0" err="1">
                <a:solidFill>
                  <a:schemeClr val="bg2"/>
                </a:solidFill>
              </a:rPr>
              <a:t>Human</a:t>
            </a:r>
            <a:r>
              <a:rPr lang="pt-BR" i="1" dirty="0">
                <a:solidFill>
                  <a:schemeClr val="bg2"/>
                </a:solidFill>
              </a:rPr>
              <a:t> Capital </a:t>
            </a:r>
            <a:r>
              <a:rPr lang="pt-BR" i="1" dirty="0" err="1">
                <a:solidFill>
                  <a:schemeClr val="bg2"/>
                </a:solidFill>
              </a:rPr>
              <a:t>Assessment</a:t>
            </a:r>
            <a:r>
              <a:rPr lang="pt-BR" i="1" dirty="0">
                <a:solidFill>
                  <a:schemeClr val="bg2"/>
                </a:solidFill>
              </a:rPr>
              <a:t> </a:t>
            </a:r>
            <a:r>
              <a:rPr lang="pt-BR" i="1" dirty="0" err="1">
                <a:solidFill>
                  <a:schemeClr val="bg2"/>
                </a:solidFill>
              </a:rPr>
              <a:t>and</a:t>
            </a:r>
            <a:r>
              <a:rPr lang="pt-BR" i="1" dirty="0">
                <a:solidFill>
                  <a:schemeClr val="bg2"/>
                </a:solidFill>
              </a:rPr>
              <a:t> </a:t>
            </a:r>
            <a:r>
              <a:rPr lang="pt-BR" i="1" dirty="0" err="1">
                <a:solidFill>
                  <a:schemeClr val="bg2"/>
                </a:solidFill>
              </a:rPr>
              <a:t>Accountability</a:t>
            </a:r>
            <a:r>
              <a:rPr lang="pt-BR" i="1" dirty="0">
                <a:solidFill>
                  <a:schemeClr val="bg2"/>
                </a:solidFill>
              </a:rPr>
              <a:t> Framework - </a:t>
            </a:r>
            <a:r>
              <a:rPr lang="pt-BR" dirty="0">
                <a:solidFill>
                  <a:schemeClr val="bg2"/>
                </a:solidFill>
              </a:rPr>
              <a:t>HCAAF) e pelo IFAC (</a:t>
            </a:r>
            <a:r>
              <a:rPr lang="pt-BR" i="1" dirty="0" err="1">
                <a:solidFill>
                  <a:schemeClr val="bg2"/>
                </a:solidFill>
              </a:rPr>
              <a:t>Governance</a:t>
            </a:r>
            <a:r>
              <a:rPr lang="pt-BR" i="1" dirty="0">
                <a:solidFill>
                  <a:schemeClr val="bg2"/>
                </a:solidFill>
              </a:rPr>
              <a:t> in </a:t>
            </a:r>
            <a:r>
              <a:rPr lang="pt-BR" i="1" dirty="0" err="1">
                <a:solidFill>
                  <a:schemeClr val="bg2"/>
                </a:solidFill>
              </a:rPr>
              <a:t>the</a:t>
            </a:r>
            <a:r>
              <a:rPr lang="pt-BR" i="1" dirty="0">
                <a:solidFill>
                  <a:schemeClr val="bg2"/>
                </a:solidFill>
              </a:rPr>
              <a:t> </a:t>
            </a:r>
            <a:r>
              <a:rPr lang="pt-BR" i="1" dirty="0" err="1">
                <a:solidFill>
                  <a:schemeClr val="bg2"/>
                </a:solidFill>
              </a:rPr>
              <a:t>Public</a:t>
            </a:r>
            <a:r>
              <a:rPr lang="pt-BR" i="1" dirty="0">
                <a:solidFill>
                  <a:schemeClr val="bg2"/>
                </a:solidFill>
              </a:rPr>
              <a:t> Sector</a:t>
            </a:r>
            <a:r>
              <a:rPr lang="pt-BR" dirty="0">
                <a:solidFill>
                  <a:schemeClr val="bg2"/>
                </a:solidFill>
              </a:rPr>
              <a:t>).</a:t>
            </a:r>
          </a:p>
          <a:p>
            <a:pPr marL="0" indent="0" algn="just">
              <a:lnSpc>
                <a:spcPts val="3400"/>
              </a:lnSpc>
              <a:spcBef>
                <a:spcPts val="600"/>
              </a:spcBef>
              <a:spcAft>
                <a:spcPts val="600"/>
              </a:spcAft>
              <a:buNone/>
            </a:pPr>
            <a:r>
              <a:rPr lang="pt-BR" dirty="0">
                <a:solidFill>
                  <a:schemeClr val="bg2"/>
                </a:solidFill>
              </a:rPr>
              <a:t>O questionário foi </a:t>
            </a:r>
            <a:r>
              <a:rPr lang="pt-BR" dirty="0" smtClean="0">
                <a:solidFill>
                  <a:schemeClr val="bg2"/>
                </a:solidFill>
              </a:rPr>
              <a:t>apresentado para </a:t>
            </a:r>
            <a:r>
              <a:rPr lang="pt-BR" u="sng" dirty="0">
                <a:solidFill>
                  <a:schemeClr val="bg2"/>
                </a:solidFill>
              </a:rPr>
              <a:t>337 organizações da administração pública </a:t>
            </a:r>
            <a:r>
              <a:rPr lang="pt-BR" u="sng" dirty="0" smtClean="0">
                <a:solidFill>
                  <a:schemeClr val="bg2"/>
                </a:solidFill>
              </a:rPr>
              <a:t>federal</a:t>
            </a:r>
            <a:r>
              <a:rPr lang="pt-BR" dirty="0">
                <a:solidFill>
                  <a:schemeClr val="bg2"/>
                </a:solidFill>
              </a:rPr>
              <a:t>.</a:t>
            </a:r>
          </a:p>
        </p:txBody>
      </p:sp>
    </p:spTree>
    <p:extLst>
      <p:ext uri="{BB962C8B-B14F-4D97-AF65-F5344CB8AC3E}">
        <p14:creationId xmlns:p14="http://schemas.microsoft.com/office/powerpoint/2010/main" val="1815736820"/>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t-BR" sz="2800" dirty="0">
                <a:solidFill>
                  <a:schemeClr val="bg1"/>
                </a:solidFill>
                <a:latin typeface="+mn-lt"/>
              </a:rPr>
              <a:t>2.3. Carência de pessoal habilitado para exercer suas funções</a:t>
            </a:r>
            <a:endParaRPr lang="pt-BR" sz="2800" dirty="0" smtClean="0">
              <a:solidFill>
                <a:schemeClr val="bg2"/>
              </a:solidFill>
              <a:latin typeface="+mn-lt"/>
            </a:endParaRPr>
          </a:p>
        </p:txBody>
      </p:sp>
      <p:sp>
        <p:nvSpPr>
          <p:cNvPr id="269315" name="Rectangle 3"/>
          <p:cNvSpPr>
            <a:spLocks noGrp="1" noChangeArrowheads="1"/>
          </p:cNvSpPr>
          <p:nvPr>
            <p:ph type="body" idx="1"/>
          </p:nvPr>
        </p:nvSpPr>
        <p:spPr>
          <a:xfrm>
            <a:off x="251520" y="836712"/>
            <a:ext cx="8640960" cy="5256584"/>
          </a:xfrm>
          <a:noFill/>
        </p:spPr>
        <p:txBody>
          <a:bodyPr/>
          <a:lstStyle/>
          <a:p>
            <a:pPr marL="0" indent="20638" algn="just">
              <a:lnSpc>
                <a:spcPts val="4000"/>
              </a:lnSpc>
              <a:spcBef>
                <a:spcPts val="600"/>
              </a:spcBef>
              <a:spcAft>
                <a:spcPts val="600"/>
              </a:spcAft>
              <a:buClr>
                <a:schemeClr val="bg2"/>
              </a:buClr>
              <a:buSzPct val="55000"/>
              <a:buNone/>
            </a:pPr>
            <a:r>
              <a:rPr lang="pt-BR" dirty="0" smtClean="0">
                <a:solidFill>
                  <a:schemeClr val="bg2"/>
                </a:solidFill>
              </a:rPr>
              <a:t>Ao apresentar o resultado desse levantamento (Acórdão nº 2.023/2013 – Plenário), o Tribunal destacou, em relação ao tema ora analisado, que </a:t>
            </a:r>
            <a:r>
              <a:rPr lang="pt-BR" u="sng" dirty="0" smtClean="0">
                <a:solidFill>
                  <a:schemeClr val="bg2"/>
                </a:solidFill>
              </a:rPr>
              <a:t>76% das organizações</a:t>
            </a:r>
            <a:r>
              <a:rPr lang="pt-BR" dirty="0" smtClean="0">
                <a:solidFill>
                  <a:schemeClr val="bg2"/>
                </a:solidFill>
              </a:rPr>
              <a:t> </a:t>
            </a:r>
            <a:r>
              <a:rPr lang="pt-BR" dirty="0" err="1" smtClean="0">
                <a:solidFill>
                  <a:schemeClr val="bg2"/>
                </a:solidFill>
              </a:rPr>
              <a:t>nâo</a:t>
            </a:r>
            <a:r>
              <a:rPr lang="pt-BR" dirty="0" smtClean="0">
                <a:solidFill>
                  <a:schemeClr val="bg2"/>
                </a:solidFill>
              </a:rPr>
              <a:t> </a:t>
            </a:r>
            <a:r>
              <a:rPr lang="pt-BR" u="sng" dirty="0" smtClean="0">
                <a:solidFill>
                  <a:schemeClr val="bg2"/>
                </a:solidFill>
              </a:rPr>
              <a:t>identificam lacunas entre os níveis atuais e os desejados de competências profissionais dos seus servidores</a:t>
            </a:r>
            <a:r>
              <a:rPr lang="pt-BR" dirty="0" smtClean="0">
                <a:solidFill>
                  <a:schemeClr val="bg2"/>
                </a:solidFill>
              </a:rPr>
              <a:t>.</a:t>
            </a:r>
          </a:p>
          <a:p>
            <a:pPr marL="0" indent="20638" algn="just">
              <a:lnSpc>
                <a:spcPts val="4000"/>
              </a:lnSpc>
              <a:spcBef>
                <a:spcPts val="600"/>
              </a:spcBef>
              <a:spcAft>
                <a:spcPts val="600"/>
              </a:spcAft>
              <a:buClr>
                <a:schemeClr val="bg2"/>
              </a:buClr>
              <a:buSzPct val="55000"/>
              <a:buNone/>
            </a:pPr>
            <a:r>
              <a:rPr lang="pt-BR" dirty="0" smtClean="0">
                <a:solidFill>
                  <a:schemeClr val="bg2"/>
                </a:solidFill>
              </a:rPr>
              <a:t>Assim sendo, o TCU constatou que as </a:t>
            </a:r>
            <a:r>
              <a:rPr lang="pt-BR" u="sng" dirty="0" smtClean="0">
                <a:solidFill>
                  <a:schemeClr val="bg2"/>
                </a:solidFill>
              </a:rPr>
              <a:t>atividades de capacitação não são planejadas com base em análises técnicas das necessidades atuais e futuras</a:t>
            </a:r>
            <a:r>
              <a:rPr lang="pt-BR" dirty="0" smtClean="0">
                <a:solidFill>
                  <a:schemeClr val="bg2"/>
                </a:solidFill>
              </a:rPr>
              <a:t> da respectiva força de trabalho.</a:t>
            </a:r>
            <a:endParaRPr lang="pt-BR" dirty="0">
              <a:solidFill>
                <a:schemeClr val="bg2"/>
              </a:solidFill>
            </a:endParaRPr>
          </a:p>
          <a:p>
            <a:pPr marL="0" indent="20638" algn="just">
              <a:lnSpc>
                <a:spcPct val="150000"/>
              </a:lnSpc>
              <a:spcBef>
                <a:spcPts val="0"/>
              </a:spcBef>
              <a:spcAft>
                <a:spcPts val="0"/>
              </a:spcAft>
              <a:buClr>
                <a:schemeClr val="bg2"/>
              </a:buClr>
              <a:buSzPct val="55000"/>
              <a:buNone/>
            </a:pPr>
            <a:endParaRPr lang="pt-BR" dirty="0" smtClean="0">
              <a:solidFill>
                <a:schemeClr val="bg2"/>
              </a:solidFill>
            </a:endParaRPr>
          </a:p>
          <a:p>
            <a:pPr marL="0" indent="20638" algn="just">
              <a:spcBef>
                <a:spcPts val="0"/>
              </a:spcBef>
              <a:spcAft>
                <a:spcPts val="0"/>
              </a:spcAft>
              <a:buClr>
                <a:schemeClr val="bg2"/>
              </a:buClr>
              <a:buSzPct val="55000"/>
              <a:buNone/>
            </a:pPr>
            <a:endParaRPr lang="pt-BR" dirty="0" smtClean="0">
              <a:solidFill>
                <a:schemeClr val="bg2"/>
              </a:solidFill>
            </a:endParaRPr>
          </a:p>
        </p:txBody>
      </p:sp>
    </p:spTree>
    <p:extLst>
      <p:ext uri="{BB962C8B-B14F-4D97-AF65-F5344CB8AC3E}">
        <p14:creationId xmlns:p14="http://schemas.microsoft.com/office/powerpoint/2010/main" val="3175987482"/>
      </p:ext>
    </p:extLst>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0" dirty="0">
                <a:solidFill>
                  <a:schemeClr val="bg1"/>
                </a:solidFill>
                <a:latin typeface="+mn-lt"/>
              </a:rPr>
              <a:t>2.3. </a:t>
            </a:r>
            <a:r>
              <a:rPr lang="pt-BR" sz="2800" dirty="0">
                <a:solidFill>
                  <a:schemeClr val="bg1"/>
                </a:solidFill>
                <a:latin typeface="+mn-lt"/>
              </a:rPr>
              <a:t>Carência de pessoal habilitado para exercer suas funções</a:t>
            </a:r>
            <a:endParaRPr lang="pt-BR" sz="2800" dirty="0">
              <a:latin typeface="+mn-lt"/>
            </a:endParaRPr>
          </a:p>
        </p:txBody>
      </p:sp>
      <p:sp>
        <p:nvSpPr>
          <p:cNvPr id="3" name="Espaço Reservado para Conteúdo 2"/>
          <p:cNvSpPr>
            <a:spLocks noGrp="1"/>
          </p:cNvSpPr>
          <p:nvPr>
            <p:ph idx="1"/>
          </p:nvPr>
        </p:nvSpPr>
        <p:spPr>
          <a:xfrm>
            <a:off x="467545" y="980728"/>
            <a:ext cx="8295456" cy="4962872"/>
          </a:xfrm>
        </p:spPr>
        <p:txBody>
          <a:bodyPr/>
          <a:lstStyle/>
          <a:p>
            <a:pPr marL="0" lvl="0" indent="0" algn="just">
              <a:lnSpc>
                <a:spcPts val="3500"/>
              </a:lnSpc>
              <a:spcBef>
                <a:spcPts val="0"/>
              </a:spcBef>
              <a:buClrTx/>
              <a:buNone/>
            </a:pPr>
            <a:r>
              <a:rPr lang="pt-BR" dirty="0" smtClean="0">
                <a:solidFill>
                  <a:schemeClr val="bg2"/>
                </a:solidFill>
              </a:rPr>
              <a:t>Nesse contexto, podem ocorrer os seguintes problemas:</a:t>
            </a:r>
          </a:p>
          <a:p>
            <a:pPr marL="342900" lvl="0" indent="-342900" algn="just">
              <a:lnSpc>
                <a:spcPts val="3500"/>
              </a:lnSpc>
              <a:spcBef>
                <a:spcPts val="0"/>
              </a:spcBef>
              <a:buClrTx/>
              <a:buFont typeface="Arial" pitchFamily="34" charset="0"/>
              <a:buChar char="•"/>
            </a:pPr>
            <a:r>
              <a:rPr lang="pt-BR" u="sng" dirty="0" smtClean="0">
                <a:solidFill>
                  <a:schemeClr val="bg2"/>
                </a:solidFill>
              </a:rPr>
              <a:t>falta de pessoal qualificado em áreas críticas</a:t>
            </a:r>
            <a:r>
              <a:rPr lang="pt-BR" dirty="0" smtClean="0">
                <a:solidFill>
                  <a:schemeClr val="bg2"/>
                </a:solidFill>
              </a:rPr>
              <a:t> </a:t>
            </a:r>
            <a:r>
              <a:rPr lang="pt-BR" dirty="0">
                <a:solidFill>
                  <a:schemeClr val="bg2"/>
                </a:solidFill>
              </a:rPr>
              <a:t>e </a:t>
            </a:r>
            <a:r>
              <a:rPr lang="pt-BR" u="sng" dirty="0">
                <a:solidFill>
                  <a:schemeClr val="bg2"/>
                </a:solidFill>
              </a:rPr>
              <a:t>excesso de pessoal em outras </a:t>
            </a:r>
            <a:r>
              <a:rPr lang="pt-BR" u="sng" dirty="0" smtClean="0">
                <a:solidFill>
                  <a:schemeClr val="bg2"/>
                </a:solidFill>
              </a:rPr>
              <a:t>áreas</a:t>
            </a:r>
            <a:r>
              <a:rPr lang="pt-BR" dirty="0" smtClean="0">
                <a:solidFill>
                  <a:schemeClr val="bg2"/>
                </a:solidFill>
              </a:rPr>
              <a:t>;</a:t>
            </a:r>
          </a:p>
          <a:p>
            <a:pPr marL="342900" lvl="0" indent="-342900" algn="just">
              <a:lnSpc>
                <a:spcPts val="3500"/>
              </a:lnSpc>
              <a:spcBef>
                <a:spcPts val="0"/>
              </a:spcBef>
              <a:buClrTx/>
              <a:buFont typeface="Arial" pitchFamily="34" charset="0"/>
              <a:buChar char="•"/>
            </a:pPr>
            <a:r>
              <a:rPr lang="pt-BR" u="sng" dirty="0" smtClean="0">
                <a:solidFill>
                  <a:schemeClr val="bg2"/>
                </a:solidFill>
              </a:rPr>
              <a:t>redução </a:t>
            </a:r>
            <a:r>
              <a:rPr lang="pt-BR" u="sng" dirty="0">
                <a:solidFill>
                  <a:schemeClr val="bg2"/>
                </a:solidFill>
              </a:rPr>
              <a:t>das atividades de treinamento</a:t>
            </a:r>
            <a:r>
              <a:rPr lang="pt-BR" dirty="0">
                <a:solidFill>
                  <a:schemeClr val="bg2"/>
                </a:solidFill>
              </a:rPr>
              <a:t> e desenvolvimento em razão da necessidade de os servidores permanecerem em seus postos de </a:t>
            </a:r>
            <a:r>
              <a:rPr lang="pt-BR" dirty="0" smtClean="0">
                <a:solidFill>
                  <a:schemeClr val="bg2"/>
                </a:solidFill>
              </a:rPr>
              <a:t>trabalho;</a:t>
            </a:r>
          </a:p>
          <a:p>
            <a:pPr marL="342900" lvl="0" indent="-342900" algn="just">
              <a:lnSpc>
                <a:spcPts val="3500"/>
              </a:lnSpc>
              <a:spcBef>
                <a:spcPts val="0"/>
              </a:spcBef>
              <a:buClrTx/>
              <a:buFont typeface="Arial" pitchFamily="34" charset="0"/>
              <a:buChar char="•"/>
            </a:pPr>
            <a:r>
              <a:rPr lang="pt-BR" u="sng" dirty="0" smtClean="0">
                <a:solidFill>
                  <a:schemeClr val="bg2"/>
                </a:solidFill>
              </a:rPr>
              <a:t>desempenho </a:t>
            </a:r>
            <a:r>
              <a:rPr lang="pt-BR" u="sng" dirty="0">
                <a:solidFill>
                  <a:schemeClr val="bg2"/>
                </a:solidFill>
              </a:rPr>
              <a:t>dos servidores e prestação de serviços prejudicados</a:t>
            </a:r>
            <a:r>
              <a:rPr lang="pt-BR" dirty="0">
                <a:solidFill>
                  <a:schemeClr val="bg2"/>
                </a:solidFill>
              </a:rPr>
              <a:t>, gerando </a:t>
            </a:r>
            <a:r>
              <a:rPr lang="pt-BR" u="sng" dirty="0">
                <a:solidFill>
                  <a:schemeClr val="bg2"/>
                </a:solidFill>
              </a:rPr>
              <a:t>aumento de reclamações externas e de custo operacional</a:t>
            </a:r>
            <a:r>
              <a:rPr lang="pt-BR" dirty="0">
                <a:solidFill>
                  <a:schemeClr val="bg2"/>
                </a:solidFill>
              </a:rPr>
              <a:t>, em razão da contratação de </a:t>
            </a:r>
            <a:r>
              <a:rPr lang="pt-BR" dirty="0" smtClean="0">
                <a:solidFill>
                  <a:schemeClr val="bg2"/>
                </a:solidFill>
              </a:rPr>
              <a:t>temporários;</a:t>
            </a:r>
          </a:p>
          <a:p>
            <a:pPr marL="342900" lvl="0" indent="-342900" algn="just">
              <a:lnSpc>
                <a:spcPts val="3500"/>
              </a:lnSpc>
              <a:spcBef>
                <a:spcPts val="0"/>
              </a:spcBef>
              <a:buClrTx/>
              <a:buFont typeface="Arial" pitchFamily="34" charset="0"/>
              <a:buChar char="•"/>
            </a:pPr>
            <a:r>
              <a:rPr lang="pt-BR" u="sng" dirty="0" smtClean="0">
                <a:solidFill>
                  <a:schemeClr val="bg2"/>
                </a:solidFill>
              </a:rPr>
              <a:t>escassez </a:t>
            </a:r>
            <a:r>
              <a:rPr lang="pt-BR" u="sng" dirty="0">
                <a:solidFill>
                  <a:schemeClr val="bg2"/>
                </a:solidFill>
              </a:rPr>
              <a:t>de pessoal</a:t>
            </a:r>
            <a:r>
              <a:rPr lang="pt-BR" dirty="0">
                <a:solidFill>
                  <a:schemeClr val="bg2"/>
                </a:solidFill>
              </a:rPr>
              <a:t> com os valores almejados pela organização.</a:t>
            </a:r>
          </a:p>
          <a:p>
            <a:endParaRPr lang="pt-BR" dirty="0"/>
          </a:p>
        </p:txBody>
      </p:sp>
    </p:spTree>
    <p:extLst>
      <p:ext uri="{BB962C8B-B14F-4D97-AF65-F5344CB8AC3E}">
        <p14:creationId xmlns:p14="http://schemas.microsoft.com/office/powerpoint/2010/main" val="4282899500"/>
      </p:ext>
    </p:extLst>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0" dirty="0">
                <a:solidFill>
                  <a:schemeClr val="bg1"/>
                </a:solidFill>
                <a:latin typeface="+mn-lt"/>
              </a:rPr>
              <a:t>2.3. </a:t>
            </a:r>
            <a:r>
              <a:rPr lang="pt-BR" sz="2800" dirty="0">
                <a:solidFill>
                  <a:schemeClr val="bg1"/>
                </a:solidFill>
                <a:latin typeface="+mn-lt"/>
              </a:rPr>
              <a:t>Carência de pessoal habilitado para exercer suas funções</a:t>
            </a:r>
            <a:endParaRPr lang="pt-BR" sz="2800" dirty="0">
              <a:latin typeface="+mn-lt"/>
            </a:endParaRPr>
          </a:p>
        </p:txBody>
      </p:sp>
      <p:sp>
        <p:nvSpPr>
          <p:cNvPr id="3" name="Espaço Reservado para Conteúdo 2"/>
          <p:cNvSpPr>
            <a:spLocks noGrp="1"/>
          </p:cNvSpPr>
          <p:nvPr>
            <p:ph idx="1"/>
          </p:nvPr>
        </p:nvSpPr>
        <p:spPr>
          <a:xfrm>
            <a:off x="467543" y="1052736"/>
            <a:ext cx="8295457" cy="5112568"/>
          </a:xfrm>
        </p:spPr>
        <p:txBody>
          <a:bodyPr/>
          <a:lstStyle/>
          <a:p>
            <a:pPr marL="0" indent="0" algn="just">
              <a:buNone/>
            </a:pPr>
            <a:r>
              <a:rPr lang="pt-BR" dirty="0" smtClean="0">
                <a:solidFill>
                  <a:schemeClr val="bg2"/>
                </a:solidFill>
              </a:rPr>
              <a:t>Aduzo que </a:t>
            </a:r>
            <a:r>
              <a:rPr lang="pt-BR" u="sng" dirty="0" smtClean="0">
                <a:solidFill>
                  <a:schemeClr val="bg2"/>
                </a:solidFill>
              </a:rPr>
              <a:t>46</a:t>
            </a:r>
            <a:r>
              <a:rPr lang="pt-BR" u="sng" dirty="0">
                <a:solidFill>
                  <a:schemeClr val="bg2"/>
                </a:solidFill>
              </a:rPr>
              <a:t>% das organizações </a:t>
            </a:r>
            <a:r>
              <a:rPr lang="pt-BR" u="sng" dirty="0" smtClean="0">
                <a:solidFill>
                  <a:schemeClr val="bg2"/>
                </a:solidFill>
              </a:rPr>
              <a:t>pesquisadas não </a:t>
            </a:r>
            <a:r>
              <a:rPr lang="pt-BR" u="sng" dirty="0">
                <a:solidFill>
                  <a:schemeClr val="bg2"/>
                </a:solidFill>
              </a:rPr>
              <a:t>identificam necessidades individuais de </a:t>
            </a:r>
            <a:r>
              <a:rPr lang="pt-BR" u="sng" dirty="0" smtClean="0">
                <a:solidFill>
                  <a:schemeClr val="bg2"/>
                </a:solidFill>
              </a:rPr>
              <a:t>capacitação e que 59</a:t>
            </a:r>
            <a:r>
              <a:rPr lang="pt-BR" u="sng" dirty="0">
                <a:solidFill>
                  <a:schemeClr val="bg2"/>
                </a:solidFill>
              </a:rPr>
              <a:t>% </a:t>
            </a:r>
            <a:r>
              <a:rPr lang="pt-BR" u="sng" dirty="0" smtClean="0">
                <a:solidFill>
                  <a:schemeClr val="bg2"/>
                </a:solidFill>
              </a:rPr>
              <a:t>delas não </a:t>
            </a:r>
            <a:r>
              <a:rPr lang="pt-BR" u="sng" dirty="0">
                <a:solidFill>
                  <a:schemeClr val="bg2"/>
                </a:solidFill>
              </a:rPr>
              <a:t>avaliam os resultados das ações de </a:t>
            </a:r>
            <a:r>
              <a:rPr lang="pt-BR" u="sng" dirty="0" smtClean="0">
                <a:solidFill>
                  <a:schemeClr val="bg2"/>
                </a:solidFill>
              </a:rPr>
              <a:t>treinamento</a:t>
            </a:r>
            <a:r>
              <a:rPr lang="pt-BR" dirty="0" smtClean="0">
                <a:solidFill>
                  <a:schemeClr val="bg2"/>
                </a:solidFill>
              </a:rPr>
              <a:t>.</a:t>
            </a:r>
          </a:p>
          <a:p>
            <a:pPr marL="0" indent="0" algn="just">
              <a:buNone/>
            </a:pPr>
            <a:r>
              <a:rPr lang="pt-BR" dirty="0" smtClean="0">
                <a:solidFill>
                  <a:schemeClr val="bg2"/>
                </a:solidFill>
              </a:rPr>
              <a:t>Cumpre destacar que capacitações oferecidas sem a devida consideração das necessidades individuais podem revelar-se inócuas. </a:t>
            </a:r>
          </a:p>
          <a:p>
            <a:pPr marL="0" indent="0" algn="just">
              <a:buNone/>
            </a:pPr>
            <a:r>
              <a:rPr lang="pt-BR" dirty="0" smtClean="0">
                <a:solidFill>
                  <a:schemeClr val="bg2"/>
                </a:solidFill>
              </a:rPr>
              <a:t>Ademais, considerando que </a:t>
            </a:r>
            <a:r>
              <a:rPr lang="pt-BR" u="sng" dirty="0" smtClean="0">
                <a:solidFill>
                  <a:schemeClr val="bg2"/>
                </a:solidFill>
              </a:rPr>
              <a:t>71</a:t>
            </a:r>
            <a:r>
              <a:rPr lang="pt-BR" u="sng" dirty="0">
                <a:solidFill>
                  <a:schemeClr val="bg2"/>
                </a:solidFill>
              </a:rPr>
              <a:t>% das organizações declararam elaborar plano anual de </a:t>
            </a:r>
            <a:r>
              <a:rPr lang="pt-BR" u="sng" dirty="0" smtClean="0">
                <a:solidFill>
                  <a:schemeClr val="bg2"/>
                </a:solidFill>
              </a:rPr>
              <a:t>capacitação</a:t>
            </a:r>
            <a:r>
              <a:rPr lang="pt-BR" dirty="0" smtClean="0">
                <a:solidFill>
                  <a:schemeClr val="bg2"/>
                </a:solidFill>
              </a:rPr>
              <a:t>,  pode-se concluir </a:t>
            </a:r>
            <a:r>
              <a:rPr lang="pt-BR" dirty="0">
                <a:solidFill>
                  <a:schemeClr val="bg2"/>
                </a:solidFill>
              </a:rPr>
              <a:t>que </a:t>
            </a:r>
            <a:r>
              <a:rPr lang="pt-BR" u="sng" dirty="0">
                <a:solidFill>
                  <a:schemeClr val="bg2"/>
                </a:solidFill>
              </a:rPr>
              <a:t>várias </a:t>
            </a:r>
            <a:r>
              <a:rPr lang="pt-BR" u="sng" dirty="0" smtClean="0">
                <a:solidFill>
                  <a:schemeClr val="bg2"/>
                </a:solidFill>
              </a:rPr>
              <a:t>entidades</a:t>
            </a:r>
            <a:r>
              <a:rPr lang="pt-BR" dirty="0" smtClean="0">
                <a:solidFill>
                  <a:schemeClr val="bg2"/>
                </a:solidFill>
              </a:rPr>
              <a:t> </a:t>
            </a:r>
            <a:r>
              <a:rPr lang="pt-BR" dirty="0">
                <a:solidFill>
                  <a:schemeClr val="bg2"/>
                </a:solidFill>
              </a:rPr>
              <a:t>elaboram o </a:t>
            </a:r>
            <a:r>
              <a:rPr lang="pt-BR" u="sng" dirty="0">
                <a:solidFill>
                  <a:schemeClr val="bg2"/>
                </a:solidFill>
              </a:rPr>
              <a:t>referido plano sem </a:t>
            </a:r>
            <a:r>
              <a:rPr lang="pt-BR" u="sng" dirty="0" smtClean="0">
                <a:solidFill>
                  <a:schemeClr val="bg2"/>
                </a:solidFill>
              </a:rPr>
              <a:t>a análise </a:t>
            </a:r>
            <a:r>
              <a:rPr lang="pt-BR" u="sng" dirty="0">
                <a:solidFill>
                  <a:schemeClr val="bg2"/>
                </a:solidFill>
              </a:rPr>
              <a:t>apropriada</a:t>
            </a:r>
            <a:r>
              <a:rPr lang="pt-BR" dirty="0">
                <a:solidFill>
                  <a:schemeClr val="bg2"/>
                </a:solidFill>
              </a:rPr>
              <a:t> das </a:t>
            </a:r>
            <a:r>
              <a:rPr lang="pt-BR" u="sng" dirty="0">
                <a:solidFill>
                  <a:schemeClr val="bg2"/>
                </a:solidFill>
              </a:rPr>
              <a:t>necessidades organizacionais e individuais</a:t>
            </a:r>
            <a:r>
              <a:rPr lang="pt-BR" dirty="0">
                <a:solidFill>
                  <a:schemeClr val="bg2"/>
                </a:solidFill>
              </a:rPr>
              <a:t> dos seus </a:t>
            </a:r>
            <a:r>
              <a:rPr lang="pt-BR" dirty="0" smtClean="0">
                <a:solidFill>
                  <a:schemeClr val="bg2"/>
                </a:solidFill>
              </a:rPr>
              <a:t>servidores, o que pode significar que </a:t>
            </a:r>
            <a:r>
              <a:rPr lang="pt-BR" u="sng" dirty="0" smtClean="0">
                <a:solidFill>
                  <a:schemeClr val="bg2"/>
                </a:solidFill>
              </a:rPr>
              <a:t>algumas ações de capacitação ocasionam desperdício de recursos públicos</a:t>
            </a:r>
            <a:r>
              <a:rPr lang="pt-BR" dirty="0" smtClean="0">
                <a:solidFill>
                  <a:schemeClr val="bg2"/>
                </a:solidFill>
              </a:rPr>
              <a:t>. </a:t>
            </a:r>
          </a:p>
          <a:p>
            <a:pPr algn="just"/>
            <a:endParaRPr lang="pt-BR" dirty="0"/>
          </a:p>
        </p:txBody>
      </p:sp>
    </p:spTree>
    <p:extLst>
      <p:ext uri="{BB962C8B-B14F-4D97-AF65-F5344CB8AC3E}">
        <p14:creationId xmlns:p14="http://schemas.microsoft.com/office/powerpoint/2010/main" val="869304221"/>
      </p:ext>
    </p:extLst>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dirty="0">
                <a:solidFill>
                  <a:schemeClr val="bg1"/>
                </a:solidFill>
              </a:rPr>
              <a:t>2.3.</a:t>
            </a:r>
            <a:r>
              <a:rPr lang="pt-BR" sz="2800" b="0" dirty="0">
                <a:solidFill>
                  <a:schemeClr val="bg1"/>
                </a:solidFill>
              </a:rPr>
              <a:t> </a:t>
            </a:r>
            <a:r>
              <a:rPr lang="pt-BR" sz="2800" dirty="0">
                <a:solidFill>
                  <a:schemeClr val="bg1"/>
                </a:solidFill>
              </a:rPr>
              <a:t>Carência de pessoal habilitado para exercer suas funções</a:t>
            </a:r>
            <a:endParaRPr lang="pt-BR" sz="2800" dirty="0">
              <a:latin typeface="+mn-lt"/>
            </a:endParaRPr>
          </a:p>
        </p:txBody>
      </p:sp>
      <p:sp>
        <p:nvSpPr>
          <p:cNvPr id="3" name="Espaço Reservado para Conteúdo 2"/>
          <p:cNvSpPr>
            <a:spLocks noGrp="1"/>
          </p:cNvSpPr>
          <p:nvPr>
            <p:ph idx="1"/>
          </p:nvPr>
        </p:nvSpPr>
        <p:spPr>
          <a:xfrm>
            <a:off x="467543" y="1052736"/>
            <a:ext cx="8496945" cy="5112568"/>
          </a:xfrm>
        </p:spPr>
        <p:txBody>
          <a:bodyPr/>
          <a:lstStyle/>
          <a:p>
            <a:pPr marL="0" indent="0" algn="just">
              <a:lnSpc>
                <a:spcPts val="3400"/>
              </a:lnSpc>
              <a:spcBef>
                <a:spcPts val="0"/>
              </a:spcBef>
              <a:buNone/>
            </a:pPr>
            <a:r>
              <a:rPr lang="pt-BR" dirty="0" smtClean="0">
                <a:solidFill>
                  <a:schemeClr val="bg2"/>
                </a:solidFill>
              </a:rPr>
              <a:t>Aduzo que:</a:t>
            </a:r>
          </a:p>
          <a:p>
            <a:pPr marL="0" indent="0" algn="just">
              <a:lnSpc>
                <a:spcPts val="3400"/>
              </a:lnSpc>
              <a:spcBef>
                <a:spcPts val="0"/>
              </a:spcBef>
              <a:buNone/>
            </a:pPr>
            <a:r>
              <a:rPr lang="pt-BR" dirty="0" smtClean="0">
                <a:solidFill>
                  <a:schemeClr val="bg2"/>
                </a:solidFill>
              </a:rPr>
              <a:t>a) a ocorrência de </a:t>
            </a:r>
            <a:r>
              <a:rPr lang="pt-BR" u="sng" dirty="0" smtClean="0">
                <a:solidFill>
                  <a:schemeClr val="bg2"/>
                </a:solidFill>
              </a:rPr>
              <a:t>desperdícios de recursos públicos</a:t>
            </a:r>
            <a:r>
              <a:rPr lang="pt-BR" dirty="0" smtClean="0">
                <a:solidFill>
                  <a:schemeClr val="bg2"/>
                </a:solidFill>
              </a:rPr>
              <a:t>, decorrentes da </a:t>
            </a:r>
            <a:r>
              <a:rPr lang="pt-BR" u="sng" dirty="0" smtClean="0">
                <a:solidFill>
                  <a:schemeClr val="bg2"/>
                </a:solidFill>
              </a:rPr>
              <a:t>realização de treinamentos desnecessários ou improdutivos</a:t>
            </a:r>
            <a:r>
              <a:rPr lang="pt-BR" dirty="0" smtClean="0">
                <a:solidFill>
                  <a:schemeClr val="bg2"/>
                </a:solidFill>
              </a:rPr>
              <a:t>, pode ensejar a responsabilidade dos responsáveis por essas capacitações;</a:t>
            </a:r>
          </a:p>
          <a:p>
            <a:pPr marL="0" indent="0" algn="just">
              <a:lnSpc>
                <a:spcPts val="3400"/>
              </a:lnSpc>
              <a:spcBef>
                <a:spcPts val="0"/>
              </a:spcBef>
              <a:buNone/>
            </a:pPr>
            <a:r>
              <a:rPr lang="pt-BR" dirty="0" smtClean="0">
                <a:solidFill>
                  <a:schemeClr val="bg2"/>
                </a:solidFill>
              </a:rPr>
              <a:t>b) a </a:t>
            </a:r>
            <a:r>
              <a:rPr lang="pt-BR" u="sng" dirty="0" smtClean="0">
                <a:solidFill>
                  <a:schemeClr val="bg2"/>
                </a:solidFill>
              </a:rPr>
              <a:t>designação de </a:t>
            </a:r>
            <a:r>
              <a:rPr lang="pt-BR" u="sng" dirty="0">
                <a:solidFill>
                  <a:schemeClr val="bg2"/>
                </a:solidFill>
              </a:rPr>
              <a:t>servidores </a:t>
            </a:r>
            <a:r>
              <a:rPr lang="pt-BR" u="sng" dirty="0" smtClean="0">
                <a:solidFill>
                  <a:schemeClr val="bg2"/>
                </a:solidFill>
              </a:rPr>
              <a:t>sem </a:t>
            </a:r>
            <a:r>
              <a:rPr lang="pt-BR" u="sng" dirty="0">
                <a:solidFill>
                  <a:schemeClr val="bg2"/>
                </a:solidFill>
              </a:rPr>
              <a:t>a devida </a:t>
            </a:r>
            <a:r>
              <a:rPr lang="pt-BR" u="sng" dirty="0" smtClean="0">
                <a:solidFill>
                  <a:schemeClr val="bg2"/>
                </a:solidFill>
              </a:rPr>
              <a:t>capacitação para exercer atribuições</a:t>
            </a:r>
            <a:r>
              <a:rPr lang="pt-BR" dirty="0" smtClean="0">
                <a:solidFill>
                  <a:schemeClr val="bg2"/>
                </a:solidFill>
              </a:rPr>
              <a:t> que demandem um </a:t>
            </a:r>
            <a:r>
              <a:rPr lang="pt-BR" u="sng" dirty="0" smtClean="0">
                <a:solidFill>
                  <a:schemeClr val="bg2"/>
                </a:solidFill>
              </a:rPr>
              <a:t>conhecimento específico</a:t>
            </a:r>
            <a:r>
              <a:rPr lang="pt-BR" dirty="0" smtClean="0">
                <a:solidFill>
                  <a:schemeClr val="bg2"/>
                </a:solidFill>
              </a:rPr>
              <a:t>, por exemplo, para integrar comissões de licitação, contribui para a ocorrência de irregularidades. Por via de consequência, tal designação pode ocasionar a responsabilização dos servidores e de quem os indicou para o desempenho dessas funções.</a:t>
            </a:r>
          </a:p>
          <a:p>
            <a:pPr algn="just"/>
            <a:endParaRPr lang="pt-BR" dirty="0"/>
          </a:p>
        </p:txBody>
      </p:sp>
    </p:spTree>
    <p:extLst>
      <p:ext uri="{BB962C8B-B14F-4D97-AF65-F5344CB8AC3E}">
        <p14:creationId xmlns:p14="http://schemas.microsoft.com/office/powerpoint/2010/main" val="4187613388"/>
      </p:ext>
    </p:extLst>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dirty="0">
                <a:solidFill>
                  <a:schemeClr val="bg1"/>
                </a:solidFill>
              </a:rPr>
              <a:t>2.3. Carência de pessoal habilitado para exercer suas funções</a:t>
            </a:r>
            <a:endParaRPr lang="pt-BR" sz="2800" dirty="0"/>
          </a:p>
        </p:txBody>
      </p:sp>
      <p:sp>
        <p:nvSpPr>
          <p:cNvPr id="3" name="Espaço Reservado para Conteúdo 2"/>
          <p:cNvSpPr>
            <a:spLocks noGrp="1"/>
          </p:cNvSpPr>
          <p:nvPr>
            <p:ph idx="1"/>
          </p:nvPr>
        </p:nvSpPr>
        <p:spPr>
          <a:xfrm>
            <a:off x="467543" y="1844824"/>
            <a:ext cx="8496945" cy="4320480"/>
          </a:xfrm>
        </p:spPr>
        <p:txBody>
          <a:bodyPr/>
          <a:lstStyle/>
          <a:p>
            <a:pPr marL="0" indent="0" algn="just">
              <a:lnSpc>
                <a:spcPct val="150000"/>
              </a:lnSpc>
              <a:buNone/>
            </a:pPr>
            <a:r>
              <a:rPr lang="pt-BR" dirty="0" smtClean="0">
                <a:solidFill>
                  <a:schemeClr val="bg2"/>
                </a:solidFill>
              </a:rPr>
              <a:t>Concluo apresentando, a seguir, o resultado de um recente trabalho realizado pelo TCU versando sobre o atual estágio da governança de pessoal nos órgãos e entidades públicos.</a:t>
            </a:r>
          </a:p>
          <a:p>
            <a:pPr algn="just"/>
            <a:endParaRPr lang="pt-BR" dirty="0"/>
          </a:p>
        </p:txBody>
      </p:sp>
    </p:spTree>
    <p:extLst>
      <p:ext uri="{BB962C8B-B14F-4D97-AF65-F5344CB8AC3E}">
        <p14:creationId xmlns:p14="http://schemas.microsoft.com/office/powerpoint/2010/main" val="1784544370"/>
      </p:ext>
    </p:extLst>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t>Governança em gestão de pessoas</a:t>
            </a:r>
            <a:br>
              <a:rPr lang="pt-BR" sz="3200" dirty="0"/>
            </a:br>
            <a:r>
              <a:rPr lang="pt-BR" sz="2400" dirty="0"/>
              <a:t>Índice de governança de pessoas (</a:t>
            </a:r>
            <a:r>
              <a:rPr lang="pt-BR" sz="2400" dirty="0" err="1"/>
              <a:t>iGovPessoas</a:t>
            </a:r>
            <a:r>
              <a:rPr lang="pt-BR" sz="2400" dirty="0"/>
              <a:t>)</a:t>
            </a:r>
          </a:p>
        </p:txBody>
      </p:sp>
      <p:graphicFrame>
        <p:nvGraphicFramePr>
          <p:cNvPr id="4" name="Espaço Reservado para Conteúdo 3"/>
          <p:cNvGraphicFramePr>
            <a:graphicFrameLocks noGrp="1"/>
          </p:cNvGraphicFramePr>
          <p:nvPr>
            <p:ph idx="1"/>
          </p:nvPr>
        </p:nvGraphicFramePr>
        <p:xfrm>
          <a:off x="539750" y="981075"/>
          <a:ext cx="8223250" cy="49625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35522127"/>
      </p:ext>
    </p:extLst>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200" dirty="0"/>
              <a:t>Governança em gestão de pessoas</a:t>
            </a:r>
            <a:br>
              <a:rPr lang="pt-BR" sz="3200" dirty="0"/>
            </a:br>
            <a:r>
              <a:rPr lang="pt-BR" sz="2400" dirty="0"/>
              <a:t>Índice de governança de pessoas (</a:t>
            </a:r>
            <a:r>
              <a:rPr lang="pt-BR" sz="2400" dirty="0" err="1"/>
              <a:t>iGovPessoas</a:t>
            </a:r>
            <a:r>
              <a:rPr lang="pt-BR" sz="2400" dirty="0"/>
              <a:t>)</a:t>
            </a:r>
          </a:p>
        </p:txBody>
      </p:sp>
      <p:sp>
        <p:nvSpPr>
          <p:cNvPr id="3" name="Espaço Reservado para Conteúdo 2"/>
          <p:cNvSpPr>
            <a:spLocks noGrp="1"/>
          </p:cNvSpPr>
          <p:nvPr>
            <p:ph idx="1"/>
          </p:nvPr>
        </p:nvSpPr>
        <p:spPr>
          <a:xfrm>
            <a:off x="611561" y="980728"/>
            <a:ext cx="8151440" cy="4962872"/>
          </a:xfrm>
        </p:spPr>
        <p:txBody>
          <a:bodyPr/>
          <a:lstStyle/>
          <a:p>
            <a:pPr algn="just">
              <a:lnSpc>
                <a:spcPts val="4200"/>
              </a:lnSpc>
              <a:spcBef>
                <a:spcPts val="0"/>
              </a:spcBef>
            </a:pPr>
            <a:r>
              <a:rPr lang="pt-BR" sz="2800" dirty="0" smtClean="0">
                <a:solidFill>
                  <a:schemeClr val="bg2"/>
                </a:solidFill>
              </a:rPr>
              <a:t>O gráfico anterior demonstra, com base na </a:t>
            </a:r>
            <a:r>
              <a:rPr lang="pt-BR" sz="2800" dirty="0" err="1" smtClean="0">
                <a:solidFill>
                  <a:schemeClr val="bg2"/>
                </a:solidFill>
              </a:rPr>
              <a:t>autoavaliação</a:t>
            </a:r>
            <a:r>
              <a:rPr lang="pt-BR" sz="2800" dirty="0" smtClean="0">
                <a:solidFill>
                  <a:schemeClr val="bg2"/>
                </a:solidFill>
              </a:rPr>
              <a:t> dos gestores, que </a:t>
            </a:r>
            <a:r>
              <a:rPr lang="pt-BR" sz="2800" u="sng" dirty="0" smtClean="0">
                <a:solidFill>
                  <a:schemeClr val="bg2"/>
                </a:solidFill>
              </a:rPr>
              <a:t>55,4%</a:t>
            </a:r>
            <a:r>
              <a:rPr lang="pt-BR" sz="2800" dirty="0" smtClean="0">
                <a:solidFill>
                  <a:schemeClr val="bg2"/>
                </a:solidFill>
              </a:rPr>
              <a:t> das organizações encontram-se em </a:t>
            </a:r>
            <a:r>
              <a:rPr lang="pt-BR" sz="2800" u="sng" dirty="0" smtClean="0">
                <a:solidFill>
                  <a:schemeClr val="bg2"/>
                </a:solidFill>
              </a:rPr>
              <a:t>estágio inicial</a:t>
            </a:r>
            <a:r>
              <a:rPr lang="pt-BR" sz="2800" dirty="0" smtClean="0">
                <a:solidFill>
                  <a:schemeClr val="bg2"/>
                </a:solidFill>
              </a:rPr>
              <a:t> de governança de pessoas; </a:t>
            </a:r>
            <a:r>
              <a:rPr lang="pt-BR" sz="2800" u="sng" dirty="0" smtClean="0">
                <a:solidFill>
                  <a:schemeClr val="bg2"/>
                </a:solidFill>
              </a:rPr>
              <a:t>27%</a:t>
            </a:r>
            <a:r>
              <a:rPr lang="pt-BR" sz="2800" dirty="0" smtClean="0">
                <a:solidFill>
                  <a:schemeClr val="bg2"/>
                </a:solidFill>
              </a:rPr>
              <a:t> em </a:t>
            </a:r>
            <a:r>
              <a:rPr lang="pt-BR" sz="2800" u="sng" dirty="0" smtClean="0">
                <a:solidFill>
                  <a:schemeClr val="bg2"/>
                </a:solidFill>
              </a:rPr>
              <a:t>estágio intermediário</a:t>
            </a:r>
            <a:r>
              <a:rPr lang="pt-BR" sz="2800" dirty="0" smtClean="0">
                <a:solidFill>
                  <a:schemeClr val="bg2"/>
                </a:solidFill>
              </a:rPr>
              <a:t> e apenas </a:t>
            </a:r>
            <a:r>
              <a:rPr lang="pt-BR" sz="2800" u="sng" dirty="0" smtClean="0">
                <a:solidFill>
                  <a:schemeClr val="bg2"/>
                </a:solidFill>
              </a:rPr>
              <a:t>7,6%</a:t>
            </a:r>
            <a:r>
              <a:rPr lang="pt-BR" sz="2800" dirty="0" smtClean="0">
                <a:solidFill>
                  <a:schemeClr val="bg2"/>
                </a:solidFill>
              </a:rPr>
              <a:t> em </a:t>
            </a:r>
            <a:r>
              <a:rPr lang="pt-BR" sz="2800" u="sng" dirty="0" smtClean="0">
                <a:solidFill>
                  <a:schemeClr val="bg2"/>
                </a:solidFill>
              </a:rPr>
              <a:t>estágio aprimorado</a:t>
            </a:r>
            <a:r>
              <a:rPr lang="pt-BR" sz="2800" dirty="0" smtClean="0">
                <a:solidFill>
                  <a:schemeClr val="bg2"/>
                </a:solidFill>
              </a:rPr>
              <a:t>. </a:t>
            </a:r>
          </a:p>
          <a:p>
            <a:pPr algn="just">
              <a:lnSpc>
                <a:spcPts val="4200"/>
              </a:lnSpc>
              <a:spcBef>
                <a:spcPts val="0"/>
              </a:spcBef>
            </a:pPr>
            <a:r>
              <a:rPr lang="pt-BR" sz="2800" dirty="0" smtClean="0">
                <a:solidFill>
                  <a:schemeClr val="bg2"/>
                </a:solidFill>
              </a:rPr>
              <a:t>Além disso, a maior parte das instituições encontra-se na última faixa do estádio inicial (30% a 39,9%).</a:t>
            </a:r>
          </a:p>
        </p:txBody>
      </p:sp>
    </p:spTree>
    <p:extLst>
      <p:ext uri="{BB962C8B-B14F-4D97-AF65-F5344CB8AC3E}">
        <p14:creationId xmlns:p14="http://schemas.microsoft.com/office/powerpoint/2010/main" val="3257176020"/>
      </p:ext>
    </p:extLst>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2.4. Inexistência de uma cultura voltada para resultados</a:t>
            </a:r>
          </a:p>
        </p:txBody>
      </p:sp>
      <p:sp>
        <p:nvSpPr>
          <p:cNvPr id="17411" name="Rectangle 3"/>
          <p:cNvSpPr>
            <a:spLocks noGrp="1" noChangeArrowheads="1"/>
          </p:cNvSpPr>
          <p:nvPr>
            <p:ph type="body" idx="1"/>
          </p:nvPr>
        </p:nvSpPr>
        <p:spPr>
          <a:xfrm>
            <a:off x="349176" y="820738"/>
            <a:ext cx="8461449" cy="5557490"/>
          </a:xfrm>
        </p:spPr>
        <p:txBody>
          <a:bodyPr/>
          <a:lstStyle/>
          <a:p>
            <a:pPr algn="just">
              <a:lnSpc>
                <a:spcPct val="150000"/>
              </a:lnSpc>
              <a:spcBef>
                <a:spcPts val="600"/>
              </a:spcBef>
              <a:spcAft>
                <a:spcPts val="600"/>
              </a:spcAft>
            </a:pPr>
            <a:r>
              <a:rPr lang="pt-BR" dirty="0" smtClean="0">
                <a:solidFill>
                  <a:schemeClr val="bg2"/>
                </a:solidFill>
              </a:rPr>
              <a:t>A </a:t>
            </a:r>
            <a:r>
              <a:rPr lang="pt-BR" u="sng" dirty="0" smtClean="0">
                <a:solidFill>
                  <a:schemeClr val="bg2"/>
                </a:solidFill>
              </a:rPr>
              <a:t>cultura </a:t>
            </a:r>
            <a:r>
              <a:rPr lang="pt-BR" u="sng" dirty="0">
                <a:solidFill>
                  <a:schemeClr val="bg2"/>
                </a:solidFill>
              </a:rPr>
              <a:t>orientada para resultados</a:t>
            </a:r>
            <a:r>
              <a:rPr lang="pt-BR" dirty="0">
                <a:solidFill>
                  <a:schemeClr val="bg2"/>
                </a:solidFill>
              </a:rPr>
              <a:t> é a capacidade da organização de manter uma </a:t>
            </a:r>
            <a:r>
              <a:rPr lang="pt-BR" u="sng" dirty="0">
                <a:solidFill>
                  <a:schemeClr val="bg2"/>
                </a:solidFill>
              </a:rPr>
              <a:t>força de trabalho de alta performance</a:t>
            </a:r>
            <a:r>
              <a:rPr lang="pt-BR" dirty="0">
                <a:solidFill>
                  <a:schemeClr val="bg2"/>
                </a:solidFill>
              </a:rPr>
              <a:t>, por meio da utilização de sistemas de gestão do desempenho que, efetivamente, diferenciem altos de baixos níveis de desempenho, vinculando-o às metas e resultados planejados</a:t>
            </a:r>
            <a:r>
              <a:rPr lang="pt-BR" dirty="0" smtClean="0">
                <a:solidFill>
                  <a:schemeClr val="bg2"/>
                </a:solidFill>
              </a:rPr>
              <a:t>.</a:t>
            </a:r>
          </a:p>
          <a:p>
            <a:pPr algn="just">
              <a:lnSpc>
                <a:spcPct val="150000"/>
              </a:lnSpc>
              <a:spcBef>
                <a:spcPts val="600"/>
              </a:spcBef>
              <a:spcAft>
                <a:spcPts val="600"/>
              </a:spcAft>
            </a:pPr>
            <a:r>
              <a:rPr lang="pt-BR" dirty="0" smtClean="0">
                <a:solidFill>
                  <a:schemeClr val="bg2"/>
                </a:solidFill>
              </a:rPr>
              <a:t>O TCU verificou que, via de regra, sua inexistência em um determinado órgão público contribui para que o desempenho dos servidores ali lotados fique aquém do esperado.</a:t>
            </a:r>
          </a:p>
        </p:txBody>
      </p:sp>
    </p:spTree>
    <p:extLst>
      <p:ext uri="{BB962C8B-B14F-4D97-AF65-F5344CB8AC3E}">
        <p14:creationId xmlns:p14="http://schemas.microsoft.com/office/powerpoint/2010/main" val="3458505796"/>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smtClean="0">
                <a:solidFill>
                  <a:schemeClr val="bg1"/>
                </a:solidFill>
                <a:latin typeface="+mn-lt"/>
              </a:rPr>
              <a:t>2.4. Inexistência de uma cultura voltada para resultados</a:t>
            </a:r>
          </a:p>
        </p:txBody>
      </p:sp>
      <p:sp>
        <p:nvSpPr>
          <p:cNvPr id="17411" name="Rectangle 3"/>
          <p:cNvSpPr>
            <a:spLocks noGrp="1" noChangeArrowheads="1"/>
          </p:cNvSpPr>
          <p:nvPr>
            <p:ph type="body" idx="1"/>
          </p:nvPr>
        </p:nvSpPr>
        <p:spPr>
          <a:xfrm>
            <a:off x="349176" y="820738"/>
            <a:ext cx="8615312" cy="5557490"/>
          </a:xfrm>
        </p:spPr>
        <p:txBody>
          <a:bodyPr/>
          <a:lstStyle/>
          <a:p>
            <a:pPr algn="just">
              <a:lnSpc>
                <a:spcPct val="150000"/>
              </a:lnSpc>
              <a:spcBef>
                <a:spcPts val="600"/>
              </a:spcBef>
              <a:spcAft>
                <a:spcPts val="600"/>
              </a:spcAft>
            </a:pPr>
            <a:r>
              <a:rPr lang="pt-BR" dirty="0" smtClean="0">
                <a:solidFill>
                  <a:schemeClr val="bg2"/>
                </a:solidFill>
              </a:rPr>
              <a:t>Ressalto que o </a:t>
            </a:r>
            <a:r>
              <a:rPr lang="pt-BR" u="sng" dirty="0" smtClean="0">
                <a:solidFill>
                  <a:schemeClr val="bg2"/>
                </a:solidFill>
              </a:rPr>
              <a:t>desempenho inferior</a:t>
            </a:r>
            <a:r>
              <a:rPr lang="pt-BR" dirty="0" smtClean="0">
                <a:solidFill>
                  <a:schemeClr val="bg2"/>
                </a:solidFill>
              </a:rPr>
              <a:t> ao que seria possível atingir configura uma modalidade de </a:t>
            </a:r>
            <a:r>
              <a:rPr lang="pt-BR" u="sng" dirty="0" smtClean="0">
                <a:solidFill>
                  <a:schemeClr val="bg2"/>
                </a:solidFill>
              </a:rPr>
              <a:t>desperdício de recursos públicos</a:t>
            </a:r>
            <a:r>
              <a:rPr lang="pt-BR" dirty="0" smtClean="0">
                <a:solidFill>
                  <a:schemeClr val="bg2"/>
                </a:solidFill>
              </a:rPr>
              <a:t>.</a:t>
            </a:r>
          </a:p>
          <a:p>
            <a:pPr algn="just">
              <a:lnSpc>
                <a:spcPct val="150000"/>
              </a:lnSpc>
              <a:spcBef>
                <a:spcPts val="600"/>
              </a:spcBef>
              <a:spcAft>
                <a:spcPts val="600"/>
              </a:spcAft>
            </a:pPr>
            <a:r>
              <a:rPr lang="pt-BR" dirty="0" smtClean="0">
                <a:solidFill>
                  <a:schemeClr val="bg2"/>
                </a:solidFill>
              </a:rPr>
              <a:t>Ciente deste problema, o TCU avaliou a existência de uma cultura voltada para resultados nos entes públicos, a partir do exame dos seguintes fatores: Comunicação, Avaliação de desempenho e Reconhecimento.</a:t>
            </a:r>
          </a:p>
          <a:p>
            <a:pPr algn="just">
              <a:lnSpc>
                <a:spcPct val="150000"/>
              </a:lnSpc>
              <a:spcBef>
                <a:spcPts val="600"/>
              </a:spcBef>
              <a:spcAft>
                <a:spcPts val="600"/>
              </a:spcAft>
            </a:pPr>
            <a:r>
              <a:rPr lang="pt-BR" dirty="0" smtClean="0">
                <a:solidFill>
                  <a:schemeClr val="bg2"/>
                </a:solidFill>
              </a:rPr>
              <a:t>Os resultados obtidos estão retratados a seguir.</a:t>
            </a:r>
            <a:endParaRPr lang="pt-BR" dirty="0">
              <a:solidFill>
                <a:schemeClr val="bg2"/>
              </a:solidFill>
            </a:endParaRPr>
          </a:p>
          <a:p>
            <a:pPr marL="0" indent="0" algn="just">
              <a:lnSpc>
                <a:spcPct val="150000"/>
              </a:lnSpc>
              <a:spcBef>
                <a:spcPts val="600"/>
              </a:spcBef>
              <a:spcAft>
                <a:spcPts val="600"/>
              </a:spcAft>
              <a:buNone/>
            </a:pPr>
            <a:endParaRPr lang="pt-BR" dirty="0" smtClean="0">
              <a:solidFill>
                <a:schemeClr val="bg2"/>
              </a:solidFill>
            </a:endParaRPr>
          </a:p>
        </p:txBody>
      </p:sp>
    </p:spTree>
    <p:extLst>
      <p:ext uri="{BB962C8B-B14F-4D97-AF65-F5344CB8AC3E}">
        <p14:creationId xmlns:p14="http://schemas.microsoft.com/office/powerpoint/2010/main" val="21240161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pt-BR" sz="2800" b="0" dirty="0">
                <a:latin typeface="Eras Demi ITC" panose="020B0805030504020804" pitchFamily="34" charset="0"/>
              </a:rPr>
              <a:t>1. O Princípio da Eficiência e a Administração Pública</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395535" y="908720"/>
            <a:ext cx="8486059" cy="5629498"/>
          </a:xfrm>
        </p:spPr>
        <p:txBody>
          <a:bodyPr/>
          <a:lstStyle/>
          <a:p>
            <a:pPr marL="0" indent="0" algn="just">
              <a:lnSpc>
                <a:spcPts val="4000"/>
              </a:lnSpc>
              <a:spcBef>
                <a:spcPts val="0"/>
              </a:spcBef>
              <a:spcAft>
                <a:spcPts val="0"/>
              </a:spcAft>
              <a:buNone/>
            </a:pPr>
            <a:r>
              <a:rPr lang="pt-BR" dirty="0" smtClean="0">
                <a:solidFill>
                  <a:schemeClr val="bg2"/>
                </a:solidFill>
              </a:rPr>
              <a:t>No contexto atual, o </a:t>
            </a:r>
            <a:r>
              <a:rPr lang="pt-BR" u="sng" dirty="0" smtClean="0">
                <a:solidFill>
                  <a:schemeClr val="bg2"/>
                </a:solidFill>
              </a:rPr>
              <a:t>gestor público</a:t>
            </a:r>
            <a:r>
              <a:rPr lang="pt-BR" dirty="0" smtClean="0">
                <a:solidFill>
                  <a:schemeClr val="bg2"/>
                </a:solidFill>
              </a:rPr>
              <a:t> deve pautar sua atuação pela </a:t>
            </a:r>
            <a:r>
              <a:rPr lang="pt-BR" u="sng" dirty="0" smtClean="0">
                <a:solidFill>
                  <a:schemeClr val="bg2"/>
                </a:solidFill>
              </a:rPr>
              <a:t>busca da eficiência, da eficácia e da efetividade</a:t>
            </a:r>
            <a:r>
              <a:rPr lang="pt-BR" dirty="0" smtClean="0">
                <a:solidFill>
                  <a:schemeClr val="bg2"/>
                </a:solidFill>
              </a:rPr>
              <a:t>. Com esse desiderato, reitero que ele deve promover um </a:t>
            </a:r>
            <a:r>
              <a:rPr lang="pt-BR" u="sng" dirty="0" smtClean="0">
                <a:solidFill>
                  <a:schemeClr val="bg2"/>
                </a:solidFill>
              </a:rPr>
              <a:t>bom nível de governança</a:t>
            </a:r>
            <a:r>
              <a:rPr lang="pt-BR" dirty="0" smtClean="0">
                <a:solidFill>
                  <a:schemeClr val="bg2"/>
                </a:solidFill>
              </a:rPr>
              <a:t> na sua organização, inclusive e especialmente no que concerne ao planejamento adequado de suas ações.</a:t>
            </a:r>
          </a:p>
          <a:p>
            <a:pPr marL="0" indent="0" algn="just">
              <a:lnSpc>
                <a:spcPts val="4000"/>
              </a:lnSpc>
              <a:spcBef>
                <a:spcPts val="0"/>
              </a:spcBef>
              <a:spcAft>
                <a:spcPts val="0"/>
              </a:spcAft>
              <a:buNone/>
            </a:pPr>
            <a:r>
              <a:rPr lang="pt-BR" dirty="0" smtClean="0">
                <a:solidFill>
                  <a:schemeClr val="bg2"/>
                </a:solidFill>
              </a:rPr>
              <a:t>Contudo, os Tribunais de Contas tem verificado a </a:t>
            </a:r>
            <a:r>
              <a:rPr lang="pt-BR" u="sng" dirty="0" smtClean="0">
                <a:solidFill>
                  <a:schemeClr val="bg2"/>
                </a:solidFill>
              </a:rPr>
              <a:t>ocorrência de desperdícios significativos</a:t>
            </a:r>
            <a:r>
              <a:rPr lang="pt-BR" dirty="0" smtClean="0">
                <a:solidFill>
                  <a:schemeClr val="bg2"/>
                </a:solidFill>
              </a:rPr>
              <a:t> de recursos públicos, o que vai de encontro ao que foi assinalado anteriormente nesta palestra.</a:t>
            </a:r>
          </a:p>
        </p:txBody>
      </p:sp>
    </p:spTree>
    <p:extLst>
      <p:ext uri="{BB962C8B-B14F-4D97-AF65-F5344CB8AC3E}">
        <p14:creationId xmlns:p14="http://schemas.microsoft.com/office/powerpoint/2010/main" val="4078206734"/>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0" dirty="0">
                <a:solidFill>
                  <a:schemeClr val="bg1"/>
                </a:solidFill>
                <a:latin typeface="+mn-lt"/>
              </a:rPr>
              <a:t>2.4. Inexistência de uma cultura voltada para resultados</a:t>
            </a:r>
            <a:endParaRPr lang="pt-BR" sz="2800" dirty="0">
              <a:latin typeface="+mn-lt"/>
            </a:endParaRPr>
          </a:p>
        </p:txBody>
      </p:sp>
      <p:sp>
        <p:nvSpPr>
          <p:cNvPr id="3" name="Espaço Reservado para Conteúdo 2"/>
          <p:cNvSpPr>
            <a:spLocks noGrp="1"/>
          </p:cNvSpPr>
          <p:nvPr>
            <p:ph idx="1"/>
          </p:nvPr>
        </p:nvSpPr>
        <p:spPr>
          <a:xfrm>
            <a:off x="539553" y="980728"/>
            <a:ext cx="8223448" cy="4962872"/>
          </a:xfrm>
        </p:spPr>
        <p:txBody>
          <a:bodyPr/>
          <a:lstStyle/>
          <a:p>
            <a:pPr lvl="0" fontAlgn="auto">
              <a:lnSpc>
                <a:spcPts val="3600"/>
              </a:lnSpc>
              <a:spcBef>
                <a:spcPts val="0"/>
              </a:spcBef>
              <a:spcAft>
                <a:spcPts val="0"/>
              </a:spcAft>
              <a:defRPr/>
            </a:pPr>
            <a:r>
              <a:rPr lang="pt-BR" sz="2600" dirty="0" smtClean="0">
                <a:solidFill>
                  <a:schemeClr val="bg2"/>
                </a:solidFill>
              </a:rPr>
              <a:t>Foram formuladas as seguintes questões:</a:t>
            </a:r>
            <a:endParaRPr lang="pt-BR" sz="2600" dirty="0">
              <a:solidFill>
                <a:schemeClr val="bg2"/>
              </a:solidFill>
            </a:endParaRPr>
          </a:p>
          <a:p>
            <a:pPr marL="514350" lvl="0" indent="-514350" algn="just" fontAlgn="auto">
              <a:lnSpc>
                <a:spcPts val="3600"/>
              </a:lnSpc>
              <a:spcBef>
                <a:spcPts val="0"/>
              </a:spcBef>
              <a:spcAft>
                <a:spcPts val="0"/>
              </a:spcAft>
              <a:buClrTx/>
              <a:buFont typeface="Wingdings" pitchFamily="2" charset="2"/>
              <a:buChar char="§"/>
              <a:defRPr/>
            </a:pPr>
            <a:r>
              <a:rPr lang="pt-BR" dirty="0">
                <a:solidFill>
                  <a:schemeClr val="bg2"/>
                </a:solidFill>
              </a:rPr>
              <a:t>O órgão/entidade estabelece metas de desempenho individuais ou de equipes?</a:t>
            </a:r>
          </a:p>
          <a:p>
            <a:pPr marL="514350" lvl="0" indent="-514350" algn="just" fontAlgn="auto">
              <a:lnSpc>
                <a:spcPts val="3600"/>
              </a:lnSpc>
              <a:spcBef>
                <a:spcPts val="0"/>
              </a:spcBef>
              <a:spcAft>
                <a:spcPts val="0"/>
              </a:spcAft>
              <a:buClrTx/>
              <a:buFont typeface="Wingdings" pitchFamily="2" charset="2"/>
              <a:buChar char="§"/>
              <a:defRPr/>
            </a:pPr>
            <a:r>
              <a:rPr lang="pt-BR" dirty="0">
                <a:solidFill>
                  <a:schemeClr val="bg2"/>
                </a:solidFill>
              </a:rPr>
              <a:t>O órgão/entidade avalia o desempenho dos membros da alta administração ou dos demais gestores?</a:t>
            </a:r>
          </a:p>
          <a:p>
            <a:pPr marL="514350" lvl="0" indent="-514350" algn="just" fontAlgn="auto">
              <a:lnSpc>
                <a:spcPts val="3600"/>
              </a:lnSpc>
              <a:spcBef>
                <a:spcPts val="0"/>
              </a:spcBef>
              <a:spcAft>
                <a:spcPts val="0"/>
              </a:spcAft>
              <a:buClrTx/>
              <a:buFont typeface="Wingdings" pitchFamily="2" charset="2"/>
              <a:buChar char="§"/>
              <a:defRPr/>
            </a:pPr>
            <a:r>
              <a:rPr lang="pt-BR" dirty="0">
                <a:solidFill>
                  <a:schemeClr val="bg2"/>
                </a:solidFill>
              </a:rPr>
              <a:t>O órgão/entidade avalia o desempenho dos servidores?</a:t>
            </a:r>
          </a:p>
          <a:p>
            <a:pPr marL="514350" lvl="0" indent="-514350" algn="just" fontAlgn="auto">
              <a:lnSpc>
                <a:spcPts val="3600"/>
              </a:lnSpc>
              <a:spcBef>
                <a:spcPts val="0"/>
              </a:spcBef>
              <a:spcAft>
                <a:spcPts val="0"/>
              </a:spcAft>
              <a:buClrTx/>
              <a:buFont typeface="Wingdings" pitchFamily="2" charset="2"/>
              <a:buChar char="§"/>
              <a:defRPr/>
            </a:pPr>
            <a:r>
              <a:rPr lang="pt-BR" dirty="0">
                <a:solidFill>
                  <a:schemeClr val="bg2"/>
                </a:solidFill>
              </a:rPr>
              <a:t>O órgão/entidade treina gestores em gestão de desempenho?</a:t>
            </a:r>
          </a:p>
        </p:txBody>
      </p:sp>
    </p:spTree>
    <p:extLst>
      <p:ext uri="{BB962C8B-B14F-4D97-AF65-F5344CB8AC3E}">
        <p14:creationId xmlns:p14="http://schemas.microsoft.com/office/powerpoint/2010/main" val="30174889"/>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0" dirty="0">
                <a:solidFill>
                  <a:schemeClr val="bg1"/>
                </a:solidFill>
                <a:latin typeface="+mn-lt"/>
              </a:rPr>
              <a:t>2.4. Inexistência de uma cultura voltada para resultados</a:t>
            </a:r>
            <a:endParaRPr lang="pt-BR" sz="2800" dirty="0">
              <a:latin typeface="+mn-lt"/>
            </a:endParaRPr>
          </a:p>
        </p:txBody>
      </p:sp>
      <p:sp>
        <p:nvSpPr>
          <p:cNvPr id="3" name="Espaço Reservado para Conteúdo 2"/>
          <p:cNvSpPr>
            <a:spLocks noGrp="1"/>
          </p:cNvSpPr>
          <p:nvPr>
            <p:ph idx="1"/>
          </p:nvPr>
        </p:nvSpPr>
        <p:spPr>
          <a:xfrm>
            <a:off x="467543" y="1052736"/>
            <a:ext cx="8295457" cy="4890864"/>
          </a:xfrm>
        </p:spPr>
        <p:txBody>
          <a:bodyPr/>
          <a:lstStyle/>
          <a:p>
            <a:endParaRPr lang="pt-BR" dirty="0" smtClean="0"/>
          </a:p>
          <a:p>
            <a:endParaRPr lang="pt-BR" dirty="0"/>
          </a:p>
        </p:txBody>
      </p:sp>
      <p:graphicFrame>
        <p:nvGraphicFramePr>
          <p:cNvPr id="4" name="Tabela 3"/>
          <p:cNvGraphicFramePr>
            <a:graphicFrameLocks noGrp="1"/>
          </p:cNvGraphicFramePr>
          <p:nvPr>
            <p:extLst/>
          </p:nvPr>
        </p:nvGraphicFramePr>
        <p:xfrm>
          <a:off x="467545" y="2060848"/>
          <a:ext cx="8208912" cy="3017328"/>
        </p:xfrm>
        <a:graphic>
          <a:graphicData uri="http://schemas.openxmlformats.org/drawingml/2006/table">
            <a:tbl>
              <a:tblPr firstRow="1" bandRow="1">
                <a:tableStyleId>{5C22544A-7EE6-4342-B048-85BDC9FD1C3A}</a:tableStyleId>
              </a:tblPr>
              <a:tblGrid>
                <a:gridCol w="2702646"/>
                <a:gridCol w="1835422"/>
                <a:gridCol w="1835422"/>
                <a:gridCol w="1835422"/>
              </a:tblGrid>
              <a:tr h="439817">
                <a:tc rowSpan="2">
                  <a:txBody>
                    <a:bodyPr/>
                    <a:lstStyle/>
                    <a:p>
                      <a:r>
                        <a:rPr lang="pt-BR" dirty="0" smtClean="0">
                          <a:solidFill>
                            <a:schemeClr val="bg2"/>
                          </a:solidFill>
                        </a:rPr>
                        <a:t>Componente/fatores</a:t>
                      </a:r>
                      <a:endParaRPr lang="pt-BR" dirty="0">
                        <a:solidFill>
                          <a:schemeClr val="bg2"/>
                        </a:solidFill>
                      </a:endParaRPr>
                    </a:p>
                  </a:txBody>
                  <a:tcPr>
                    <a:solidFill>
                      <a:schemeClr val="accent1">
                        <a:lumMod val="50000"/>
                      </a:schemeClr>
                    </a:solidFill>
                  </a:tcPr>
                </a:tc>
                <a:tc gridSpan="3">
                  <a:txBody>
                    <a:bodyPr/>
                    <a:lstStyle/>
                    <a:p>
                      <a:pPr algn="ctr"/>
                      <a:r>
                        <a:rPr lang="pt-BR" dirty="0" smtClean="0">
                          <a:solidFill>
                            <a:schemeClr val="bg2"/>
                          </a:solidFill>
                        </a:rPr>
                        <a:t>Estádio de capacidade</a:t>
                      </a:r>
                      <a:endParaRPr lang="pt-BR" dirty="0">
                        <a:solidFill>
                          <a:schemeClr val="bg2"/>
                        </a:solidFill>
                      </a:endParaRPr>
                    </a:p>
                  </a:txBody>
                  <a:tcPr>
                    <a:solidFill>
                      <a:schemeClr val="accent1">
                        <a:lumMod val="50000"/>
                      </a:schemeClr>
                    </a:solidFill>
                  </a:tcPr>
                </a:tc>
                <a:tc hMerge="1">
                  <a:txBody>
                    <a:bodyPr/>
                    <a:lstStyle/>
                    <a:p>
                      <a:endParaRPr lang="pt-BR" dirty="0"/>
                    </a:p>
                  </a:txBody>
                  <a:tcPr/>
                </a:tc>
                <a:tc hMerge="1">
                  <a:txBody>
                    <a:bodyPr/>
                    <a:lstStyle/>
                    <a:p>
                      <a:endParaRPr lang="pt-BR" dirty="0"/>
                    </a:p>
                  </a:txBody>
                  <a:tcPr/>
                </a:tc>
              </a:tr>
              <a:tr h="395615">
                <a:tc vMerge="1">
                  <a:txBody>
                    <a:bodyPr/>
                    <a:lstStyle/>
                    <a:p>
                      <a:endParaRPr lang="pt-BR" dirty="0"/>
                    </a:p>
                  </a:txBody>
                  <a:tcPr/>
                </a:tc>
                <a:tc>
                  <a:txBody>
                    <a:bodyPr/>
                    <a:lstStyle/>
                    <a:p>
                      <a:pPr algn="ctr"/>
                      <a:r>
                        <a:rPr lang="pt-BR" dirty="0" smtClean="0">
                          <a:solidFill>
                            <a:schemeClr val="bg2"/>
                          </a:solidFill>
                        </a:rPr>
                        <a:t>Inicial</a:t>
                      </a:r>
                      <a:endParaRPr lang="pt-BR" dirty="0">
                        <a:solidFill>
                          <a:schemeClr val="bg2"/>
                        </a:solidFill>
                      </a:endParaRPr>
                    </a:p>
                  </a:txBody>
                  <a:tcPr>
                    <a:solidFill>
                      <a:schemeClr val="accent1">
                        <a:lumMod val="50000"/>
                      </a:schemeClr>
                    </a:solidFill>
                  </a:tcPr>
                </a:tc>
                <a:tc>
                  <a:txBody>
                    <a:bodyPr/>
                    <a:lstStyle/>
                    <a:p>
                      <a:pPr algn="ctr"/>
                      <a:r>
                        <a:rPr lang="pt-BR" dirty="0" smtClean="0">
                          <a:solidFill>
                            <a:schemeClr val="bg2"/>
                          </a:solidFill>
                        </a:rPr>
                        <a:t>Intermediário</a:t>
                      </a:r>
                      <a:endParaRPr lang="pt-BR" dirty="0">
                        <a:solidFill>
                          <a:schemeClr val="bg2"/>
                        </a:solidFill>
                      </a:endParaRPr>
                    </a:p>
                  </a:txBody>
                  <a:tcPr>
                    <a:solidFill>
                      <a:schemeClr val="accent1">
                        <a:lumMod val="50000"/>
                      </a:schemeClr>
                    </a:solidFill>
                  </a:tcPr>
                </a:tc>
                <a:tc>
                  <a:txBody>
                    <a:bodyPr/>
                    <a:lstStyle/>
                    <a:p>
                      <a:pPr algn="ctr"/>
                      <a:r>
                        <a:rPr lang="pt-BR" dirty="0" smtClean="0">
                          <a:solidFill>
                            <a:schemeClr val="bg2"/>
                          </a:solidFill>
                        </a:rPr>
                        <a:t>Aprimorado</a:t>
                      </a:r>
                      <a:endParaRPr lang="pt-BR" dirty="0">
                        <a:solidFill>
                          <a:schemeClr val="bg2"/>
                        </a:solidFill>
                      </a:endParaRPr>
                    </a:p>
                  </a:txBody>
                  <a:tcPr>
                    <a:solidFill>
                      <a:schemeClr val="accent1">
                        <a:lumMod val="50000"/>
                      </a:schemeClr>
                    </a:solidFill>
                  </a:tcPr>
                </a:tc>
              </a:tr>
              <a:tr h="417716">
                <a:tc>
                  <a:txBody>
                    <a:bodyPr/>
                    <a:lstStyle/>
                    <a:p>
                      <a:r>
                        <a:rPr lang="pt-BR" dirty="0" smtClean="0">
                          <a:solidFill>
                            <a:schemeClr val="bg2"/>
                          </a:solidFill>
                        </a:rPr>
                        <a:t>Comunicação</a:t>
                      </a:r>
                      <a:endParaRPr lang="pt-BR" dirty="0">
                        <a:solidFill>
                          <a:schemeClr val="bg2"/>
                        </a:solidFill>
                      </a:endParaRPr>
                    </a:p>
                  </a:txBody>
                  <a:tcPr/>
                </a:tc>
                <a:tc>
                  <a:txBody>
                    <a:bodyPr/>
                    <a:lstStyle/>
                    <a:p>
                      <a:pPr algn="r"/>
                      <a:r>
                        <a:rPr lang="pt-BR" dirty="0" smtClean="0">
                          <a:solidFill>
                            <a:schemeClr val="bg2"/>
                          </a:solidFill>
                        </a:rPr>
                        <a:t>45%</a:t>
                      </a:r>
                      <a:endParaRPr lang="pt-BR" dirty="0">
                        <a:solidFill>
                          <a:schemeClr val="bg2"/>
                        </a:solidFill>
                      </a:endParaRPr>
                    </a:p>
                  </a:txBody>
                  <a:tcPr/>
                </a:tc>
                <a:tc>
                  <a:txBody>
                    <a:bodyPr/>
                    <a:lstStyle/>
                    <a:p>
                      <a:pPr algn="r"/>
                      <a:r>
                        <a:rPr lang="pt-BR" dirty="0" smtClean="0">
                          <a:solidFill>
                            <a:schemeClr val="bg2"/>
                          </a:solidFill>
                        </a:rPr>
                        <a:t>39%</a:t>
                      </a:r>
                      <a:endParaRPr lang="pt-BR" dirty="0">
                        <a:solidFill>
                          <a:schemeClr val="bg2"/>
                        </a:solidFill>
                      </a:endParaRPr>
                    </a:p>
                  </a:txBody>
                  <a:tcPr/>
                </a:tc>
                <a:tc>
                  <a:txBody>
                    <a:bodyPr/>
                    <a:lstStyle/>
                    <a:p>
                      <a:pPr algn="r"/>
                      <a:r>
                        <a:rPr lang="pt-BR" dirty="0" smtClean="0">
                          <a:solidFill>
                            <a:schemeClr val="bg2"/>
                          </a:solidFill>
                        </a:rPr>
                        <a:t>17%</a:t>
                      </a:r>
                      <a:endParaRPr lang="pt-BR" dirty="0">
                        <a:solidFill>
                          <a:schemeClr val="bg2"/>
                        </a:solidFill>
                      </a:endParaRPr>
                    </a:p>
                  </a:txBody>
                  <a:tcPr/>
                </a:tc>
              </a:tr>
              <a:tr h="484020">
                <a:tc>
                  <a:txBody>
                    <a:bodyPr/>
                    <a:lstStyle/>
                    <a:p>
                      <a:r>
                        <a:rPr lang="pt-BR" dirty="0" smtClean="0">
                          <a:solidFill>
                            <a:schemeClr val="bg2"/>
                          </a:solidFill>
                        </a:rPr>
                        <a:t>Avaliação de desempenho</a:t>
                      </a:r>
                      <a:endParaRPr lang="pt-BR" dirty="0">
                        <a:solidFill>
                          <a:schemeClr val="bg2"/>
                        </a:solidFill>
                      </a:endParaRPr>
                    </a:p>
                  </a:txBody>
                  <a:tcPr/>
                </a:tc>
                <a:tc>
                  <a:txBody>
                    <a:bodyPr/>
                    <a:lstStyle/>
                    <a:p>
                      <a:pPr algn="r"/>
                      <a:r>
                        <a:rPr lang="pt-BR" dirty="0" smtClean="0">
                          <a:solidFill>
                            <a:schemeClr val="bg2"/>
                          </a:solidFill>
                        </a:rPr>
                        <a:t>64%</a:t>
                      </a:r>
                      <a:endParaRPr lang="pt-BR" dirty="0">
                        <a:solidFill>
                          <a:schemeClr val="bg2"/>
                        </a:solidFill>
                      </a:endParaRPr>
                    </a:p>
                  </a:txBody>
                  <a:tcPr/>
                </a:tc>
                <a:tc>
                  <a:txBody>
                    <a:bodyPr/>
                    <a:lstStyle/>
                    <a:p>
                      <a:pPr algn="r"/>
                      <a:r>
                        <a:rPr lang="pt-BR" dirty="0" smtClean="0">
                          <a:solidFill>
                            <a:schemeClr val="bg2"/>
                          </a:solidFill>
                        </a:rPr>
                        <a:t>28%</a:t>
                      </a:r>
                      <a:endParaRPr lang="pt-BR" dirty="0">
                        <a:solidFill>
                          <a:schemeClr val="bg2"/>
                        </a:solidFill>
                      </a:endParaRPr>
                    </a:p>
                  </a:txBody>
                  <a:tcPr/>
                </a:tc>
                <a:tc>
                  <a:txBody>
                    <a:bodyPr/>
                    <a:lstStyle/>
                    <a:p>
                      <a:pPr algn="r"/>
                      <a:r>
                        <a:rPr lang="pt-BR" dirty="0" smtClean="0">
                          <a:solidFill>
                            <a:schemeClr val="bg2"/>
                          </a:solidFill>
                        </a:rPr>
                        <a:t>8%</a:t>
                      </a:r>
                      <a:endParaRPr lang="pt-BR" dirty="0">
                        <a:solidFill>
                          <a:schemeClr val="bg2"/>
                        </a:solidFill>
                      </a:endParaRPr>
                    </a:p>
                  </a:txBody>
                  <a:tcPr/>
                </a:tc>
              </a:tr>
              <a:tr h="484020">
                <a:tc>
                  <a:txBody>
                    <a:bodyPr/>
                    <a:lstStyle/>
                    <a:p>
                      <a:r>
                        <a:rPr lang="pt-BR" dirty="0" smtClean="0">
                          <a:solidFill>
                            <a:schemeClr val="bg2"/>
                          </a:solidFill>
                        </a:rPr>
                        <a:t>Reconhecimento</a:t>
                      </a:r>
                      <a:endParaRPr lang="pt-BR" dirty="0">
                        <a:solidFill>
                          <a:schemeClr val="bg2"/>
                        </a:solidFill>
                      </a:endParaRPr>
                    </a:p>
                  </a:txBody>
                  <a:tcPr/>
                </a:tc>
                <a:tc>
                  <a:txBody>
                    <a:bodyPr/>
                    <a:lstStyle/>
                    <a:p>
                      <a:pPr algn="r"/>
                      <a:r>
                        <a:rPr lang="pt-BR" dirty="0" smtClean="0">
                          <a:solidFill>
                            <a:schemeClr val="bg2"/>
                          </a:solidFill>
                        </a:rPr>
                        <a:t>88%</a:t>
                      </a:r>
                      <a:endParaRPr lang="pt-BR" dirty="0">
                        <a:solidFill>
                          <a:schemeClr val="bg2"/>
                        </a:solidFill>
                      </a:endParaRPr>
                    </a:p>
                  </a:txBody>
                  <a:tcPr/>
                </a:tc>
                <a:tc>
                  <a:txBody>
                    <a:bodyPr/>
                    <a:lstStyle/>
                    <a:p>
                      <a:pPr algn="r"/>
                      <a:r>
                        <a:rPr lang="pt-BR" dirty="0" smtClean="0">
                          <a:solidFill>
                            <a:schemeClr val="bg2"/>
                          </a:solidFill>
                        </a:rPr>
                        <a:t>9%</a:t>
                      </a:r>
                      <a:endParaRPr lang="pt-BR" dirty="0">
                        <a:solidFill>
                          <a:schemeClr val="bg2"/>
                        </a:solidFill>
                      </a:endParaRPr>
                    </a:p>
                  </a:txBody>
                  <a:tcPr/>
                </a:tc>
                <a:tc>
                  <a:txBody>
                    <a:bodyPr/>
                    <a:lstStyle/>
                    <a:p>
                      <a:pPr algn="r"/>
                      <a:r>
                        <a:rPr lang="pt-BR" dirty="0" smtClean="0">
                          <a:solidFill>
                            <a:schemeClr val="bg2"/>
                          </a:solidFill>
                        </a:rPr>
                        <a:t>3%</a:t>
                      </a:r>
                      <a:endParaRPr lang="pt-BR" dirty="0">
                        <a:solidFill>
                          <a:schemeClr val="bg2"/>
                        </a:solidFill>
                      </a:endParaRPr>
                    </a:p>
                  </a:txBody>
                  <a:tcPr/>
                </a:tc>
              </a:tr>
              <a:tr h="484020">
                <a:tc>
                  <a:txBody>
                    <a:bodyPr/>
                    <a:lstStyle/>
                    <a:p>
                      <a:r>
                        <a:rPr lang="pt-BR" b="1" dirty="0" smtClean="0">
                          <a:solidFill>
                            <a:schemeClr val="bg2"/>
                          </a:solidFill>
                        </a:rPr>
                        <a:t>Cultura orientada para</a:t>
                      </a:r>
                      <a:r>
                        <a:rPr lang="pt-BR" b="1" baseline="0" dirty="0" smtClean="0">
                          <a:solidFill>
                            <a:schemeClr val="bg2"/>
                          </a:solidFill>
                        </a:rPr>
                        <a:t> resultados (global)</a:t>
                      </a:r>
                      <a:endParaRPr lang="pt-BR" b="1" dirty="0">
                        <a:solidFill>
                          <a:schemeClr val="bg2"/>
                        </a:solidFill>
                      </a:endParaRPr>
                    </a:p>
                  </a:txBody>
                  <a:tcPr/>
                </a:tc>
                <a:tc>
                  <a:txBody>
                    <a:bodyPr/>
                    <a:lstStyle/>
                    <a:p>
                      <a:pPr algn="r"/>
                      <a:r>
                        <a:rPr lang="pt-BR" b="1" dirty="0" smtClean="0">
                          <a:solidFill>
                            <a:schemeClr val="bg2"/>
                          </a:solidFill>
                        </a:rPr>
                        <a:t>73%</a:t>
                      </a:r>
                      <a:endParaRPr lang="pt-BR" b="1" dirty="0">
                        <a:solidFill>
                          <a:schemeClr val="bg2"/>
                        </a:solidFill>
                      </a:endParaRPr>
                    </a:p>
                  </a:txBody>
                  <a:tcPr/>
                </a:tc>
                <a:tc>
                  <a:txBody>
                    <a:bodyPr/>
                    <a:lstStyle/>
                    <a:p>
                      <a:pPr algn="r"/>
                      <a:r>
                        <a:rPr lang="pt-BR" b="1" dirty="0" smtClean="0">
                          <a:solidFill>
                            <a:schemeClr val="bg2"/>
                          </a:solidFill>
                        </a:rPr>
                        <a:t>21%</a:t>
                      </a:r>
                      <a:endParaRPr lang="pt-BR" b="1" dirty="0">
                        <a:solidFill>
                          <a:schemeClr val="bg2"/>
                        </a:solidFill>
                      </a:endParaRPr>
                    </a:p>
                  </a:txBody>
                  <a:tcPr/>
                </a:tc>
                <a:tc>
                  <a:txBody>
                    <a:bodyPr/>
                    <a:lstStyle/>
                    <a:p>
                      <a:pPr algn="r"/>
                      <a:r>
                        <a:rPr lang="pt-BR" b="1" dirty="0" smtClean="0">
                          <a:solidFill>
                            <a:schemeClr val="bg2"/>
                          </a:solidFill>
                        </a:rPr>
                        <a:t>6%</a:t>
                      </a:r>
                      <a:endParaRPr lang="pt-BR" b="1" dirty="0">
                        <a:solidFill>
                          <a:schemeClr val="bg2"/>
                        </a:solidFill>
                      </a:endParaRPr>
                    </a:p>
                  </a:txBody>
                  <a:tcPr/>
                </a:tc>
              </a:tr>
            </a:tbl>
          </a:graphicData>
        </a:graphic>
      </p:graphicFrame>
    </p:spTree>
    <p:extLst>
      <p:ext uri="{BB962C8B-B14F-4D97-AF65-F5344CB8AC3E}">
        <p14:creationId xmlns:p14="http://schemas.microsoft.com/office/powerpoint/2010/main" val="4011760943"/>
      </p:ext>
    </p:extLst>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800" b="0" dirty="0">
                <a:solidFill>
                  <a:schemeClr val="bg1"/>
                </a:solidFill>
                <a:latin typeface="+mn-lt"/>
              </a:rPr>
              <a:t>2.4. Inexistência de uma cultura voltada para resultados</a:t>
            </a:r>
            <a:endParaRPr lang="pt-BR" sz="2800" dirty="0">
              <a:latin typeface="+mn-lt"/>
            </a:endParaRPr>
          </a:p>
        </p:txBody>
      </p:sp>
      <p:sp>
        <p:nvSpPr>
          <p:cNvPr id="3" name="Espaço Reservado para Conteúdo 2"/>
          <p:cNvSpPr>
            <a:spLocks noGrp="1"/>
          </p:cNvSpPr>
          <p:nvPr>
            <p:ph idx="1"/>
          </p:nvPr>
        </p:nvSpPr>
        <p:spPr>
          <a:xfrm>
            <a:off x="323528" y="1052736"/>
            <a:ext cx="8568952" cy="4890864"/>
          </a:xfrm>
        </p:spPr>
        <p:txBody>
          <a:bodyPr/>
          <a:lstStyle/>
          <a:p>
            <a:pPr algn="just"/>
            <a:r>
              <a:rPr lang="pt-BR" sz="2600" dirty="0" smtClean="0">
                <a:solidFill>
                  <a:schemeClr val="bg2"/>
                </a:solidFill>
              </a:rPr>
              <a:t>Principais achados:</a:t>
            </a:r>
          </a:p>
          <a:p>
            <a:pPr marL="342900" lvl="0" indent="-342900" algn="just" fontAlgn="auto">
              <a:spcAft>
                <a:spcPts val="0"/>
              </a:spcAft>
              <a:buClr>
                <a:schemeClr val="bg2"/>
              </a:buClr>
              <a:buFontTx/>
              <a:buChar char="-"/>
              <a:defRPr/>
            </a:pPr>
            <a:r>
              <a:rPr lang="pt-BR" sz="2600" u="sng" dirty="0">
                <a:solidFill>
                  <a:schemeClr val="bg2"/>
                </a:solidFill>
              </a:rPr>
              <a:t>54% não estabelecem metas de desempenho</a:t>
            </a:r>
            <a:r>
              <a:rPr lang="pt-BR" sz="2600" dirty="0">
                <a:solidFill>
                  <a:schemeClr val="bg2"/>
                </a:solidFill>
              </a:rPr>
              <a:t> individuais ou de </a:t>
            </a:r>
            <a:r>
              <a:rPr lang="pt-BR" sz="2600" dirty="0" smtClean="0">
                <a:solidFill>
                  <a:schemeClr val="bg2"/>
                </a:solidFill>
              </a:rPr>
              <a:t>equipes;</a:t>
            </a:r>
            <a:endParaRPr lang="pt-BR" sz="2600" dirty="0">
              <a:solidFill>
                <a:schemeClr val="bg2"/>
              </a:solidFill>
            </a:endParaRPr>
          </a:p>
          <a:p>
            <a:pPr marL="342900" lvl="0" indent="-342900" algn="just" fontAlgn="auto">
              <a:spcAft>
                <a:spcPts val="0"/>
              </a:spcAft>
              <a:buClr>
                <a:schemeClr val="bg2"/>
              </a:buClr>
              <a:buFontTx/>
              <a:buChar char="-"/>
              <a:defRPr/>
            </a:pPr>
            <a:r>
              <a:rPr lang="pt-BR" sz="2600" u="sng" dirty="0">
                <a:solidFill>
                  <a:schemeClr val="bg2"/>
                </a:solidFill>
              </a:rPr>
              <a:t>65% não avaliam o desempenho dos </a:t>
            </a:r>
            <a:r>
              <a:rPr lang="pt-BR" sz="2600" u="sng" dirty="0" smtClean="0">
                <a:solidFill>
                  <a:schemeClr val="bg2"/>
                </a:solidFill>
              </a:rPr>
              <a:t>gestores</a:t>
            </a:r>
            <a:r>
              <a:rPr lang="pt-BR" sz="2600" dirty="0" smtClean="0">
                <a:solidFill>
                  <a:schemeClr val="bg2"/>
                </a:solidFill>
              </a:rPr>
              <a:t>;</a:t>
            </a:r>
            <a:endParaRPr lang="pt-BR" sz="2600" dirty="0">
              <a:solidFill>
                <a:schemeClr val="bg2"/>
              </a:solidFill>
            </a:endParaRPr>
          </a:p>
          <a:p>
            <a:pPr marL="342900" lvl="0" indent="-342900" algn="just" fontAlgn="auto">
              <a:spcAft>
                <a:spcPts val="0"/>
              </a:spcAft>
              <a:buClr>
                <a:schemeClr val="bg2"/>
              </a:buClr>
              <a:buFontTx/>
              <a:buChar char="-"/>
              <a:defRPr/>
            </a:pPr>
            <a:r>
              <a:rPr lang="pt-BR" sz="2600" u="sng" dirty="0">
                <a:solidFill>
                  <a:schemeClr val="bg2"/>
                </a:solidFill>
              </a:rPr>
              <a:t>46% não avaliam o desempenho dos </a:t>
            </a:r>
            <a:r>
              <a:rPr lang="pt-BR" sz="2600" u="sng" dirty="0" smtClean="0">
                <a:solidFill>
                  <a:schemeClr val="bg2"/>
                </a:solidFill>
              </a:rPr>
              <a:t>servidores</a:t>
            </a:r>
            <a:r>
              <a:rPr lang="pt-BR" sz="2600" dirty="0" smtClean="0">
                <a:solidFill>
                  <a:schemeClr val="bg2"/>
                </a:solidFill>
              </a:rPr>
              <a:t>;</a:t>
            </a:r>
            <a:endParaRPr lang="pt-BR" sz="2600" dirty="0">
              <a:solidFill>
                <a:schemeClr val="bg2"/>
              </a:solidFill>
            </a:endParaRPr>
          </a:p>
          <a:p>
            <a:pPr marL="342900" lvl="0" indent="-342900" algn="just" fontAlgn="auto">
              <a:spcAft>
                <a:spcPts val="0"/>
              </a:spcAft>
              <a:buClr>
                <a:schemeClr val="bg2"/>
              </a:buClr>
              <a:buFontTx/>
              <a:buChar char="-"/>
              <a:defRPr/>
            </a:pPr>
            <a:r>
              <a:rPr lang="pt-BR" sz="2600" u="sng" dirty="0">
                <a:solidFill>
                  <a:schemeClr val="bg2"/>
                </a:solidFill>
              </a:rPr>
              <a:t>83% não executam programa de reconhecimento</a:t>
            </a:r>
            <a:r>
              <a:rPr lang="pt-BR" sz="2600" dirty="0">
                <a:solidFill>
                  <a:schemeClr val="bg2"/>
                </a:solidFill>
              </a:rPr>
              <a:t> por alto </a:t>
            </a:r>
            <a:r>
              <a:rPr lang="pt-BR" sz="2600" dirty="0" smtClean="0">
                <a:solidFill>
                  <a:schemeClr val="bg2"/>
                </a:solidFill>
              </a:rPr>
              <a:t>desempenho.</a:t>
            </a:r>
          </a:p>
          <a:p>
            <a:pPr lvl="0" algn="just" fontAlgn="auto">
              <a:spcAft>
                <a:spcPts val="0"/>
              </a:spcAft>
              <a:buClr>
                <a:schemeClr val="bg2"/>
              </a:buClr>
              <a:defRPr/>
            </a:pPr>
            <a:r>
              <a:rPr lang="pt-BR" sz="2600" dirty="0" smtClean="0">
                <a:solidFill>
                  <a:schemeClr val="bg2"/>
                </a:solidFill>
              </a:rPr>
              <a:t>Esses resultados, que foram apresentados para os entes públicos avaliados, demonstraram a necessidade de implementar essa cultura na maior parte dos entes públicos.</a:t>
            </a:r>
            <a:endParaRPr lang="pt-BR" sz="2600" dirty="0">
              <a:solidFill>
                <a:schemeClr val="bg2"/>
              </a:solidFill>
            </a:endParaRPr>
          </a:p>
          <a:p>
            <a:pPr algn="just"/>
            <a:endParaRPr lang="pt-BR" dirty="0">
              <a:solidFill>
                <a:schemeClr val="bg2"/>
              </a:solidFill>
            </a:endParaRPr>
          </a:p>
        </p:txBody>
      </p:sp>
    </p:spTree>
    <p:extLst>
      <p:ext uri="{BB962C8B-B14F-4D97-AF65-F5344CB8AC3E}">
        <p14:creationId xmlns:p14="http://schemas.microsoft.com/office/powerpoint/2010/main" val="1057741074"/>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ct val="150000"/>
              </a:lnSpc>
              <a:spcBef>
                <a:spcPts val="0"/>
              </a:spcBef>
            </a:pPr>
            <a:r>
              <a:rPr lang="pt-BR" sz="2800" dirty="0">
                <a:solidFill>
                  <a:schemeClr val="bg2"/>
                </a:solidFill>
              </a:rPr>
              <a:t>A Organização Internacional de Entidades Fiscalizadoras </a:t>
            </a:r>
            <a:r>
              <a:rPr lang="pt-BR" sz="2800" dirty="0" smtClean="0">
                <a:solidFill>
                  <a:schemeClr val="bg2"/>
                </a:solidFill>
              </a:rPr>
              <a:t>Superiores (</a:t>
            </a:r>
            <a:r>
              <a:rPr lang="pt-BR" sz="2800" dirty="0" err="1" smtClean="0">
                <a:solidFill>
                  <a:schemeClr val="bg2"/>
                </a:solidFill>
              </a:rPr>
              <a:t>Intosai</a:t>
            </a:r>
            <a:r>
              <a:rPr lang="pt-BR" sz="2800" dirty="0" smtClean="0">
                <a:solidFill>
                  <a:schemeClr val="bg2"/>
                </a:solidFill>
              </a:rPr>
              <a:t>) define </a:t>
            </a:r>
            <a:r>
              <a:rPr lang="pt-BR" sz="2800" u="sng" dirty="0" smtClean="0">
                <a:solidFill>
                  <a:schemeClr val="bg2"/>
                </a:solidFill>
              </a:rPr>
              <a:t>controle interno</a:t>
            </a:r>
            <a:r>
              <a:rPr lang="pt-BR" sz="2800" dirty="0" smtClean="0">
                <a:solidFill>
                  <a:schemeClr val="bg2"/>
                </a:solidFill>
              </a:rPr>
              <a:t> </a:t>
            </a:r>
            <a:r>
              <a:rPr lang="pt-BR" sz="2800" dirty="0">
                <a:solidFill>
                  <a:schemeClr val="bg2"/>
                </a:solidFill>
              </a:rPr>
              <a:t>como sendo um </a:t>
            </a:r>
            <a:r>
              <a:rPr lang="pt-BR" sz="2800" u="sng" dirty="0">
                <a:solidFill>
                  <a:schemeClr val="bg2"/>
                </a:solidFill>
              </a:rPr>
              <a:t>processo integrado e dinâmico</a:t>
            </a:r>
            <a:r>
              <a:rPr lang="pt-BR" sz="2800" dirty="0">
                <a:solidFill>
                  <a:schemeClr val="bg2"/>
                </a:solidFill>
              </a:rPr>
              <a:t> efetuado pela </a:t>
            </a:r>
            <a:r>
              <a:rPr lang="pt-BR" sz="2800" dirty="0" smtClean="0">
                <a:solidFill>
                  <a:schemeClr val="bg2"/>
                </a:solidFill>
              </a:rPr>
              <a:t>direção e </a:t>
            </a:r>
            <a:r>
              <a:rPr lang="pt-BR" sz="2800" dirty="0">
                <a:solidFill>
                  <a:schemeClr val="bg2"/>
                </a:solidFill>
              </a:rPr>
              <a:t>pelo corpo de colaboradores, estruturado </a:t>
            </a:r>
            <a:r>
              <a:rPr lang="pt-BR" sz="2800" u="sng" dirty="0">
                <a:solidFill>
                  <a:schemeClr val="bg2"/>
                </a:solidFill>
              </a:rPr>
              <a:t>para enfrentar riscos e </a:t>
            </a:r>
            <a:r>
              <a:rPr lang="pt-BR" sz="2800" u="sng" dirty="0" smtClean="0">
                <a:solidFill>
                  <a:schemeClr val="bg2"/>
                </a:solidFill>
              </a:rPr>
              <a:t>fornecer razoável </a:t>
            </a:r>
            <a:r>
              <a:rPr lang="pt-BR" sz="2800" u="sng" dirty="0">
                <a:solidFill>
                  <a:schemeClr val="bg2"/>
                </a:solidFill>
              </a:rPr>
              <a:t>segurança</a:t>
            </a:r>
            <a:r>
              <a:rPr lang="pt-BR" sz="2800" dirty="0">
                <a:solidFill>
                  <a:schemeClr val="bg2"/>
                </a:solidFill>
              </a:rPr>
              <a:t> de que, na consecução da missão da entidade, os </a:t>
            </a:r>
            <a:r>
              <a:rPr lang="pt-BR" sz="2800" dirty="0" smtClean="0">
                <a:solidFill>
                  <a:schemeClr val="bg2"/>
                </a:solidFill>
              </a:rPr>
              <a:t>seguintes objetivos </a:t>
            </a:r>
            <a:r>
              <a:rPr lang="pt-BR" sz="2800" dirty="0">
                <a:solidFill>
                  <a:schemeClr val="bg2"/>
                </a:solidFill>
              </a:rPr>
              <a:t>gerais serão alcançados</a:t>
            </a:r>
            <a:r>
              <a:rPr lang="pt-BR" sz="2800" dirty="0" smtClean="0">
                <a:solidFill>
                  <a:schemeClr val="bg2"/>
                </a:solidFill>
              </a:rPr>
              <a:t>:</a:t>
            </a:r>
          </a:p>
        </p:txBody>
      </p:sp>
    </p:spTree>
    <p:extLst>
      <p:ext uri="{BB962C8B-B14F-4D97-AF65-F5344CB8AC3E}">
        <p14:creationId xmlns:p14="http://schemas.microsoft.com/office/powerpoint/2010/main" val="4130397437"/>
      </p:ext>
    </p:extLst>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40200"/>
            <a:ext cx="8643937" cy="5357812"/>
          </a:xfrm>
        </p:spPr>
        <p:txBody>
          <a:bodyPr/>
          <a:lstStyle/>
          <a:p>
            <a:pPr algn="just">
              <a:lnSpc>
                <a:spcPct val="150000"/>
              </a:lnSpc>
              <a:spcBef>
                <a:spcPts val="0"/>
              </a:spcBef>
            </a:pPr>
            <a:r>
              <a:rPr lang="pt-BR" sz="2800" dirty="0" smtClean="0">
                <a:solidFill>
                  <a:schemeClr val="bg2"/>
                </a:solidFill>
              </a:rPr>
              <a:t>1) </a:t>
            </a:r>
            <a:r>
              <a:rPr lang="pt-BR" sz="2800" u="sng" dirty="0" smtClean="0">
                <a:solidFill>
                  <a:schemeClr val="bg2"/>
                </a:solidFill>
              </a:rPr>
              <a:t>execução </a:t>
            </a:r>
            <a:r>
              <a:rPr lang="pt-BR" sz="2800" u="sng" dirty="0">
                <a:solidFill>
                  <a:schemeClr val="bg2"/>
                </a:solidFill>
              </a:rPr>
              <a:t>ordenada, ética, econômica</a:t>
            </a:r>
            <a:r>
              <a:rPr lang="pt-BR" sz="2800" u="sng" dirty="0" smtClean="0">
                <a:solidFill>
                  <a:schemeClr val="bg2"/>
                </a:solidFill>
              </a:rPr>
              <a:t>, eficiente </a:t>
            </a:r>
            <a:r>
              <a:rPr lang="pt-BR" sz="2800" u="sng" dirty="0">
                <a:solidFill>
                  <a:schemeClr val="bg2"/>
                </a:solidFill>
              </a:rPr>
              <a:t>e eficaz das operações</a:t>
            </a:r>
            <a:r>
              <a:rPr lang="pt-BR" sz="2800" dirty="0" smtClean="0">
                <a:solidFill>
                  <a:schemeClr val="bg2"/>
                </a:solidFill>
              </a:rPr>
              <a:t>;</a:t>
            </a:r>
          </a:p>
          <a:p>
            <a:pPr algn="just">
              <a:lnSpc>
                <a:spcPct val="150000"/>
              </a:lnSpc>
              <a:spcBef>
                <a:spcPts val="0"/>
              </a:spcBef>
            </a:pPr>
            <a:r>
              <a:rPr lang="pt-BR" sz="2800" dirty="0" smtClean="0">
                <a:solidFill>
                  <a:schemeClr val="bg2"/>
                </a:solidFill>
              </a:rPr>
              <a:t>2</a:t>
            </a:r>
            <a:r>
              <a:rPr lang="pt-BR" sz="2800" dirty="0">
                <a:solidFill>
                  <a:schemeClr val="bg2"/>
                </a:solidFill>
              </a:rPr>
              <a:t>) </a:t>
            </a:r>
            <a:r>
              <a:rPr lang="pt-BR" sz="2800" u="sng" dirty="0">
                <a:solidFill>
                  <a:schemeClr val="bg2"/>
                </a:solidFill>
              </a:rPr>
              <a:t>cumprimento das obrigações de </a:t>
            </a:r>
            <a:r>
              <a:rPr lang="pt-BR" sz="2800" b="1" u="sng" dirty="0" err="1" smtClean="0">
                <a:solidFill>
                  <a:schemeClr val="bg2"/>
                </a:solidFill>
              </a:rPr>
              <a:t>accountability</a:t>
            </a:r>
            <a:r>
              <a:rPr lang="pt-BR" sz="2800" b="1" dirty="0" smtClean="0">
                <a:solidFill>
                  <a:schemeClr val="bg2"/>
                </a:solidFill>
              </a:rPr>
              <a:t> (</a:t>
            </a:r>
            <a:r>
              <a:rPr lang="pt-BR" sz="2800" dirty="0" smtClean="0">
                <a:solidFill>
                  <a:schemeClr val="bg2"/>
                </a:solidFill>
              </a:rPr>
              <a:t>conjunto </a:t>
            </a:r>
            <a:r>
              <a:rPr lang="pt-BR" sz="2800" dirty="0">
                <a:solidFill>
                  <a:schemeClr val="bg2"/>
                </a:solidFill>
              </a:rPr>
              <a:t>de mecanismos e procedimentos que levam os </a:t>
            </a:r>
            <a:r>
              <a:rPr lang="pt-BR" sz="2800" dirty="0" err="1">
                <a:solidFill>
                  <a:schemeClr val="bg2"/>
                </a:solidFill>
              </a:rPr>
              <a:t>decisores</a:t>
            </a:r>
            <a:r>
              <a:rPr lang="pt-BR" sz="2800" dirty="0">
                <a:solidFill>
                  <a:schemeClr val="bg2"/>
                </a:solidFill>
              </a:rPr>
              <a:t> governamentais a prestar contas dos resultados de suas ações, garantindo-se maiores transparência e exposição das políticas </a:t>
            </a:r>
            <a:r>
              <a:rPr lang="pt-BR" sz="2800" dirty="0" smtClean="0">
                <a:solidFill>
                  <a:schemeClr val="bg2"/>
                </a:solidFill>
              </a:rPr>
              <a:t>públicas);</a:t>
            </a:r>
          </a:p>
        </p:txBody>
      </p:sp>
    </p:spTree>
    <p:extLst>
      <p:ext uri="{BB962C8B-B14F-4D97-AF65-F5344CB8AC3E}">
        <p14:creationId xmlns:p14="http://schemas.microsoft.com/office/powerpoint/2010/main" val="2939122380"/>
      </p:ext>
    </p:extLst>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764704"/>
            <a:ext cx="8643937" cy="5433308"/>
          </a:xfrm>
        </p:spPr>
        <p:txBody>
          <a:bodyPr/>
          <a:lstStyle/>
          <a:p>
            <a:pPr algn="just">
              <a:lnSpc>
                <a:spcPct val="150000"/>
              </a:lnSpc>
              <a:spcBef>
                <a:spcPts val="0"/>
              </a:spcBef>
            </a:pPr>
            <a:r>
              <a:rPr lang="pt-BR" sz="2800" dirty="0" smtClean="0">
                <a:solidFill>
                  <a:schemeClr val="bg2"/>
                </a:solidFill>
              </a:rPr>
              <a:t>3</a:t>
            </a:r>
            <a:r>
              <a:rPr lang="pt-BR" sz="2800" dirty="0">
                <a:solidFill>
                  <a:schemeClr val="bg2"/>
                </a:solidFill>
              </a:rPr>
              <a:t>) </a:t>
            </a:r>
            <a:r>
              <a:rPr lang="pt-BR" sz="2800" u="sng" dirty="0">
                <a:solidFill>
                  <a:schemeClr val="bg2"/>
                </a:solidFill>
              </a:rPr>
              <a:t>cumprimento das leis e dos regulamentos</a:t>
            </a:r>
            <a:r>
              <a:rPr lang="pt-BR" sz="2800" dirty="0">
                <a:solidFill>
                  <a:schemeClr val="bg2"/>
                </a:solidFill>
              </a:rPr>
              <a:t> aplicáveis</a:t>
            </a:r>
            <a:r>
              <a:rPr lang="pt-BR" sz="2800" dirty="0" smtClean="0">
                <a:solidFill>
                  <a:schemeClr val="bg2"/>
                </a:solidFill>
              </a:rPr>
              <a:t>; e</a:t>
            </a:r>
          </a:p>
          <a:p>
            <a:pPr algn="just">
              <a:lnSpc>
                <a:spcPct val="150000"/>
              </a:lnSpc>
              <a:spcBef>
                <a:spcPts val="0"/>
              </a:spcBef>
            </a:pPr>
            <a:r>
              <a:rPr lang="pt-BR" sz="2800" dirty="0" smtClean="0">
                <a:solidFill>
                  <a:schemeClr val="bg2"/>
                </a:solidFill>
              </a:rPr>
              <a:t>4</a:t>
            </a:r>
            <a:r>
              <a:rPr lang="pt-BR" sz="2800" dirty="0">
                <a:solidFill>
                  <a:schemeClr val="bg2"/>
                </a:solidFill>
              </a:rPr>
              <a:t>) </a:t>
            </a:r>
            <a:r>
              <a:rPr lang="pt-BR" sz="2800" u="sng" dirty="0" smtClean="0">
                <a:solidFill>
                  <a:schemeClr val="bg2"/>
                </a:solidFill>
              </a:rPr>
              <a:t>salvaguarda dos </a:t>
            </a:r>
            <a:r>
              <a:rPr lang="pt-BR" sz="2800" u="sng" dirty="0">
                <a:solidFill>
                  <a:schemeClr val="bg2"/>
                </a:solidFill>
              </a:rPr>
              <a:t>recursos</a:t>
            </a:r>
            <a:r>
              <a:rPr lang="pt-BR" sz="2800" dirty="0">
                <a:solidFill>
                  <a:schemeClr val="bg2"/>
                </a:solidFill>
              </a:rPr>
              <a:t>, para evitar perdas, mau uso e </a:t>
            </a:r>
            <a:r>
              <a:rPr lang="pt-BR" sz="2800" dirty="0" smtClean="0">
                <a:solidFill>
                  <a:schemeClr val="bg2"/>
                </a:solidFill>
              </a:rPr>
              <a:t>danos.</a:t>
            </a:r>
          </a:p>
          <a:p>
            <a:pPr algn="just">
              <a:lnSpc>
                <a:spcPct val="150000"/>
              </a:lnSpc>
              <a:spcBef>
                <a:spcPts val="0"/>
              </a:spcBef>
            </a:pPr>
            <a:r>
              <a:rPr lang="pt-BR" sz="2800" dirty="0" smtClean="0">
                <a:solidFill>
                  <a:schemeClr val="bg2"/>
                </a:solidFill>
              </a:rPr>
              <a:t>Nesse mesmo sentido, o art. 1º, X, da </a:t>
            </a:r>
            <a:r>
              <a:rPr lang="pt-BR" sz="2800" u="sng" dirty="0" smtClean="0">
                <a:solidFill>
                  <a:schemeClr val="bg2"/>
                </a:solidFill>
              </a:rPr>
              <a:t>Instrução Normativa TCU nº 63/2010</a:t>
            </a:r>
            <a:r>
              <a:rPr lang="pt-BR" sz="2800" dirty="0" smtClean="0">
                <a:solidFill>
                  <a:schemeClr val="bg2"/>
                </a:solidFill>
              </a:rPr>
              <a:t>, que estabelece as regras para a organização e a apresentação dos relatórios de gestão e dos processos de contas ordinárias, apresenta o seguinte conceito:</a:t>
            </a:r>
          </a:p>
        </p:txBody>
      </p:sp>
    </p:spTree>
    <p:extLst>
      <p:ext uri="{BB962C8B-B14F-4D97-AF65-F5344CB8AC3E}">
        <p14:creationId xmlns:p14="http://schemas.microsoft.com/office/powerpoint/2010/main" val="412920458"/>
      </p:ext>
    </p:extLst>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1268760"/>
            <a:ext cx="8643937" cy="4929252"/>
          </a:xfrm>
        </p:spPr>
        <p:txBody>
          <a:bodyPr/>
          <a:lstStyle/>
          <a:p>
            <a:pPr algn="just">
              <a:lnSpc>
                <a:spcPct val="150000"/>
              </a:lnSpc>
              <a:spcBef>
                <a:spcPts val="0"/>
              </a:spcBef>
            </a:pPr>
            <a:r>
              <a:rPr lang="pt-BR" sz="2800" b="1" i="1" dirty="0">
                <a:solidFill>
                  <a:schemeClr val="bg2"/>
                </a:solidFill>
              </a:rPr>
              <a:t>“</a:t>
            </a:r>
            <a:r>
              <a:rPr lang="pt-BR" sz="2800" i="1" u="sng" dirty="0">
                <a:solidFill>
                  <a:schemeClr val="bg2"/>
                </a:solidFill>
              </a:rPr>
              <a:t>Controles internos</a:t>
            </a:r>
            <a:r>
              <a:rPr lang="pt-BR" sz="2800" i="1" dirty="0">
                <a:solidFill>
                  <a:schemeClr val="bg2"/>
                </a:solidFill>
              </a:rPr>
              <a:t>: </a:t>
            </a:r>
            <a:r>
              <a:rPr lang="pt-BR" sz="2800" i="1" u="sng" dirty="0">
                <a:solidFill>
                  <a:schemeClr val="bg2"/>
                </a:solidFill>
              </a:rPr>
              <a:t>conjunto de atividades, planos</a:t>
            </a:r>
            <a:r>
              <a:rPr lang="pt-BR" sz="2800" i="1" u="sng" dirty="0" smtClean="0">
                <a:solidFill>
                  <a:schemeClr val="bg2"/>
                </a:solidFill>
              </a:rPr>
              <a:t>, métodos</a:t>
            </a:r>
            <a:r>
              <a:rPr lang="pt-BR" sz="2800" i="1" u="sng" dirty="0">
                <a:solidFill>
                  <a:schemeClr val="bg2"/>
                </a:solidFill>
              </a:rPr>
              <a:t>, indicadores e procedimentos</a:t>
            </a:r>
            <a:r>
              <a:rPr lang="pt-BR" sz="2800" i="1" dirty="0">
                <a:solidFill>
                  <a:schemeClr val="bg2"/>
                </a:solidFill>
              </a:rPr>
              <a:t> interligados, </a:t>
            </a:r>
            <a:r>
              <a:rPr lang="pt-BR" sz="2800" i="1" dirty="0" smtClean="0">
                <a:solidFill>
                  <a:schemeClr val="bg2"/>
                </a:solidFill>
              </a:rPr>
              <a:t>utilizado com </a:t>
            </a:r>
            <a:r>
              <a:rPr lang="pt-BR" sz="2800" i="1" dirty="0">
                <a:solidFill>
                  <a:schemeClr val="bg2"/>
                </a:solidFill>
              </a:rPr>
              <a:t>vistas a </a:t>
            </a:r>
            <a:r>
              <a:rPr lang="pt-BR" sz="2800" i="1" u="sng" dirty="0">
                <a:solidFill>
                  <a:schemeClr val="bg2"/>
                </a:solidFill>
              </a:rPr>
              <a:t>assegurar a conformidade dos atos de gestão</a:t>
            </a:r>
            <a:r>
              <a:rPr lang="pt-BR" sz="2800" i="1" dirty="0">
                <a:solidFill>
                  <a:schemeClr val="bg2"/>
                </a:solidFill>
              </a:rPr>
              <a:t> e </a:t>
            </a:r>
            <a:r>
              <a:rPr lang="pt-BR" sz="2800" i="1" dirty="0" smtClean="0">
                <a:solidFill>
                  <a:schemeClr val="bg2"/>
                </a:solidFill>
              </a:rPr>
              <a:t>a concorrer </a:t>
            </a:r>
            <a:r>
              <a:rPr lang="pt-BR" sz="2800" i="1" dirty="0">
                <a:solidFill>
                  <a:schemeClr val="bg2"/>
                </a:solidFill>
              </a:rPr>
              <a:t>para que os </a:t>
            </a:r>
            <a:r>
              <a:rPr lang="pt-BR" sz="2800" i="1" u="sng" dirty="0">
                <a:solidFill>
                  <a:schemeClr val="bg2"/>
                </a:solidFill>
              </a:rPr>
              <a:t>objetivos e metas estabelecidos </a:t>
            </a:r>
            <a:r>
              <a:rPr lang="pt-BR" sz="2800" i="1" dirty="0">
                <a:solidFill>
                  <a:schemeClr val="bg2"/>
                </a:solidFill>
              </a:rPr>
              <a:t>para as</a:t>
            </a:r>
          </a:p>
          <a:p>
            <a:pPr algn="just">
              <a:lnSpc>
                <a:spcPct val="150000"/>
              </a:lnSpc>
              <a:spcBef>
                <a:spcPts val="0"/>
              </a:spcBef>
            </a:pPr>
            <a:r>
              <a:rPr lang="pt-BR" sz="2800" i="1" dirty="0">
                <a:solidFill>
                  <a:schemeClr val="bg2"/>
                </a:solidFill>
              </a:rPr>
              <a:t>unidades jurisdicionadas </a:t>
            </a:r>
            <a:r>
              <a:rPr lang="pt-BR" sz="2800" i="1" u="sng" dirty="0">
                <a:solidFill>
                  <a:schemeClr val="bg2"/>
                </a:solidFill>
              </a:rPr>
              <a:t>sejam alcançados</a:t>
            </a:r>
            <a:r>
              <a:rPr lang="pt-BR" sz="2800" i="1" dirty="0" smtClean="0">
                <a:solidFill>
                  <a:schemeClr val="bg2"/>
                </a:solidFill>
              </a:rPr>
              <a:t>.”</a:t>
            </a:r>
            <a:endParaRPr lang="pt-BR" sz="2800" i="1" dirty="0">
              <a:solidFill>
                <a:schemeClr val="bg2"/>
              </a:solidFill>
            </a:endParaRPr>
          </a:p>
        </p:txBody>
      </p:sp>
    </p:spTree>
    <p:extLst>
      <p:ext uri="{BB962C8B-B14F-4D97-AF65-F5344CB8AC3E}">
        <p14:creationId xmlns:p14="http://schemas.microsoft.com/office/powerpoint/2010/main" val="12729609"/>
      </p:ext>
    </p:extLst>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643937" cy="5377274"/>
          </a:xfrm>
        </p:spPr>
        <p:txBody>
          <a:bodyPr/>
          <a:lstStyle/>
          <a:p>
            <a:pPr algn="just">
              <a:lnSpc>
                <a:spcPct val="150000"/>
              </a:lnSpc>
              <a:spcBef>
                <a:spcPts val="0"/>
              </a:spcBef>
            </a:pPr>
            <a:r>
              <a:rPr lang="pt-BR" sz="2800" dirty="0" smtClean="0">
                <a:solidFill>
                  <a:schemeClr val="bg2"/>
                </a:solidFill>
              </a:rPr>
              <a:t>A partir da leitura dessas definições, depreende-se a </a:t>
            </a:r>
            <a:r>
              <a:rPr lang="pt-BR" sz="2800" u="sng" dirty="0" smtClean="0">
                <a:solidFill>
                  <a:schemeClr val="bg2"/>
                </a:solidFill>
              </a:rPr>
              <a:t>relevância</a:t>
            </a:r>
            <a:r>
              <a:rPr lang="pt-BR" sz="2800" dirty="0" smtClean="0">
                <a:solidFill>
                  <a:schemeClr val="bg2"/>
                </a:solidFill>
              </a:rPr>
              <a:t> do estabelecimento de </a:t>
            </a:r>
            <a:r>
              <a:rPr lang="pt-BR" sz="2800" u="sng" dirty="0" smtClean="0">
                <a:solidFill>
                  <a:schemeClr val="bg2"/>
                </a:solidFill>
              </a:rPr>
              <a:t>controles internos eficazes para a redução do desperdício</a:t>
            </a:r>
            <a:r>
              <a:rPr lang="pt-BR" sz="2800" dirty="0" smtClean="0">
                <a:solidFill>
                  <a:schemeClr val="bg2"/>
                </a:solidFill>
              </a:rPr>
              <a:t> dos recursos públicos.</a:t>
            </a:r>
          </a:p>
          <a:p>
            <a:pPr algn="just">
              <a:lnSpc>
                <a:spcPct val="150000"/>
              </a:lnSpc>
              <a:spcBef>
                <a:spcPts val="0"/>
              </a:spcBef>
            </a:pPr>
            <a:r>
              <a:rPr lang="pt-BR" sz="2800" dirty="0" smtClean="0">
                <a:solidFill>
                  <a:schemeClr val="bg2"/>
                </a:solidFill>
              </a:rPr>
              <a:t>Contudo, o TCU tem verificado a existência de falhas relevantes nesses controles.</a:t>
            </a:r>
            <a:endParaRPr lang="pt-BR" sz="2800" dirty="0">
              <a:solidFill>
                <a:schemeClr val="bg2"/>
              </a:solidFill>
            </a:endParaRPr>
          </a:p>
        </p:txBody>
      </p:sp>
    </p:spTree>
    <p:extLst>
      <p:ext uri="{BB962C8B-B14F-4D97-AF65-F5344CB8AC3E}">
        <p14:creationId xmlns:p14="http://schemas.microsoft.com/office/powerpoint/2010/main" val="2717596436"/>
      </p:ext>
    </p:extLst>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ts val="4200"/>
              </a:lnSpc>
              <a:spcBef>
                <a:spcPts val="0"/>
              </a:spcBef>
            </a:pPr>
            <a:r>
              <a:rPr lang="pt-BR" sz="2800" dirty="0" smtClean="0">
                <a:solidFill>
                  <a:schemeClr val="bg2"/>
                </a:solidFill>
              </a:rPr>
              <a:t>Recentemente, o Tribunal realizou </a:t>
            </a:r>
            <a:r>
              <a:rPr lang="pt-BR" sz="2800" dirty="0">
                <a:solidFill>
                  <a:schemeClr val="bg2"/>
                </a:solidFill>
              </a:rPr>
              <a:t>uma Fiscalização de Orientação </a:t>
            </a:r>
            <a:r>
              <a:rPr lang="pt-BR" sz="2800" dirty="0" smtClean="0">
                <a:solidFill>
                  <a:schemeClr val="bg2"/>
                </a:solidFill>
              </a:rPr>
              <a:t>Centralizada – FOC com o objetivo de </a:t>
            </a:r>
            <a:r>
              <a:rPr lang="pt-BR" sz="2800" u="sng" dirty="0" smtClean="0">
                <a:solidFill>
                  <a:schemeClr val="bg2"/>
                </a:solidFill>
              </a:rPr>
              <a:t>avaliar as práticas de governança e de gestão de aquisições</a:t>
            </a:r>
            <a:r>
              <a:rPr lang="pt-BR" sz="2800" dirty="0" smtClean="0">
                <a:solidFill>
                  <a:schemeClr val="bg2"/>
                </a:solidFill>
              </a:rPr>
              <a:t> na Administração Pública Federal.</a:t>
            </a:r>
          </a:p>
          <a:p>
            <a:pPr algn="just">
              <a:lnSpc>
                <a:spcPts val="4200"/>
              </a:lnSpc>
              <a:spcBef>
                <a:spcPts val="0"/>
              </a:spcBef>
            </a:pPr>
            <a:r>
              <a:rPr lang="pt-BR" sz="2800" dirty="0" smtClean="0">
                <a:solidFill>
                  <a:schemeClr val="bg2"/>
                </a:solidFill>
              </a:rPr>
              <a:t>Essa </a:t>
            </a:r>
            <a:r>
              <a:rPr lang="pt-BR" sz="2800" dirty="0">
                <a:solidFill>
                  <a:schemeClr val="bg2"/>
                </a:solidFill>
              </a:rPr>
              <a:t>FOC </a:t>
            </a:r>
            <a:r>
              <a:rPr lang="pt-BR" sz="2800" dirty="0" smtClean="0">
                <a:solidFill>
                  <a:schemeClr val="bg2"/>
                </a:solidFill>
              </a:rPr>
              <a:t>deu continuidade a dois </a:t>
            </a:r>
            <a:r>
              <a:rPr lang="pt-BR" sz="2800" dirty="0">
                <a:solidFill>
                  <a:schemeClr val="bg2"/>
                </a:solidFill>
              </a:rPr>
              <a:t>trabalhos </a:t>
            </a:r>
            <a:r>
              <a:rPr lang="pt-BR" sz="2800" dirty="0" smtClean="0">
                <a:solidFill>
                  <a:schemeClr val="bg2"/>
                </a:solidFill>
              </a:rPr>
              <a:t>anteriores do TCU, a saber:</a:t>
            </a:r>
          </a:p>
          <a:p>
            <a:pPr algn="just">
              <a:lnSpc>
                <a:spcPts val="4200"/>
              </a:lnSpc>
              <a:spcBef>
                <a:spcPts val="0"/>
              </a:spcBef>
            </a:pPr>
            <a:r>
              <a:rPr lang="pt-BR" sz="2800" dirty="0" smtClean="0">
                <a:solidFill>
                  <a:schemeClr val="bg2"/>
                </a:solidFill>
              </a:rPr>
              <a:t>a) </a:t>
            </a:r>
            <a:r>
              <a:rPr lang="pt-BR" sz="2800" u="sng" dirty="0" smtClean="0">
                <a:solidFill>
                  <a:schemeClr val="bg2"/>
                </a:solidFill>
              </a:rPr>
              <a:t>TC nº 025.068/2013-0</a:t>
            </a:r>
            <a:r>
              <a:rPr lang="pt-BR" sz="2800" dirty="0" smtClean="0">
                <a:solidFill>
                  <a:schemeClr val="bg2"/>
                </a:solidFill>
              </a:rPr>
              <a:t> </a:t>
            </a:r>
            <a:r>
              <a:rPr lang="pt-BR" sz="2800" dirty="0">
                <a:solidFill>
                  <a:schemeClr val="bg2"/>
                </a:solidFill>
              </a:rPr>
              <a:t>(Acórdão </a:t>
            </a:r>
            <a:r>
              <a:rPr lang="pt-BR" sz="2800" dirty="0" smtClean="0">
                <a:solidFill>
                  <a:schemeClr val="bg2"/>
                </a:solidFill>
              </a:rPr>
              <a:t>nº 2.622/2015 -Plenário</a:t>
            </a:r>
            <a:r>
              <a:rPr lang="pt-BR" sz="2800" dirty="0">
                <a:solidFill>
                  <a:schemeClr val="bg2"/>
                </a:solidFill>
              </a:rPr>
              <a:t>, </a:t>
            </a:r>
            <a:r>
              <a:rPr lang="pt-BR" sz="2800" dirty="0" smtClean="0">
                <a:solidFill>
                  <a:schemeClr val="bg2"/>
                </a:solidFill>
              </a:rPr>
              <a:t>Relator </a:t>
            </a:r>
            <a:r>
              <a:rPr lang="pt-BR" sz="2800" dirty="0">
                <a:solidFill>
                  <a:schemeClr val="bg2"/>
                </a:solidFill>
              </a:rPr>
              <a:t>Ministro Augusto Nardes</a:t>
            </a:r>
            <a:r>
              <a:rPr lang="pt-BR" sz="2800" dirty="0" smtClean="0">
                <a:solidFill>
                  <a:schemeClr val="bg2"/>
                </a:solidFill>
              </a:rPr>
              <a:t>): </a:t>
            </a:r>
            <a:r>
              <a:rPr lang="pt-BR" sz="2800" u="sng" dirty="0" smtClean="0">
                <a:solidFill>
                  <a:schemeClr val="bg2"/>
                </a:solidFill>
              </a:rPr>
              <a:t>levantamento </a:t>
            </a:r>
            <a:r>
              <a:rPr lang="pt-BR" sz="2800" u="sng" dirty="0">
                <a:solidFill>
                  <a:schemeClr val="bg2"/>
                </a:solidFill>
              </a:rPr>
              <a:t>da situação de governança e gestão das aquisições</a:t>
            </a:r>
            <a:r>
              <a:rPr lang="pt-BR" sz="2800" dirty="0">
                <a:solidFill>
                  <a:schemeClr val="bg2"/>
                </a:solidFill>
              </a:rPr>
              <a:t> na Administração Pública </a:t>
            </a:r>
            <a:r>
              <a:rPr lang="pt-BR" sz="2800" dirty="0" smtClean="0">
                <a:solidFill>
                  <a:schemeClr val="bg2"/>
                </a:solidFill>
              </a:rPr>
              <a:t>Federal;</a:t>
            </a:r>
            <a:endParaRPr lang="pt-BR" sz="2800" dirty="0">
              <a:solidFill>
                <a:schemeClr val="bg2"/>
              </a:solidFill>
            </a:endParaRPr>
          </a:p>
        </p:txBody>
      </p:sp>
    </p:spTree>
    <p:extLst>
      <p:ext uri="{BB962C8B-B14F-4D97-AF65-F5344CB8AC3E}">
        <p14:creationId xmlns:p14="http://schemas.microsoft.com/office/powerpoint/2010/main" val="1418615862"/>
      </p:ext>
    </p:extLst>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ct val="150000"/>
              </a:lnSpc>
              <a:spcBef>
                <a:spcPts val="0"/>
              </a:spcBef>
            </a:pPr>
            <a:r>
              <a:rPr lang="pt-BR" sz="2800" dirty="0" smtClean="0">
                <a:solidFill>
                  <a:schemeClr val="bg2"/>
                </a:solidFill>
              </a:rPr>
              <a:t>b) </a:t>
            </a:r>
            <a:r>
              <a:rPr lang="pt-BR" sz="2800" u="sng" dirty="0" smtClean="0">
                <a:solidFill>
                  <a:schemeClr val="bg2"/>
                </a:solidFill>
              </a:rPr>
              <a:t>TC nº 017.599/2014-8</a:t>
            </a:r>
            <a:r>
              <a:rPr lang="pt-BR" sz="2800" dirty="0" smtClean="0">
                <a:solidFill>
                  <a:schemeClr val="bg2"/>
                </a:solidFill>
              </a:rPr>
              <a:t> </a:t>
            </a:r>
            <a:r>
              <a:rPr lang="pt-BR" sz="2800" dirty="0">
                <a:solidFill>
                  <a:schemeClr val="bg2"/>
                </a:solidFill>
              </a:rPr>
              <a:t>(Acórdão </a:t>
            </a:r>
            <a:r>
              <a:rPr lang="pt-BR" sz="2800" dirty="0" smtClean="0">
                <a:solidFill>
                  <a:schemeClr val="bg2"/>
                </a:solidFill>
              </a:rPr>
              <a:t>nº 2.328/2015-Plenário</a:t>
            </a:r>
            <a:r>
              <a:rPr lang="pt-BR" sz="2800" dirty="0">
                <a:solidFill>
                  <a:schemeClr val="bg2"/>
                </a:solidFill>
              </a:rPr>
              <a:t>, </a:t>
            </a:r>
            <a:r>
              <a:rPr lang="pt-BR" sz="2800" dirty="0" smtClean="0">
                <a:solidFill>
                  <a:schemeClr val="bg2"/>
                </a:solidFill>
              </a:rPr>
              <a:t>Relator </a:t>
            </a:r>
            <a:r>
              <a:rPr lang="pt-BR" sz="2800" dirty="0">
                <a:solidFill>
                  <a:schemeClr val="bg2"/>
                </a:solidFill>
              </a:rPr>
              <a:t>Ministro Augusto </a:t>
            </a:r>
            <a:r>
              <a:rPr lang="pt-BR" sz="2800" dirty="0" err="1">
                <a:solidFill>
                  <a:schemeClr val="bg2"/>
                </a:solidFill>
              </a:rPr>
              <a:t>Sherman</a:t>
            </a:r>
            <a:r>
              <a:rPr lang="pt-BR" sz="2800" dirty="0">
                <a:solidFill>
                  <a:schemeClr val="bg2"/>
                </a:solidFill>
              </a:rPr>
              <a:t> Cavalcanti</a:t>
            </a:r>
            <a:r>
              <a:rPr lang="pt-BR" sz="2800" dirty="0" smtClean="0">
                <a:solidFill>
                  <a:schemeClr val="bg2"/>
                </a:solidFill>
              </a:rPr>
              <a:t>): abordou a execução de contratos </a:t>
            </a:r>
            <a:r>
              <a:rPr lang="pt-BR" sz="2800" dirty="0">
                <a:solidFill>
                  <a:schemeClr val="bg2"/>
                </a:solidFill>
              </a:rPr>
              <a:t>de limpeza e </a:t>
            </a:r>
            <a:r>
              <a:rPr lang="pt-BR" sz="2800" dirty="0" smtClean="0">
                <a:solidFill>
                  <a:schemeClr val="bg2"/>
                </a:solidFill>
              </a:rPr>
              <a:t>vigilância.</a:t>
            </a:r>
            <a:endParaRPr lang="pt-BR" sz="2800" dirty="0">
              <a:solidFill>
                <a:schemeClr val="bg2"/>
              </a:solidFill>
            </a:endParaRPr>
          </a:p>
          <a:p>
            <a:pPr algn="just">
              <a:lnSpc>
                <a:spcPct val="150000"/>
              </a:lnSpc>
              <a:spcBef>
                <a:spcPts val="0"/>
              </a:spcBef>
            </a:pPr>
            <a:r>
              <a:rPr lang="pt-BR" sz="2800" dirty="0" smtClean="0">
                <a:solidFill>
                  <a:schemeClr val="bg2"/>
                </a:solidFill>
              </a:rPr>
              <a:t>Em ambos os processos foram </a:t>
            </a:r>
            <a:r>
              <a:rPr lang="pt-BR" sz="2800" u="sng" dirty="0" smtClean="0">
                <a:solidFill>
                  <a:schemeClr val="bg2"/>
                </a:solidFill>
              </a:rPr>
              <a:t>identificadas diversas fragilidades dos controles internos</a:t>
            </a:r>
            <a:r>
              <a:rPr lang="pt-BR" sz="2800" dirty="0" smtClean="0">
                <a:solidFill>
                  <a:schemeClr val="bg2"/>
                </a:solidFill>
              </a:rPr>
              <a:t>, o que ensejou a realização da FOC sob comento.</a:t>
            </a:r>
          </a:p>
        </p:txBody>
      </p:sp>
    </p:spTree>
    <p:extLst>
      <p:ext uri="{BB962C8B-B14F-4D97-AF65-F5344CB8AC3E}">
        <p14:creationId xmlns:p14="http://schemas.microsoft.com/office/powerpoint/2010/main" val="166106290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15616" y="0"/>
            <a:ext cx="7696200" cy="820738"/>
          </a:xfrm>
        </p:spPr>
        <p:txBody>
          <a:bodyPr/>
          <a:lstStyle/>
          <a:p>
            <a:pPr algn="ctr"/>
            <a:r>
              <a:rPr lang="pt-BR" sz="2800" b="0" dirty="0">
                <a:latin typeface="Eras Demi ITC" panose="020B0805030504020804" pitchFamily="34" charset="0"/>
              </a:rPr>
              <a:t>1. O Princípio da Eficiência e a Administração Pública</a:t>
            </a:r>
            <a:endParaRPr lang="pt-BR" sz="2800" b="0" dirty="0" smtClean="0">
              <a:solidFill>
                <a:schemeClr val="bg1"/>
              </a:solidFill>
              <a:latin typeface="+mn-lt"/>
            </a:endParaRPr>
          </a:p>
        </p:txBody>
      </p:sp>
      <p:sp>
        <p:nvSpPr>
          <p:cNvPr id="17411" name="Rectangle 3"/>
          <p:cNvSpPr>
            <a:spLocks noGrp="1" noChangeArrowheads="1"/>
          </p:cNvSpPr>
          <p:nvPr>
            <p:ph type="body" idx="1"/>
          </p:nvPr>
        </p:nvSpPr>
        <p:spPr>
          <a:xfrm>
            <a:off x="539552" y="1772816"/>
            <a:ext cx="8272264" cy="4765402"/>
          </a:xfrm>
        </p:spPr>
        <p:txBody>
          <a:bodyPr/>
          <a:lstStyle/>
          <a:p>
            <a:pPr marL="0" indent="0" algn="just">
              <a:lnSpc>
                <a:spcPct val="200000"/>
              </a:lnSpc>
              <a:spcBef>
                <a:spcPts val="0"/>
              </a:spcBef>
              <a:spcAft>
                <a:spcPts val="0"/>
              </a:spcAft>
              <a:buNone/>
            </a:pPr>
            <a:r>
              <a:rPr lang="pt-BR" sz="2800" dirty="0" smtClean="0">
                <a:solidFill>
                  <a:schemeClr val="bg2"/>
                </a:solidFill>
              </a:rPr>
              <a:t>Diante disso, exporei as </a:t>
            </a:r>
            <a:r>
              <a:rPr lang="pt-BR" sz="2800" u="sng" dirty="0" smtClean="0">
                <a:solidFill>
                  <a:schemeClr val="bg2"/>
                </a:solidFill>
              </a:rPr>
              <a:t>principais causas desses desperdícios</a:t>
            </a:r>
            <a:r>
              <a:rPr lang="pt-BR" sz="2800" dirty="0" smtClean="0">
                <a:solidFill>
                  <a:schemeClr val="bg2"/>
                </a:solidFill>
              </a:rPr>
              <a:t> e, em seguida, abordarei algumas providências que tem sido adotadas visando minimizar essas falhas.</a:t>
            </a:r>
          </a:p>
        </p:txBody>
      </p:sp>
    </p:spTree>
    <p:extLst>
      <p:ext uri="{BB962C8B-B14F-4D97-AF65-F5344CB8AC3E}">
        <p14:creationId xmlns:p14="http://schemas.microsoft.com/office/powerpoint/2010/main" val="4237438545"/>
      </p:ext>
    </p:extLst>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ct val="150000"/>
              </a:lnSpc>
              <a:spcBef>
                <a:spcPts val="0"/>
              </a:spcBef>
            </a:pPr>
            <a:r>
              <a:rPr lang="pt-BR" sz="2800" dirty="0" smtClean="0">
                <a:solidFill>
                  <a:schemeClr val="bg2"/>
                </a:solidFill>
              </a:rPr>
              <a:t>A título de exemplo das deficiências encontradas nessa FOC, pode-se mencionar que, no </a:t>
            </a:r>
            <a:r>
              <a:rPr lang="pt-BR" sz="2800" u="sng" dirty="0" smtClean="0">
                <a:solidFill>
                  <a:schemeClr val="bg2"/>
                </a:solidFill>
              </a:rPr>
              <a:t>Acórdão nº 2.348/2016 – Plenário</a:t>
            </a:r>
            <a:r>
              <a:rPr lang="pt-BR" sz="2800" dirty="0" smtClean="0">
                <a:solidFill>
                  <a:schemeClr val="bg2"/>
                </a:solidFill>
              </a:rPr>
              <a:t> (Relator Ministro Raimundo Carreiro), foram apontadas as seguintes falhas:</a:t>
            </a:r>
          </a:p>
          <a:p>
            <a:pPr algn="just">
              <a:lnSpc>
                <a:spcPct val="150000"/>
              </a:lnSpc>
              <a:spcBef>
                <a:spcPts val="0"/>
              </a:spcBef>
            </a:pPr>
            <a:r>
              <a:rPr lang="pt-BR" sz="2800" dirty="0" smtClean="0">
                <a:solidFill>
                  <a:schemeClr val="bg2"/>
                </a:solidFill>
              </a:rPr>
              <a:t>a) </a:t>
            </a:r>
            <a:r>
              <a:rPr lang="pt-BR" sz="2800" u="sng" dirty="0" smtClean="0">
                <a:solidFill>
                  <a:schemeClr val="bg2"/>
                </a:solidFill>
              </a:rPr>
              <a:t>não </a:t>
            </a:r>
            <a:r>
              <a:rPr lang="pt-BR" sz="2800" u="sng" dirty="0">
                <a:solidFill>
                  <a:schemeClr val="bg2"/>
                </a:solidFill>
              </a:rPr>
              <a:t>foram estabelecidos objetivos, iniciativas, indicadores </a:t>
            </a:r>
            <a:r>
              <a:rPr lang="pt-BR" sz="2800" u="sng" dirty="0" smtClean="0">
                <a:solidFill>
                  <a:schemeClr val="bg2"/>
                </a:solidFill>
              </a:rPr>
              <a:t>nem </a:t>
            </a:r>
            <a:r>
              <a:rPr lang="pt-BR" sz="2800" u="sng" dirty="0">
                <a:solidFill>
                  <a:schemeClr val="bg2"/>
                </a:solidFill>
              </a:rPr>
              <a:t>metas</a:t>
            </a:r>
            <a:r>
              <a:rPr lang="pt-BR" sz="2800" dirty="0">
                <a:solidFill>
                  <a:schemeClr val="bg2"/>
                </a:solidFill>
              </a:rPr>
              <a:t> para a função de aquisições e </a:t>
            </a:r>
            <a:r>
              <a:rPr lang="pt-BR" sz="2800" u="sng" dirty="0">
                <a:solidFill>
                  <a:schemeClr val="bg2"/>
                </a:solidFill>
              </a:rPr>
              <a:t>nem controle sobre o alcance das metas</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1877187694"/>
      </p:ext>
    </p:extLst>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ct val="150000"/>
              </a:lnSpc>
              <a:spcBef>
                <a:spcPts val="0"/>
              </a:spcBef>
            </a:pPr>
            <a:r>
              <a:rPr lang="pt-BR" sz="2800" dirty="0" smtClean="0">
                <a:solidFill>
                  <a:schemeClr val="bg2"/>
                </a:solidFill>
              </a:rPr>
              <a:t>b</a:t>
            </a:r>
            <a:r>
              <a:rPr lang="pt-BR" sz="2800" dirty="0">
                <a:solidFill>
                  <a:schemeClr val="bg2"/>
                </a:solidFill>
              </a:rPr>
              <a:t>) verificou-se </a:t>
            </a:r>
            <a:r>
              <a:rPr lang="pt-BR" sz="2800" u="sng" dirty="0">
                <a:solidFill>
                  <a:schemeClr val="bg2"/>
                </a:solidFill>
              </a:rPr>
              <a:t>deficiências nas atividades de auditoria </a:t>
            </a:r>
            <a:r>
              <a:rPr lang="pt-BR" sz="2800" u="sng" dirty="0" smtClean="0">
                <a:solidFill>
                  <a:schemeClr val="bg2"/>
                </a:solidFill>
              </a:rPr>
              <a:t>interna</a:t>
            </a:r>
            <a:r>
              <a:rPr lang="pt-BR" sz="2800" dirty="0" smtClean="0">
                <a:solidFill>
                  <a:schemeClr val="bg2"/>
                </a:solidFill>
              </a:rPr>
              <a:t>, </a:t>
            </a:r>
            <a:r>
              <a:rPr lang="pt-BR" sz="2800" dirty="0">
                <a:solidFill>
                  <a:schemeClr val="bg2"/>
                </a:solidFill>
              </a:rPr>
              <a:t>visto que essa unidade deve avaliar os processos de governança e de gestão de riscos da organização, bem como devem seus procedimentos estarem formalizados para que a unidade de auditoria interna utilize uma abordagem sistemática e disciplinada em suas atividades</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987589481"/>
      </p:ext>
    </p:extLst>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ct val="150000"/>
              </a:lnSpc>
              <a:spcBef>
                <a:spcPts val="0"/>
              </a:spcBef>
            </a:pPr>
            <a:r>
              <a:rPr lang="pt-BR" sz="2800" dirty="0" smtClean="0">
                <a:solidFill>
                  <a:schemeClr val="bg2"/>
                </a:solidFill>
              </a:rPr>
              <a:t>c</a:t>
            </a:r>
            <a:r>
              <a:rPr lang="pt-BR" sz="2800" dirty="0">
                <a:solidFill>
                  <a:schemeClr val="bg2"/>
                </a:solidFill>
              </a:rPr>
              <a:t>) </a:t>
            </a:r>
            <a:r>
              <a:rPr lang="pt-BR" sz="2800" u="sng" dirty="0">
                <a:solidFill>
                  <a:schemeClr val="bg2"/>
                </a:solidFill>
              </a:rPr>
              <a:t>não foi estabelecido</a:t>
            </a:r>
            <a:r>
              <a:rPr lang="pt-BR" sz="2800" dirty="0">
                <a:solidFill>
                  <a:schemeClr val="bg2"/>
                </a:solidFill>
              </a:rPr>
              <a:t> processo de planejamento das aquisições por meio da elaboração de </a:t>
            </a:r>
            <a:r>
              <a:rPr lang="pt-BR" sz="2800" u="sng" dirty="0">
                <a:solidFill>
                  <a:schemeClr val="bg2"/>
                </a:solidFill>
              </a:rPr>
              <a:t>Plano Anual de </a:t>
            </a:r>
            <a:r>
              <a:rPr lang="pt-BR" sz="2800" u="sng" dirty="0" smtClean="0">
                <a:solidFill>
                  <a:schemeClr val="bg2"/>
                </a:solidFill>
              </a:rPr>
              <a:t>Aquisições</a:t>
            </a:r>
            <a:r>
              <a:rPr lang="pt-BR" sz="2800" dirty="0" smtClean="0">
                <a:solidFill>
                  <a:schemeClr val="bg2"/>
                </a:solidFill>
              </a:rPr>
              <a:t>;</a:t>
            </a:r>
            <a:endParaRPr lang="pt-BR" sz="2800" dirty="0">
              <a:solidFill>
                <a:schemeClr val="bg2"/>
              </a:solidFill>
            </a:endParaRPr>
          </a:p>
          <a:p>
            <a:pPr algn="just">
              <a:lnSpc>
                <a:spcPct val="150000"/>
              </a:lnSpc>
              <a:spcBef>
                <a:spcPts val="0"/>
              </a:spcBef>
            </a:pPr>
            <a:r>
              <a:rPr lang="pt-BR" sz="2800" dirty="0" smtClean="0">
                <a:solidFill>
                  <a:schemeClr val="bg2"/>
                </a:solidFill>
              </a:rPr>
              <a:t>d</a:t>
            </a:r>
            <a:r>
              <a:rPr lang="pt-BR" sz="2800" dirty="0">
                <a:solidFill>
                  <a:schemeClr val="bg2"/>
                </a:solidFill>
              </a:rPr>
              <a:t>) verificou-se que os </a:t>
            </a:r>
            <a:r>
              <a:rPr lang="pt-BR" sz="2800" u="sng" dirty="0">
                <a:solidFill>
                  <a:schemeClr val="bg2"/>
                </a:solidFill>
              </a:rPr>
              <a:t>fiscais e gestores de contrato não recebem treinamento específico</a:t>
            </a:r>
            <a:r>
              <a:rPr lang="pt-BR" sz="2800" dirty="0">
                <a:solidFill>
                  <a:schemeClr val="bg2"/>
                </a:solidFill>
              </a:rPr>
              <a:t> para as atividades de fiscalização e gestão de </a:t>
            </a:r>
            <a:r>
              <a:rPr lang="pt-BR" sz="2800" dirty="0" smtClean="0">
                <a:solidFill>
                  <a:schemeClr val="bg2"/>
                </a:solidFill>
              </a:rPr>
              <a:t>contratos;</a:t>
            </a:r>
            <a:endParaRPr lang="pt-BR" sz="2800" dirty="0">
              <a:solidFill>
                <a:schemeClr val="bg2"/>
              </a:solidFill>
            </a:endParaRPr>
          </a:p>
        </p:txBody>
      </p:sp>
    </p:spTree>
    <p:extLst>
      <p:ext uri="{BB962C8B-B14F-4D97-AF65-F5344CB8AC3E}">
        <p14:creationId xmlns:p14="http://schemas.microsoft.com/office/powerpoint/2010/main" val="491617668"/>
      </p:ext>
    </p:extLst>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spcBef>
                <a:spcPts val="0"/>
              </a:spcBef>
            </a:pPr>
            <a:r>
              <a:rPr lang="pt-BR" sz="2800" dirty="0" smtClean="0">
                <a:solidFill>
                  <a:schemeClr val="bg2"/>
                </a:solidFill>
              </a:rPr>
              <a:t>e</a:t>
            </a:r>
            <a:r>
              <a:rPr lang="pt-BR" sz="2800" dirty="0">
                <a:solidFill>
                  <a:schemeClr val="bg2"/>
                </a:solidFill>
              </a:rPr>
              <a:t>) necessidade de o </a:t>
            </a:r>
            <a:r>
              <a:rPr lang="pt-BR" sz="2800" dirty="0" smtClean="0">
                <a:solidFill>
                  <a:schemeClr val="bg2"/>
                </a:solidFill>
              </a:rPr>
              <a:t>TRT da 12ª Região </a:t>
            </a:r>
            <a:r>
              <a:rPr lang="pt-BR" sz="2800" u="sng" dirty="0">
                <a:solidFill>
                  <a:schemeClr val="bg2"/>
                </a:solidFill>
              </a:rPr>
              <a:t>aprimorar</a:t>
            </a:r>
            <a:r>
              <a:rPr lang="pt-BR" sz="2800" dirty="0">
                <a:solidFill>
                  <a:schemeClr val="bg2"/>
                </a:solidFill>
              </a:rPr>
              <a:t> seu processo de trabalho para </a:t>
            </a:r>
            <a:r>
              <a:rPr lang="pt-BR" sz="2800" u="sng" dirty="0">
                <a:solidFill>
                  <a:schemeClr val="bg2"/>
                </a:solidFill>
              </a:rPr>
              <a:t>planejamento das aquisições</a:t>
            </a:r>
            <a:r>
              <a:rPr lang="pt-BR" sz="2800" dirty="0">
                <a:solidFill>
                  <a:schemeClr val="bg2"/>
                </a:solidFill>
              </a:rPr>
              <a:t>, detalhando as etapas do processo, com orientações e procedimentos para execução do processo e elaboração dos produtos de cada etapa. A organização </a:t>
            </a:r>
            <a:r>
              <a:rPr lang="pt-BR" sz="2800" u="sng" dirty="0">
                <a:solidFill>
                  <a:schemeClr val="bg2"/>
                </a:solidFill>
              </a:rPr>
              <a:t>não prevê procedimentos para a elaboração dos estudos técnicos</a:t>
            </a:r>
            <a:r>
              <a:rPr lang="pt-BR" sz="2800" dirty="0">
                <a:solidFill>
                  <a:schemeClr val="bg2"/>
                </a:solidFill>
              </a:rPr>
              <a:t> preliminares para as aquisições em geral. Também </a:t>
            </a:r>
            <a:r>
              <a:rPr lang="pt-BR" sz="2800" u="sng" dirty="0">
                <a:solidFill>
                  <a:schemeClr val="bg2"/>
                </a:solidFill>
              </a:rPr>
              <a:t>não prevê</a:t>
            </a:r>
            <a:r>
              <a:rPr lang="pt-BR" sz="2800" dirty="0">
                <a:solidFill>
                  <a:schemeClr val="bg2"/>
                </a:solidFill>
              </a:rPr>
              <a:t> que os </a:t>
            </a:r>
            <a:r>
              <a:rPr lang="pt-BR" sz="2800" u="sng" dirty="0">
                <a:solidFill>
                  <a:schemeClr val="bg2"/>
                </a:solidFill>
              </a:rPr>
              <a:t>termos de referência contenham</a:t>
            </a:r>
            <a:r>
              <a:rPr lang="pt-BR" sz="2800" dirty="0">
                <a:solidFill>
                  <a:schemeClr val="bg2"/>
                </a:solidFill>
              </a:rPr>
              <a:t>, no modelo de gestão do contrato, uma </a:t>
            </a:r>
            <a:r>
              <a:rPr lang="pt-BR" sz="2800" u="sng" dirty="0">
                <a:solidFill>
                  <a:schemeClr val="bg2"/>
                </a:solidFill>
              </a:rPr>
              <a:t>lista de verificação com os itens a serem analisados pela fiscalização</a:t>
            </a:r>
            <a:r>
              <a:rPr lang="pt-BR" sz="2800" dirty="0">
                <a:solidFill>
                  <a:schemeClr val="bg2"/>
                </a:solidFill>
              </a:rPr>
              <a:t> ao realizar a gestão do </a:t>
            </a:r>
            <a:r>
              <a:rPr lang="pt-BR" sz="2800" dirty="0" smtClean="0">
                <a:solidFill>
                  <a:schemeClr val="bg2"/>
                </a:solidFill>
              </a:rPr>
              <a:t>contrato;</a:t>
            </a:r>
            <a:endParaRPr lang="pt-BR" sz="2800" dirty="0">
              <a:solidFill>
                <a:schemeClr val="bg2"/>
              </a:solidFill>
            </a:endParaRPr>
          </a:p>
        </p:txBody>
      </p:sp>
    </p:spTree>
    <p:extLst>
      <p:ext uri="{BB962C8B-B14F-4D97-AF65-F5344CB8AC3E}">
        <p14:creationId xmlns:p14="http://schemas.microsoft.com/office/powerpoint/2010/main" val="3741451486"/>
      </p:ext>
    </p:extLst>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ct val="150000"/>
              </a:lnSpc>
              <a:spcBef>
                <a:spcPts val="0"/>
              </a:spcBef>
            </a:pPr>
            <a:r>
              <a:rPr lang="pt-BR" sz="2800" dirty="0" smtClean="0">
                <a:solidFill>
                  <a:schemeClr val="bg2"/>
                </a:solidFill>
              </a:rPr>
              <a:t>f</a:t>
            </a:r>
            <a:r>
              <a:rPr lang="pt-BR" sz="2800" dirty="0">
                <a:solidFill>
                  <a:schemeClr val="bg2"/>
                </a:solidFill>
              </a:rPr>
              <a:t>) o processo de trabalho para a </a:t>
            </a:r>
            <a:r>
              <a:rPr lang="pt-BR" sz="2800" u="sng" dirty="0">
                <a:solidFill>
                  <a:schemeClr val="bg2"/>
                </a:solidFill>
              </a:rPr>
              <a:t>gestão de contratações</a:t>
            </a:r>
            <a:r>
              <a:rPr lang="pt-BR" sz="2800" dirty="0">
                <a:solidFill>
                  <a:schemeClr val="bg2"/>
                </a:solidFill>
              </a:rPr>
              <a:t> em geral </a:t>
            </a:r>
            <a:r>
              <a:rPr lang="pt-BR" sz="2800" u="sng" dirty="0">
                <a:solidFill>
                  <a:schemeClr val="bg2"/>
                </a:solidFill>
              </a:rPr>
              <a:t>não está devidamente </a:t>
            </a:r>
            <a:r>
              <a:rPr lang="pt-BR" sz="2800" u="sng" dirty="0" smtClean="0">
                <a:solidFill>
                  <a:schemeClr val="bg2"/>
                </a:solidFill>
              </a:rPr>
              <a:t>formatado</a:t>
            </a:r>
            <a:r>
              <a:rPr lang="pt-BR" sz="2800" dirty="0" smtClean="0">
                <a:solidFill>
                  <a:schemeClr val="bg2"/>
                </a:solidFill>
              </a:rPr>
              <a:t>;</a:t>
            </a:r>
            <a:endParaRPr lang="pt-BR" sz="2800" dirty="0">
              <a:solidFill>
                <a:schemeClr val="bg2"/>
              </a:solidFill>
            </a:endParaRPr>
          </a:p>
          <a:p>
            <a:pPr algn="just">
              <a:lnSpc>
                <a:spcPct val="150000"/>
              </a:lnSpc>
              <a:spcBef>
                <a:spcPts val="0"/>
              </a:spcBef>
            </a:pPr>
            <a:r>
              <a:rPr lang="pt-BR" sz="2800" dirty="0" smtClean="0">
                <a:solidFill>
                  <a:schemeClr val="bg2"/>
                </a:solidFill>
              </a:rPr>
              <a:t>g</a:t>
            </a:r>
            <a:r>
              <a:rPr lang="pt-BR" sz="2800" dirty="0">
                <a:solidFill>
                  <a:schemeClr val="bg2"/>
                </a:solidFill>
              </a:rPr>
              <a:t>) </a:t>
            </a:r>
            <a:r>
              <a:rPr lang="pt-BR" sz="2800" u="sng" dirty="0">
                <a:solidFill>
                  <a:schemeClr val="bg2"/>
                </a:solidFill>
              </a:rPr>
              <a:t>não foi </a:t>
            </a:r>
            <a:r>
              <a:rPr lang="pt-BR" sz="2800" u="sng" dirty="0" smtClean="0">
                <a:solidFill>
                  <a:schemeClr val="bg2"/>
                </a:solidFill>
              </a:rPr>
              <a:t>instituída</a:t>
            </a:r>
            <a:r>
              <a:rPr lang="pt-BR" sz="2800" dirty="0" smtClean="0">
                <a:solidFill>
                  <a:schemeClr val="bg2"/>
                </a:solidFill>
              </a:rPr>
              <a:t> </a:t>
            </a:r>
            <a:r>
              <a:rPr lang="pt-BR" sz="2800" dirty="0">
                <a:solidFill>
                  <a:schemeClr val="bg2"/>
                </a:solidFill>
              </a:rPr>
              <a:t>formalmente </a:t>
            </a:r>
            <a:r>
              <a:rPr lang="pt-BR" sz="2800" u="sng" dirty="0" smtClean="0">
                <a:solidFill>
                  <a:schemeClr val="bg2"/>
                </a:solidFill>
              </a:rPr>
              <a:t>lista </a:t>
            </a:r>
            <a:r>
              <a:rPr lang="pt-BR" sz="2800" u="sng" dirty="0">
                <a:solidFill>
                  <a:schemeClr val="bg2"/>
                </a:solidFill>
              </a:rPr>
              <a:t>de verificação para atuação da assessoria jurídica</a:t>
            </a:r>
            <a:r>
              <a:rPr lang="pt-BR" sz="2800" dirty="0">
                <a:solidFill>
                  <a:schemeClr val="bg2"/>
                </a:solidFill>
              </a:rPr>
              <a:t> quando da emissão de pareceres de aprovação das minutas de editais de licitação e ajustes </a:t>
            </a:r>
            <a:r>
              <a:rPr lang="pt-BR" sz="2800" dirty="0" smtClean="0">
                <a:solidFill>
                  <a:schemeClr val="bg2"/>
                </a:solidFill>
              </a:rPr>
              <a:t>contratuais;</a:t>
            </a:r>
            <a:endParaRPr lang="pt-BR" sz="2800" dirty="0">
              <a:solidFill>
                <a:schemeClr val="bg2"/>
              </a:solidFill>
            </a:endParaRPr>
          </a:p>
        </p:txBody>
      </p:sp>
    </p:spTree>
    <p:extLst>
      <p:ext uri="{BB962C8B-B14F-4D97-AF65-F5344CB8AC3E}">
        <p14:creationId xmlns:p14="http://schemas.microsoft.com/office/powerpoint/2010/main" val="2414912133"/>
      </p:ext>
    </p:extLst>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ts val="3500"/>
              </a:lnSpc>
              <a:spcBef>
                <a:spcPts val="0"/>
              </a:spcBef>
            </a:pPr>
            <a:r>
              <a:rPr lang="pt-BR" sz="2800" dirty="0" smtClean="0">
                <a:solidFill>
                  <a:schemeClr val="bg2"/>
                </a:solidFill>
              </a:rPr>
              <a:t>h</a:t>
            </a:r>
            <a:r>
              <a:rPr lang="pt-BR" sz="2800" dirty="0">
                <a:solidFill>
                  <a:schemeClr val="bg2"/>
                </a:solidFill>
              </a:rPr>
              <a:t>) o órgão </a:t>
            </a:r>
            <a:r>
              <a:rPr lang="pt-BR" sz="2800" u="sng" dirty="0">
                <a:solidFill>
                  <a:schemeClr val="bg2"/>
                </a:solidFill>
              </a:rPr>
              <a:t>não adota lista de verificação</a:t>
            </a:r>
            <a:r>
              <a:rPr lang="pt-BR" sz="2800" dirty="0">
                <a:solidFill>
                  <a:schemeClr val="bg2"/>
                </a:solidFill>
              </a:rPr>
              <a:t> padrão para </a:t>
            </a:r>
            <a:r>
              <a:rPr lang="pt-BR" sz="2800" u="sng" dirty="0">
                <a:solidFill>
                  <a:schemeClr val="bg2"/>
                </a:solidFill>
              </a:rPr>
              <a:t>atuação do pregoeiro ou da comissão de licitação</a:t>
            </a:r>
            <a:r>
              <a:rPr lang="pt-BR" sz="2800" dirty="0">
                <a:solidFill>
                  <a:schemeClr val="bg2"/>
                </a:solidFill>
              </a:rPr>
              <a:t> contendo os itens a serem analisados na fase externa da </a:t>
            </a:r>
            <a:r>
              <a:rPr lang="pt-BR" sz="2800" dirty="0" smtClean="0">
                <a:solidFill>
                  <a:schemeClr val="bg2"/>
                </a:solidFill>
              </a:rPr>
              <a:t>licitação;</a:t>
            </a:r>
            <a:endParaRPr lang="pt-BR" sz="2800" dirty="0">
              <a:solidFill>
                <a:schemeClr val="bg2"/>
              </a:solidFill>
            </a:endParaRPr>
          </a:p>
          <a:p>
            <a:pPr algn="just">
              <a:lnSpc>
                <a:spcPts val="3500"/>
              </a:lnSpc>
              <a:spcBef>
                <a:spcPts val="0"/>
              </a:spcBef>
            </a:pPr>
            <a:r>
              <a:rPr lang="pt-BR" sz="2800" dirty="0" smtClean="0">
                <a:solidFill>
                  <a:schemeClr val="bg2"/>
                </a:solidFill>
              </a:rPr>
              <a:t>i</a:t>
            </a:r>
            <a:r>
              <a:rPr lang="pt-BR" sz="2800" dirty="0">
                <a:solidFill>
                  <a:schemeClr val="bg2"/>
                </a:solidFill>
              </a:rPr>
              <a:t>) nos estudos técnicos preliminares à contratação de serviços de manutenção predial, </a:t>
            </a:r>
            <a:r>
              <a:rPr lang="pt-BR" sz="2800" u="sng" dirty="0">
                <a:solidFill>
                  <a:schemeClr val="bg2"/>
                </a:solidFill>
              </a:rPr>
              <a:t>não foi elaborada estimativa dos serviços necessários</a:t>
            </a:r>
            <a:r>
              <a:rPr lang="pt-BR" sz="2800" dirty="0">
                <a:solidFill>
                  <a:schemeClr val="bg2"/>
                </a:solidFill>
              </a:rPr>
              <a:t> à adequada conservação de suas unidades prediais, de forma a evidenciar a real necessidade de </a:t>
            </a:r>
            <a:r>
              <a:rPr lang="pt-BR" sz="2800" dirty="0" smtClean="0">
                <a:solidFill>
                  <a:schemeClr val="bg2"/>
                </a:solidFill>
              </a:rPr>
              <a:t>serviços, </a:t>
            </a:r>
            <a:r>
              <a:rPr lang="pt-BR" sz="2800" dirty="0">
                <a:solidFill>
                  <a:schemeClr val="bg2"/>
                </a:solidFill>
              </a:rPr>
              <a:t>nem, tampouco, foram apresentadas memórias de cálculo ou os métodos utilizados para definição do valor global da </a:t>
            </a:r>
            <a:r>
              <a:rPr lang="pt-BR" sz="2800" dirty="0" smtClean="0">
                <a:solidFill>
                  <a:schemeClr val="bg2"/>
                </a:solidFill>
              </a:rPr>
              <a:t>contratação;</a:t>
            </a:r>
            <a:endParaRPr lang="pt-BR" sz="2800" dirty="0">
              <a:solidFill>
                <a:schemeClr val="bg2"/>
              </a:solidFill>
            </a:endParaRPr>
          </a:p>
        </p:txBody>
      </p:sp>
    </p:spTree>
    <p:extLst>
      <p:ext uri="{BB962C8B-B14F-4D97-AF65-F5344CB8AC3E}">
        <p14:creationId xmlns:p14="http://schemas.microsoft.com/office/powerpoint/2010/main" val="3468547700"/>
      </p:ext>
    </p:extLst>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12968" cy="5377274"/>
          </a:xfrm>
        </p:spPr>
        <p:txBody>
          <a:bodyPr/>
          <a:lstStyle/>
          <a:p>
            <a:pPr algn="just">
              <a:lnSpc>
                <a:spcPts val="4000"/>
              </a:lnSpc>
              <a:spcBef>
                <a:spcPts val="0"/>
              </a:spcBef>
            </a:pPr>
            <a:r>
              <a:rPr lang="pt-BR" sz="2800" dirty="0" smtClean="0">
                <a:solidFill>
                  <a:schemeClr val="bg2"/>
                </a:solidFill>
              </a:rPr>
              <a:t>j</a:t>
            </a:r>
            <a:r>
              <a:rPr lang="pt-BR" sz="2800" dirty="0">
                <a:solidFill>
                  <a:schemeClr val="bg2"/>
                </a:solidFill>
              </a:rPr>
              <a:t>) </a:t>
            </a:r>
            <a:r>
              <a:rPr lang="pt-BR" sz="2800" u="sng" dirty="0">
                <a:solidFill>
                  <a:schemeClr val="bg2"/>
                </a:solidFill>
              </a:rPr>
              <a:t>ausência de justificativa para o parcelamento</a:t>
            </a:r>
            <a:r>
              <a:rPr lang="pt-BR" sz="2800" dirty="0">
                <a:solidFill>
                  <a:schemeClr val="bg2"/>
                </a:solidFill>
              </a:rPr>
              <a:t> ou não </a:t>
            </a:r>
            <a:r>
              <a:rPr lang="pt-BR" sz="2800" dirty="0" smtClean="0">
                <a:solidFill>
                  <a:schemeClr val="bg2"/>
                </a:solidFill>
              </a:rPr>
              <a:t>do objeto licitado;</a:t>
            </a:r>
            <a:endParaRPr lang="pt-BR" sz="2800" dirty="0">
              <a:solidFill>
                <a:schemeClr val="bg2"/>
              </a:solidFill>
            </a:endParaRPr>
          </a:p>
          <a:p>
            <a:pPr algn="just">
              <a:lnSpc>
                <a:spcPts val="4000"/>
              </a:lnSpc>
              <a:spcBef>
                <a:spcPts val="0"/>
              </a:spcBef>
            </a:pPr>
            <a:r>
              <a:rPr lang="pt-BR" sz="2800" dirty="0" smtClean="0">
                <a:solidFill>
                  <a:schemeClr val="bg2"/>
                </a:solidFill>
              </a:rPr>
              <a:t>k</a:t>
            </a:r>
            <a:r>
              <a:rPr lang="pt-BR" sz="2800" dirty="0">
                <a:solidFill>
                  <a:schemeClr val="bg2"/>
                </a:solidFill>
              </a:rPr>
              <a:t>) </a:t>
            </a:r>
            <a:r>
              <a:rPr lang="pt-BR" sz="2800" u="sng" dirty="0" smtClean="0">
                <a:solidFill>
                  <a:schemeClr val="bg2"/>
                </a:solidFill>
              </a:rPr>
              <a:t>não foram definidas</a:t>
            </a:r>
            <a:r>
              <a:rPr lang="pt-BR" sz="2800" dirty="0" smtClean="0">
                <a:solidFill>
                  <a:schemeClr val="bg2"/>
                </a:solidFill>
              </a:rPr>
              <a:t> no </a:t>
            </a:r>
            <a:r>
              <a:rPr lang="pt-BR" sz="2800" dirty="0">
                <a:solidFill>
                  <a:schemeClr val="bg2"/>
                </a:solidFill>
              </a:rPr>
              <a:t>edital </a:t>
            </a:r>
            <a:r>
              <a:rPr lang="pt-BR" sz="2800" dirty="0" smtClean="0">
                <a:solidFill>
                  <a:schemeClr val="bg2"/>
                </a:solidFill>
              </a:rPr>
              <a:t>nem no contrato </a:t>
            </a:r>
            <a:r>
              <a:rPr lang="pt-BR" sz="2800" u="sng" dirty="0">
                <a:solidFill>
                  <a:schemeClr val="bg2"/>
                </a:solidFill>
              </a:rPr>
              <a:t>regras acerca dos níveis de serviço </a:t>
            </a:r>
            <a:r>
              <a:rPr lang="pt-BR" sz="2800" u="sng" dirty="0" smtClean="0">
                <a:solidFill>
                  <a:schemeClr val="bg2"/>
                </a:solidFill>
              </a:rPr>
              <a:t>adequados</a:t>
            </a:r>
            <a:r>
              <a:rPr lang="pt-BR" sz="2800" dirty="0" smtClean="0">
                <a:solidFill>
                  <a:schemeClr val="bg2"/>
                </a:solidFill>
              </a:rPr>
              <a:t>;</a:t>
            </a:r>
          </a:p>
          <a:p>
            <a:pPr algn="just">
              <a:lnSpc>
                <a:spcPts val="4000"/>
              </a:lnSpc>
              <a:spcBef>
                <a:spcPts val="0"/>
              </a:spcBef>
            </a:pPr>
            <a:r>
              <a:rPr lang="pt-BR" sz="2800" dirty="0" smtClean="0">
                <a:solidFill>
                  <a:schemeClr val="bg2"/>
                </a:solidFill>
              </a:rPr>
              <a:t>l) também </a:t>
            </a:r>
            <a:r>
              <a:rPr lang="pt-BR" sz="2800" u="sng" dirty="0">
                <a:solidFill>
                  <a:schemeClr val="bg2"/>
                </a:solidFill>
              </a:rPr>
              <a:t>não </a:t>
            </a:r>
            <a:r>
              <a:rPr lang="pt-BR" sz="2800" u="sng" dirty="0" smtClean="0">
                <a:solidFill>
                  <a:schemeClr val="bg2"/>
                </a:solidFill>
              </a:rPr>
              <a:t>foram definidas</a:t>
            </a:r>
            <a:r>
              <a:rPr lang="pt-BR" sz="2800" dirty="0" smtClean="0">
                <a:solidFill>
                  <a:schemeClr val="bg2"/>
                </a:solidFill>
              </a:rPr>
              <a:t> objetivamente </a:t>
            </a:r>
            <a:r>
              <a:rPr lang="pt-BR" sz="2800" dirty="0">
                <a:solidFill>
                  <a:schemeClr val="bg2"/>
                </a:solidFill>
              </a:rPr>
              <a:t>as </a:t>
            </a:r>
            <a:r>
              <a:rPr lang="pt-BR" sz="2800" u="sng" dirty="0">
                <a:solidFill>
                  <a:schemeClr val="bg2"/>
                </a:solidFill>
              </a:rPr>
              <a:t>regras para aplicação das </a:t>
            </a:r>
            <a:r>
              <a:rPr lang="pt-BR" sz="2800" u="sng" dirty="0" smtClean="0">
                <a:solidFill>
                  <a:schemeClr val="bg2"/>
                </a:solidFill>
              </a:rPr>
              <a:t>penalidades</a:t>
            </a:r>
            <a:r>
              <a:rPr lang="pt-BR" sz="2800" dirty="0" smtClean="0">
                <a:solidFill>
                  <a:schemeClr val="bg2"/>
                </a:solidFill>
              </a:rPr>
              <a:t>; </a:t>
            </a:r>
            <a:endParaRPr lang="pt-BR" sz="2800" dirty="0">
              <a:solidFill>
                <a:schemeClr val="bg2"/>
              </a:solidFill>
            </a:endParaRPr>
          </a:p>
          <a:p>
            <a:pPr algn="just">
              <a:lnSpc>
                <a:spcPts val="4000"/>
              </a:lnSpc>
              <a:spcBef>
                <a:spcPts val="0"/>
              </a:spcBef>
            </a:pPr>
            <a:r>
              <a:rPr lang="pt-BR" sz="2800" dirty="0" smtClean="0">
                <a:solidFill>
                  <a:schemeClr val="bg2"/>
                </a:solidFill>
              </a:rPr>
              <a:t>m) a </a:t>
            </a:r>
            <a:r>
              <a:rPr lang="pt-BR" sz="2800" u="sng" dirty="0" smtClean="0">
                <a:solidFill>
                  <a:schemeClr val="bg2"/>
                </a:solidFill>
              </a:rPr>
              <a:t>não </a:t>
            </a:r>
            <a:r>
              <a:rPr lang="pt-BR" sz="2800" u="sng" dirty="0">
                <a:solidFill>
                  <a:schemeClr val="bg2"/>
                </a:solidFill>
              </a:rPr>
              <a:t>quantificação da demanda de serviços e </a:t>
            </a:r>
            <a:r>
              <a:rPr lang="pt-BR" sz="2800" u="sng" dirty="0" smtClean="0">
                <a:solidFill>
                  <a:schemeClr val="bg2"/>
                </a:solidFill>
              </a:rPr>
              <a:t>a inexistência de um método </a:t>
            </a:r>
            <a:r>
              <a:rPr lang="pt-BR" sz="2800" u="sng" dirty="0">
                <a:solidFill>
                  <a:schemeClr val="bg2"/>
                </a:solidFill>
              </a:rPr>
              <a:t>para </a:t>
            </a:r>
            <a:r>
              <a:rPr lang="pt-BR" sz="2800" u="sng" dirty="0" smtClean="0">
                <a:solidFill>
                  <a:schemeClr val="bg2"/>
                </a:solidFill>
              </a:rPr>
              <a:t>definir o </a:t>
            </a:r>
            <a:r>
              <a:rPr lang="pt-BR" sz="2800" u="sng" dirty="0">
                <a:solidFill>
                  <a:schemeClr val="bg2"/>
                </a:solidFill>
              </a:rPr>
              <a:t>valor global da </a:t>
            </a:r>
            <a:r>
              <a:rPr lang="pt-BR" sz="2800" u="sng" dirty="0" smtClean="0">
                <a:solidFill>
                  <a:schemeClr val="bg2"/>
                </a:solidFill>
              </a:rPr>
              <a:t>contratação</a:t>
            </a:r>
            <a:r>
              <a:rPr lang="pt-BR" sz="2800" dirty="0" smtClean="0">
                <a:solidFill>
                  <a:schemeClr val="bg2"/>
                </a:solidFill>
              </a:rPr>
              <a:t> geraram deficiências </a:t>
            </a:r>
            <a:r>
              <a:rPr lang="pt-BR" sz="2800" dirty="0">
                <a:solidFill>
                  <a:schemeClr val="bg2"/>
                </a:solidFill>
              </a:rPr>
              <a:t>nos critérios de aceitabilidade de </a:t>
            </a:r>
            <a:r>
              <a:rPr lang="pt-BR" sz="2800" dirty="0" smtClean="0">
                <a:solidFill>
                  <a:schemeClr val="bg2"/>
                </a:solidFill>
              </a:rPr>
              <a:t>preços.</a:t>
            </a:r>
          </a:p>
          <a:p>
            <a:pPr algn="just">
              <a:lnSpc>
                <a:spcPct val="150000"/>
              </a:lnSpc>
              <a:spcBef>
                <a:spcPts val="0"/>
              </a:spcBef>
            </a:pPr>
            <a:endParaRPr lang="pt-BR" sz="2800" dirty="0">
              <a:solidFill>
                <a:schemeClr val="bg2"/>
              </a:solidFill>
            </a:endParaRPr>
          </a:p>
        </p:txBody>
      </p:sp>
    </p:spTree>
    <p:extLst>
      <p:ext uri="{BB962C8B-B14F-4D97-AF65-F5344CB8AC3E}">
        <p14:creationId xmlns:p14="http://schemas.microsoft.com/office/powerpoint/2010/main" val="2739911709"/>
      </p:ext>
    </p:extLst>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84976" cy="5377274"/>
          </a:xfrm>
        </p:spPr>
        <p:txBody>
          <a:bodyPr/>
          <a:lstStyle/>
          <a:p>
            <a:pPr algn="just">
              <a:lnSpc>
                <a:spcPts val="3600"/>
              </a:lnSpc>
              <a:spcBef>
                <a:spcPts val="0"/>
              </a:spcBef>
            </a:pPr>
            <a:r>
              <a:rPr lang="pt-BR" sz="2800" dirty="0" smtClean="0">
                <a:solidFill>
                  <a:schemeClr val="bg2"/>
                </a:solidFill>
              </a:rPr>
              <a:t>Diante disso, foram </a:t>
            </a:r>
            <a:r>
              <a:rPr lang="pt-BR" sz="2800" u="sng" dirty="0" smtClean="0">
                <a:solidFill>
                  <a:schemeClr val="bg2"/>
                </a:solidFill>
              </a:rPr>
              <a:t>expedidas as seguintes recomendações</a:t>
            </a:r>
            <a:r>
              <a:rPr lang="pt-BR" sz="2800" dirty="0" smtClean="0">
                <a:solidFill>
                  <a:schemeClr val="bg2"/>
                </a:solidFill>
              </a:rPr>
              <a:t>:</a:t>
            </a:r>
          </a:p>
          <a:p>
            <a:pPr algn="just">
              <a:lnSpc>
                <a:spcPts val="3600"/>
              </a:lnSpc>
              <a:spcBef>
                <a:spcPts val="0"/>
              </a:spcBef>
            </a:pPr>
            <a:r>
              <a:rPr lang="pt-BR" sz="2800" i="1" dirty="0" smtClean="0">
                <a:solidFill>
                  <a:schemeClr val="bg2"/>
                </a:solidFill>
              </a:rPr>
              <a:t>“9.1</a:t>
            </a:r>
            <a:r>
              <a:rPr lang="pt-BR" sz="2800" i="1" dirty="0">
                <a:solidFill>
                  <a:schemeClr val="bg2"/>
                </a:solidFill>
              </a:rPr>
              <a:t>. Recomendar ao </a:t>
            </a:r>
            <a:r>
              <a:rPr lang="pt-BR" sz="2800" i="1" dirty="0" smtClean="0">
                <a:solidFill>
                  <a:schemeClr val="bg2"/>
                </a:solidFill>
              </a:rPr>
              <a:t>Tribunal Regional do Trabalho da 12ª Região, </a:t>
            </a:r>
            <a:r>
              <a:rPr lang="pt-BR" sz="2800" i="1" dirty="0">
                <a:solidFill>
                  <a:schemeClr val="bg2"/>
                </a:solidFill>
              </a:rPr>
              <a:t>com fundamento no art. 43, inciso </a:t>
            </a:r>
            <a:r>
              <a:rPr lang="pt-BR" sz="2800" i="1" dirty="0" smtClean="0">
                <a:solidFill>
                  <a:schemeClr val="bg2"/>
                </a:solidFill>
              </a:rPr>
              <a:t>I, </a:t>
            </a:r>
            <a:r>
              <a:rPr lang="pt-BR" sz="2800" i="1" dirty="0">
                <a:solidFill>
                  <a:schemeClr val="bg2"/>
                </a:solidFill>
              </a:rPr>
              <a:t>da Lei </a:t>
            </a:r>
            <a:r>
              <a:rPr lang="pt-BR" sz="2800" i="1" dirty="0" smtClean="0">
                <a:solidFill>
                  <a:schemeClr val="bg2"/>
                </a:solidFill>
              </a:rPr>
              <a:t>8.443/1992 e no </a:t>
            </a:r>
            <a:r>
              <a:rPr lang="pt-BR" sz="2800" i="1" dirty="0">
                <a:solidFill>
                  <a:schemeClr val="bg2"/>
                </a:solidFill>
              </a:rPr>
              <a:t>art. 250, inciso </a:t>
            </a:r>
            <a:r>
              <a:rPr lang="pt-BR" sz="2800" i="1" dirty="0" smtClean="0">
                <a:solidFill>
                  <a:schemeClr val="bg2"/>
                </a:solidFill>
              </a:rPr>
              <a:t>III, </a:t>
            </a:r>
            <a:r>
              <a:rPr lang="pt-BR" sz="2800" i="1" dirty="0">
                <a:solidFill>
                  <a:schemeClr val="bg2"/>
                </a:solidFill>
              </a:rPr>
              <a:t>do Regimento Interno do TCU, que avalie a conveniência e a oportunidade de adotar os seguintes procedimentos, com vistas à </a:t>
            </a:r>
            <a:r>
              <a:rPr lang="pt-BR" sz="2800" i="1" u="sng" dirty="0">
                <a:solidFill>
                  <a:schemeClr val="bg2"/>
                </a:solidFill>
              </a:rPr>
              <a:t>melhoria do sistema de controle interno da organização</a:t>
            </a:r>
            <a:r>
              <a:rPr lang="pt-BR" sz="2800" i="1" dirty="0">
                <a:solidFill>
                  <a:schemeClr val="bg2"/>
                </a:solidFill>
              </a:rPr>
              <a:t>:</a:t>
            </a:r>
          </a:p>
          <a:p>
            <a:pPr algn="just">
              <a:lnSpc>
                <a:spcPts val="3600"/>
              </a:lnSpc>
              <a:spcBef>
                <a:spcPts val="0"/>
              </a:spcBef>
            </a:pPr>
            <a:r>
              <a:rPr lang="pt-BR" sz="2800" i="1" dirty="0" smtClean="0">
                <a:solidFill>
                  <a:schemeClr val="bg2"/>
                </a:solidFill>
              </a:rPr>
              <a:t>9.1.1</a:t>
            </a:r>
            <a:r>
              <a:rPr lang="pt-BR" sz="2800" i="1" dirty="0">
                <a:solidFill>
                  <a:schemeClr val="bg2"/>
                </a:solidFill>
              </a:rPr>
              <a:t>. </a:t>
            </a:r>
            <a:r>
              <a:rPr lang="pt-BR" sz="2800" i="1" u="sng" dirty="0">
                <a:solidFill>
                  <a:schemeClr val="bg2"/>
                </a:solidFill>
              </a:rPr>
              <a:t>estabeleça formalmente</a:t>
            </a:r>
            <a:r>
              <a:rPr lang="pt-BR" sz="2800" i="1" dirty="0">
                <a:solidFill>
                  <a:schemeClr val="bg2"/>
                </a:solidFill>
              </a:rPr>
              <a:t>:</a:t>
            </a:r>
          </a:p>
          <a:p>
            <a:pPr algn="just">
              <a:lnSpc>
                <a:spcPts val="3600"/>
              </a:lnSpc>
              <a:spcBef>
                <a:spcPts val="0"/>
              </a:spcBef>
            </a:pPr>
            <a:r>
              <a:rPr lang="pt-BR" sz="2800" i="1" dirty="0" smtClean="0">
                <a:solidFill>
                  <a:schemeClr val="bg2"/>
                </a:solidFill>
              </a:rPr>
              <a:t>9.1.1.1</a:t>
            </a:r>
            <a:r>
              <a:rPr lang="pt-BR" sz="2800" i="1" dirty="0">
                <a:solidFill>
                  <a:schemeClr val="bg2"/>
                </a:solidFill>
              </a:rPr>
              <a:t>. </a:t>
            </a:r>
            <a:r>
              <a:rPr lang="pt-BR" sz="2800" i="1" u="sng" dirty="0">
                <a:solidFill>
                  <a:schemeClr val="bg2"/>
                </a:solidFill>
              </a:rPr>
              <a:t>objetivos organizacionais para a gestão das aquisições</a:t>
            </a:r>
            <a:r>
              <a:rPr lang="pt-BR" sz="2800" i="1" dirty="0">
                <a:solidFill>
                  <a:schemeClr val="bg2"/>
                </a:solidFill>
              </a:rPr>
              <a:t>, alinhados às estratégias de negócio</a:t>
            </a:r>
            <a:r>
              <a:rPr lang="pt-BR" sz="2800" i="1" dirty="0" smtClean="0">
                <a:solidFill>
                  <a:schemeClr val="bg2"/>
                </a:solidFill>
              </a:rPr>
              <a:t>;”</a:t>
            </a:r>
            <a:endParaRPr lang="pt-BR" sz="2800" i="1" dirty="0">
              <a:solidFill>
                <a:schemeClr val="bg2"/>
              </a:solidFill>
            </a:endParaRPr>
          </a:p>
        </p:txBody>
      </p:sp>
    </p:spTree>
    <p:extLst>
      <p:ext uri="{BB962C8B-B14F-4D97-AF65-F5344CB8AC3E}">
        <p14:creationId xmlns:p14="http://schemas.microsoft.com/office/powerpoint/2010/main" val="1549566069"/>
      </p:ext>
    </p:extLst>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820738"/>
            <a:ext cx="8784976" cy="5377274"/>
          </a:xfrm>
        </p:spPr>
        <p:txBody>
          <a:bodyPr/>
          <a:lstStyle/>
          <a:p>
            <a:pPr algn="just">
              <a:lnSpc>
                <a:spcPts val="3600"/>
              </a:lnSpc>
              <a:spcBef>
                <a:spcPts val="0"/>
              </a:spcBef>
            </a:pPr>
            <a:r>
              <a:rPr lang="pt-BR" sz="2800" i="1" dirty="0" smtClean="0">
                <a:solidFill>
                  <a:schemeClr val="bg2"/>
                </a:solidFill>
              </a:rPr>
              <a:t>“9.1.1.2</a:t>
            </a:r>
            <a:r>
              <a:rPr lang="pt-BR" sz="2800" i="1" dirty="0">
                <a:solidFill>
                  <a:schemeClr val="bg2"/>
                </a:solidFill>
              </a:rPr>
              <a:t>. iniciativas/ações a serem implementadas para atingir os objetivos estabelecidos</a:t>
            </a:r>
            <a:r>
              <a:rPr lang="pt-BR" sz="2800" i="1" dirty="0" smtClean="0">
                <a:solidFill>
                  <a:schemeClr val="bg2"/>
                </a:solidFill>
              </a:rPr>
              <a:t>;</a:t>
            </a:r>
            <a:endParaRPr lang="pt-BR" sz="2800" dirty="0">
              <a:solidFill>
                <a:schemeClr val="bg2"/>
              </a:solidFill>
            </a:endParaRPr>
          </a:p>
          <a:p>
            <a:pPr algn="just">
              <a:lnSpc>
                <a:spcPts val="3600"/>
              </a:lnSpc>
              <a:spcBef>
                <a:spcPts val="0"/>
              </a:spcBef>
            </a:pPr>
            <a:r>
              <a:rPr lang="pt-BR" sz="2800" i="1" dirty="0" smtClean="0">
                <a:solidFill>
                  <a:schemeClr val="bg2"/>
                </a:solidFill>
              </a:rPr>
              <a:t>9.1.1.3</a:t>
            </a:r>
            <a:r>
              <a:rPr lang="pt-BR" sz="2800" i="1" dirty="0">
                <a:solidFill>
                  <a:schemeClr val="bg2"/>
                </a:solidFill>
              </a:rPr>
              <a:t>. pelo menos </a:t>
            </a:r>
            <a:r>
              <a:rPr lang="pt-BR" sz="2800" i="1" u="sng" dirty="0">
                <a:solidFill>
                  <a:schemeClr val="bg2"/>
                </a:solidFill>
              </a:rPr>
              <a:t>um indicador para cada objetivo</a:t>
            </a:r>
            <a:r>
              <a:rPr lang="pt-BR" sz="2800" i="1" dirty="0">
                <a:solidFill>
                  <a:schemeClr val="bg2"/>
                </a:solidFill>
              </a:rPr>
              <a:t> definido na forma acima, preferencialmente em termos de benefícios para o negócio da organização;</a:t>
            </a:r>
          </a:p>
          <a:p>
            <a:pPr algn="just">
              <a:lnSpc>
                <a:spcPts val="3800"/>
              </a:lnSpc>
              <a:spcBef>
                <a:spcPts val="0"/>
              </a:spcBef>
            </a:pPr>
            <a:r>
              <a:rPr lang="pt-BR" sz="2800" i="1" dirty="0" smtClean="0">
                <a:solidFill>
                  <a:schemeClr val="bg2"/>
                </a:solidFill>
              </a:rPr>
              <a:t>9.1.1.4</a:t>
            </a:r>
            <a:r>
              <a:rPr lang="pt-BR" sz="2800" i="1" dirty="0">
                <a:solidFill>
                  <a:schemeClr val="bg2"/>
                </a:solidFill>
              </a:rPr>
              <a:t>. </a:t>
            </a:r>
            <a:r>
              <a:rPr lang="pt-BR" sz="2800" i="1" u="sng" dirty="0">
                <a:solidFill>
                  <a:schemeClr val="bg2"/>
                </a:solidFill>
              </a:rPr>
              <a:t>metas para cada indicador</a:t>
            </a:r>
            <a:r>
              <a:rPr lang="pt-BR" sz="2800" i="1" dirty="0">
                <a:solidFill>
                  <a:schemeClr val="bg2"/>
                </a:solidFill>
              </a:rPr>
              <a:t> definido na forma acima;</a:t>
            </a:r>
          </a:p>
          <a:p>
            <a:pPr algn="just">
              <a:lnSpc>
                <a:spcPts val="3800"/>
              </a:lnSpc>
              <a:spcBef>
                <a:spcPts val="0"/>
              </a:spcBef>
            </a:pPr>
            <a:r>
              <a:rPr lang="pt-BR" sz="2800" i="1" dirty="0" smtClean="0">
                <a:solidFill>
                  <a:schemeClr val="bg2"/>
                </a:solidFill>
              </a:rPr>
              <a:t>9.1.1.5</a:t>
            </a:r>
            <a:r>
              <a:rPr lang="pt-BR" sz="2800" i="1" dirty="0">
                <a:solidFill>
                  <a:schemeClr val="bg2"/>
                </a:solidFill>
              </a:rPr>
              <a:t>. mecanismos que a alta administração adotará para </a:t>
            </a:r>
            <a:r>
              <a:rPr lang="pt-BR" sz="2800" i="1" u="sng" dirty="0">
                <a:solidFill>
                  <a:schemeClr val="bg2"/>
                </a:solidFill>
              </a:rPr>
              <a:t>acompanhar o desempenho da gestão das aquisições</a:t>
            </a:r>
            <a:r>
              <a:rPr lang="pt-BR" sz="2800" i="1" dirty="0" smtClean="0">
                <a:solidFill>
                  <a:schemeClr val="bg2"/>
                </a:solidFill>
              </a:rPr>
              <a:t>;</a:t>
            </a:r>
            <a:r>
              <a:rPr lang="pt-BR" sz="2800" dirty="0" smtClean="0">
                <a:solidFill>
                  <a:schemeClr val="bg2"/>
                </a:solidFill>
              </a:rPr>
              <a:t>”</a:t>
            </a:r>
            <a:endParaRPr lang="pt-BR" sz="2800" dirty="0">
              <a:solidFill>
                <a:schemeClr val="bg2"/>
              </a:solidFill>
            </a:endParaRPr>
          </a:p>
        </p:txBody>
      </p:sp>
    </p:spTree>
    <p:extLst>
      <p:ext uri="{BB962C8B-B14F-4D97-AF65-F5344CB8AC3E}">
        <p14:creationId xmlns:p14="http://schemas.microsoft.com/office/powerpoint/2010/main" val="3008214236"/>
      </p:ext>
    </p:extLst>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914400" y="0"/>
            <a:ext cx="7696200" cy="820738"/>
          </a:xfrm>
        </p:spPr>
        <p:txBody>
          <a:bodyPr/>
          <a:lstStyle/>
          <a:p>
            <a:pPr algn="ctr"/>
            <a:r>
              <a:rPr lang="pt-BR" sz="2800" b="0" dirty="0" smtClean="0">
                <a:solidFill>
                  <a:srgbClr val="FFFFFF"/>
                </a:solidFill>
                <a:latin typeface="Eras Demi ITC" panose="020B0805030504020804" pitchFamily="34" charset="0"/>
              </a:rPr>
              <a:t>2.5. Controles internos deficientes</a:t>
            </a:r>
            <a:endParaRPr lang="pt-BR" sz="2800" b="0" dirty="0">
              <a:solidFill>
                <a:srgbClr val="FFFFFF"/>
              </a:solidFill>
              <a:latin typeface="Eras Demi ITC" panose="020B0805030504020804" pitchFamily="34" charset="0"/>
            </a:endParaRPr>
          </a:p>
        </p:txBody>
      </p:sp>
      <p:sp>
        <p:nvSpPr>
          <p:cNvPr id="93187" name="Rectangle 3"/>
          <p:cNvSpPr>
            <a:spLocks noGrp="1" noChangeArrowheads="1"/>
          </p:cNvSpPr>
          <p:nvPr>
            <p:ph type="body" idx="1"/>
          </p:nvPr>
        </p:nvSpPr>
        <p:spPr>
          <a:xfrm>
            <a:off x="251520" y="764704"/>
            <a:ext cx="8784976" cy="5433308"/>
          </a:xfrm>
        </p:spPr>
        <p:txBody>
          <a:bodyPr/>
          <a:lstStyle/>
          <a:p>
            <a:pPr algn="just">
              <a:lnSpc>
                <a:spcPts val="3800"/>
              </a:lnSpc>
              <a:spcBef>
                <a:spcPts val="0"/>
              </a:spcBef>
            </a:pPr>
            <a:r>
              <a:rPr lang="pt-BR" sz="2800" i="1" dirty="0" smtClean="0">
                <a:solidFill>
                  <a:schemeClr val="bg2"/>
                </a:solidFill>
              </a:rPr>
              <a:t>“9.1.2</a:t>
            </a:r>
            <a:r>
              <a:rPr lang="pt-BR" sz="2800" i="1" dirty="0">
                <a:solidFill>
                  <a:schemeClr val="bg2"/>
                </a:solidFill>
              </a:rPr>
              <a:t>. </a:t>
            </a:r>
            <a:r>
              <a:rPr lang="pt-BR" sz="2800" i="1" u="sng" dirty="0">
                <a:solidFill>
                  <a:schemeClr val="bg2"/>
                </a:solidFill>
              </a:rPr>
              <a:t>estabeleça diretrizes</a:t>
            </a:r>
            <a:r>
              <a:rPr lang="pt-BR" sz="2800" i="1" dirty="0">
                <a:solidFill>
                  <a:schemeClr val="bg2"/>
                </a:solidFill>
              </a:rPr>
              <a:t> para o </a:t>
            </a:r>
            <a:r>
              <a:rPr lang="pt-BR" sz="2800" i="1" u="sng" dirty="0">
                <a:solidFill>
                  <a:schemeClr val="bg2"/>
                </a:solidFill>
              </a:rPr>
              <a:t>gerenciamento de riscos</a:t>
            </a:r>
            <a:r>
              <a:rPr lang="pt-BR" sz="2800" i="1" dirty="0">
                <a:solidFill>
                  <a:schemeClr val="bg2"/>
                </a:solidFill>
              </a:rPr>
              <a:t> da área de aquisições;”</a:t>
            </a:r>
            <a:endParaRPr lang="pt-BR" sz="2800" dirty="0">
              <a:solidFill>
                <a:schemeClr val="bg2"/>
              </a:solidFill>
            </a:endParaRPr>
          </a:p>
          <a:p>
            <a:pPr algn="just">
              <a:lnSpc>
                <a:spcPts val="3600"/>
              </a:lnSpc>
              <a:spcBef>
                <a:spcPts val="0"/>
              </a:spcBef>
            </a:pPr>
            <a:r>
              <a:rPr lang="pt-BR" sz="2800" i="1" dirty="0" smtClean="0">
                <a:solidFill>
                  <a:schemeClr val="bg2"/>
                </a:solidFill>
              </a:rPr>
              <a:t>9.1.3</a:t>
            </a:r>
            <a:r>
              <a:rPr lang="pt-BR" sz="2800" i="1" dirty="0">
                <a:solidFill>
                  <a:schemeClr val="bg2"/>
                </a:solidFill>
              </a:rPr>
              <a:t>. realize </a:t>
            </a:r>
            <a:r>
              <a:rPr lang="pt-BR" sz="2800" i="1" u="sng" dirty="0">
                <a:solidFill>
                  <a:schemeClr val="bg2"/>
                </a:solidFill>
              </a:rPr>
              <a:t>gestão de riscos</a:t>
            </a:r>
            <a:r>
              <a:rPr lang="pt-BR" sz="2800" i="1" dirty="0">
                <a:solidFill>
                  <a:schemeClr val="bg2"/>
                </a:solidFill>
              </a:rPr>
              <a:t> das aquisições;</a:t>
            </a:r>
          </a:p>
          <a:p>
            <a:pPr algn="just">
              <a:lnSpc>
                <a:spcPts val="3800"/>
              </a:lnSpc>
              <a:spcBef>
                <a:spcPts val="0"/>
              </a:spcBef>
            </a:pPr>
            <a:r>
              <a:rPr lang="pt-BR" sz="2800" i="1" dirty="0" smtClean="0">
                <a:solidFill>
                  <a:schemeClr val="bg2"/>
                </a:solidFill>
              </a:rPr>
              <a:t>9.1.4</a:t>
            </a:r>
            <a:r>
              <a:rPr lang="pt-BR" sz="2800" i="1" dirty="0">
                <a:solidFill>
                  <a:schemeClr val="bg2"/>
                </a:solidFill>
              </a:rPr>
              <a:t>. defina </a:t>
            </a:r>
            <a:r>
              <a:rPr lang="pt-BR" sz="2800" i="1" u="sng" dirty="0">
                <a:solidFill>
                  <a:schemeClr val="bg2"/>
                </a:solidFill>
              </a:rPr>
              <a:t>manuais de procedimentos</a:t>
            </a:r>
            <a:r>
              <a:rPr lang="pt-BR" sz="2800" i="1" dirty="0">
                <a:solidFill>
                  <a:schemeClr val="bg2"/>
                </a:solidFill>
              </a:rPr>
              <a:t> para serem utilizados pela unidade de auditoria interna na execução de suas </a:t>
            </a:r>
            <a:r>
              <a:rPr lang="pt-BR" sz="2800" i="1" dirty="0" smtClean="0">
                <a:solidFill>
                  <a:schemeClr val="bg2"/>
                </a:solidFill>
              </a:rPr>
              <a:t>atividades;</a:t>
            </a:r>
            <a:endParaRPr lang="pt-BR" sz="2800" i="1" dirty="0">
              <a:solidFill>
                <a:schemeClr val="bg2"/>
              </a:solidFill>
            </a:endParaRPr>
          </a:p>
          <a:p>
            <a:pPr algn="just">
              <a:lnSpc>
                <a:spcPts val="3800"/>
              </a:lnSpc>
              <a:spcBef>
                <a:spcPts val="0"/>
              </a:spcBef>
            </a:pPr>
            <a:r>
              <a:rPr lang="pt-BR" sz="2800" i="1" dirty="0" smtClean="0">
                <a:solidFill>
                  <a:schemeClr val="bg2"/>
                </a:solidFill>
              </a:rPr>
              <a:t>9.1.5</a:t>
            </a:r>
            <a:r>
              <a:rPr lang="pt-BR" sz="2800" i="1" dirty="0">
                <a:solidFill>
                  <a:schemeClr val="bg2"/>
                </a:solidFill>
              </a:rPr>
              <a:t>. inclua entre as </a:t>
            </a:r>
            <a:r>
              <a:rPr lang="pt-BR" sz="2800" i="1" u="sng" dirty="0">
                <a:solidFill>
                  <a:schemeClr val="bg2"/>
                </a:solidFill>
              </a:rPr>
              <a:t>atividades de auditoria interna </a:t>
            </a:r>
            <a:r>
              <a:rPr lang="pt-BR" sz="2800" i="1" dirty="0">
                <a:solidFill>
                  <a:schemeClr val="bg2"/>
                </a:solidFill>
              </a:rPr>
              <a:t>a </a:t>
            </a:r>
            <a:r>
              <a:rPr lang="pt-BR" sz="2800" i="1" u="sng" dirty="0">
                <a:solidFill>
                  <a:schemeClr val="bg2"/>
                </a:solidFill>
              </a:rPr>
              <a:t>avaliação da governança e da gestão de </a:t>
            </a:r>
            <a:r>
              <a:rPr lang="pt-BR" sz="2800" i="1" u="sng" dirty="0" smtClean="0">
                <a:solidFill>
                  <a:schemeClr val="bg2"/>
                </a:solidFill>
              </a:rPr>
              <a:t>riscos</a:t>
            </a:r>
            <a:r>
              <a:rPr lang="pt-BR" sz="2800" i="1" dirty="0" smtClean="0">
                <a:solidFill>
                  <a:schemeClr val="bg2"/>
                </a:solidFill>
              </a:rPr>
              <a:t> da organização;</a:t>
            </a:r>
            <a:endParaRPr lang="pt-BR" sz="2800" i="1" dirty="0">
              <a:solidFill>
                <a:schemeClr val="bg2"/>
              </a:solidFill>
            </a:endParaRPr>
          </a:p>
          <a:p>
            <a:pPr algn="just">
              <a:lnSpc>
                <a:spcPts val="3800"/>
              </a:lnSpc>
              <a:spcBef>
                <a:spcPts val="0"/>
              </a:spcBef>
            </a:pPr>
            <a:r>
              <a:rPr lang="pt-BR" sz="2800" i="1" dirty="0" smtClean="0">
                <a:solidFill>
                  <a:schemeClr val="bg2"/>
                </a:solidFill>
              </a:rPr>
              <a:t>9.1.6</a:t>
            </a:r>
            <a:r>
              <a:rPr lang="pt-BR" sz="2800" i="1" dirty="0">
                <a:solidFill>
                  <a:schemeClr val="bg2"/>
                </a:solidFill>
              </a:rPr>
              <a:t>. inclua entre as atividades de auditoria interna a </a:t>
            </a:r>
            <a:r>
              <a:rPr lang="pt-BR" sz="2800" i="1" u="sng" dirty="0">
                <a:solidFill>
                  <a:schemeClr val="bg2"/>
                </a:solidFill>
              </a:rPr>
              <a:t>avaliação dos controles internos</a:t>
            </a:r>
            <a:r>
              <a:rPr lang="pt-BR" sz="2800" i="1" dirty="0">
                <a:solidFill>
                  <a:schemeClr val="bg2"/>
                </a:solidFill>
              </a:rPr>
              <a:t> na função de </a:t>
            </a:r>
            <a:r>
              <a:rPr lang="pt-BR" sz="2800" i="1" dirty="0" smtClean="0">
                <a:solidFill>
                  <a:schemeClr val="bg2"/>
                </a:solidFill>
              </a:rPr>
              <a:t>aquisições.”</a:t>
            </a:r>
            <a:endParaRPr lang="pt-BR" sz="2800" i="1" dirty="0">
              <a:solidFill>
                <a:schemeClr val="bg2"/>
              </a:solidFill>
            </a:endParaRPr>
          </a:p>
        </p:txBody>
      </p:sp>
    </p:spTree>
    <p:extLst>
      <p:ext uri="{BB962C8B-B14F-4D97-AF65-F5344CB8AC3E}">
        <p14:creationId xmlns:p14="http://schemas.microsoft.com/office/powerpoint/2010/main" val="181443565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Visao geral do projeto">
  <a:themeElements>
    <a:clrScheme name="Personalizada 10">
      <a:dk1>
        <a:srgbClr val="FFFFFF"/>
      </a:dk1>
      <a:lt1>
        <a:srgbClr val="FFFFFF"/>
      </a:lt1>
      <a:dk2>
        <a:srgbClr val="CBCBCB"/>
      </a:dk2>
      <a:lt2>
        <a:srgbClr val="000000"/>
      </a:lt2>
      <a:accent1>
        <a:srgbClr val="00CCFF"/>
      </a:accent1>
      <a:accent2>
        <a:srgbClr val="00BF99"/>
      </a:accent2>
      <a:accent3>
        <a:srgbClr val="FFFFFF"/>
      </a:accent3>
      <a:accent4>
        <a:srgbClr val="DADADA"/>
      </a:accent4>
      <a:accent5>
        <a:srgbClr val="AAE2FF"/>
      </a:accent5>
      <a:accent6>
        <a:srgbClr val="00E7B9"/>
      </a:accent6>
      <a:hlink>
        <a:srgbClr val="FF3300"/>
      </a:hlink>
      <a:folHlink>
        <a:srgbClr val="FF7C80"/>
      </a:folHlink>
    </a:clrScheme>
    <a:fontScheme name="Visao geral do projeto">
      <a:majorFont>
        <a:latin typeface="Square721 Ex BT"/>
        <a:ea typeface=""/>
        <a:cs typeface=""/>
      </a:majorFont>
      <a:minorFont>
        <a:latin typeface="Eras Demi ITC"/>
        <a:ea typeface=""/>
        <a:cs typeface=""/>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Eras Demi ITC" panose="020B0805030504020804"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Eras Demi ITC" panose="020B0805030504020804" pitchFamily="34" charset="0"/>
          </a:defRPr>
        </a:defPPr>
      </a:lstStyle>
    </a:lnDef>
  </a:objectDefaults>
  <a:extraClrSchemeLst>
    <a:extraClrScheme>
      <a:clrScheme name="Visao geral do projeto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Visao geral do projeto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Visao geral do projeto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7263</TotalTime>
  <Words>13975</Words>
  <Application>Microsoft Office PowerPoint</Application>
  <PresentationFormat>Apresentação na tela (4:3)</PresentationFormat>
  <Paragraphs>766</Paragraphs>
  <Slides>196</Slides>
  <Notes>51</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196</vt:i4>
      </vt:variant>
    </vt:vector>
  </HeadingPairs>
  <TitlesOfParts>
    <vt:vector size="207" baseType="lpstr">
      <vt:lpstr>Microsoft YaHei</vt:lpstr>
      <vt:lpstr>Arial</vt:lpstr>
      <vt:lpstr>Calibri</vt:lpstr>
      <vt:lpstr>Eras Demi ITC</vt:lpstr>
      <vt:lpstr>Mangal</vt:lpstr>
      <vt:lpstr>Square721 BdEx BT</vt:lpstr>
      <vt:lpstr>Square721 Ex BT</vt:lpstr>
      <vt:lpstr>StarSymbol</vt:lpstr>
      <vt:lpstr>Times New Roman</vt:lpstr>
      <vt:lpstr>Wingdings</vt:lpstr>
      <vt:lpstr>Visao geral do projeto</vt:lpstr>
      <vt:lpstr> </vt:lpstr>
      <vt:lpstr>Sumário</vt:lpstr>
      <vt:lpstr>Sumário</vt:lpstr>
      <vt:lpstr>Sumário</vt:lpstr>
      <vt:lpstr> </vt:lpstr>
      <vt:lpstr>1. O Princípio da Eficiência e a Administração Pública</vt:lpstr>
      <vt:lpstr>1. O Princípio da Eficiência e a Administração Pública</vt:lpstr>
      <vt:lpstr>1. O Princípio da Eficiência e a Administração Pública</vt:lpstr>
      <vt:lpstr>1. O Princípio da Eficiência e a Administração Pública</vt:lpstr>
      <vt:lpstr> </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2.1. Falta de um planejamento adequado</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2.2. Projetos falhos ou inexistentes</vt:lpstr>
      <vt:lpstr>Apresentação do PowerPoint</vt:lpstr>
      <vt:lpstr>Apresentação do PowerPoint</vt:lpstr>
      <vt:lpstr>Apresentação do PowerPoint</vt:lpstr>
      <vt:lpstr>Apresentação do PowerPoint</vt:lpstr>
      <vt:lpstr>Apresentação do PowerPoint</vt:lpstr>
      <vt:lpstr>2.2. Projetos falhos ou inexistentes</vt:lpstr>
      <vt:lpstr>2.2. Projetos falhos ou inexistentes</vt:lpstr>
      <vt:lpstr>2.2. Projetos falhos ou inexistentes</vt:lpstr>
      <vt:lpstr>Apresentação do PowerPoint</vt:lpstr>
      <vt:lpstr>2.2. Projetos falhos ou inexistentes</vt:lpstr>
      <vt:lpstr>2.2. Projetos falhos ou inexistentes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2.3. Carência de pessoal habilitado para exercer suas funções</vt:lpstr>
      <vt:lpstr>Governança em gestão de pessoas Índice de governança de pessoas (iGovPessoas)</vt:lpstr>
      <vt:lpstr>Governança em gestão de pessoas Índice de governança de pessoas (iGovPessoas)</vt:lpstr>
      <vt:lpstr>2.4. Inexistência de uma cultura voltada para resultados</vt:lpstr>
      <vt:lpstr>2.4. Inexistência de uma cultura voltada para resultados</vt:lpstr>
      <vt:lpstr>2.4. Inexistência de uma cultura voltada para resultados</vt:lpstr>
      <vt:lpstr>2.4. Inexistência de uma cultura voltada para resultados</vt:lpstr>
      <vt:lpstr>2.4. Inexistência de uma cultura voltada para resultados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2.5. Controles internos deficientes</vt:lpstr>
      <vt:lpstr>2.6. Uso inadequado da competência para realizar alterações unilaterais nos contratos</vt:lpstr>
      <vt:lpstr>2.6. Uso inadequado da competência para realizar alterações unilaterais nos contratos</vt:lpstr>
      <vt:lpstr>2.6. Uso inadequado da competência para realizar alterações unilaterais nos contratos</vt:lpstr>
      <vt:lpstr>2.6. Uso inadequado da competência para realizar alterações unilaterais nos contratos</vt:lpstr>
      <vt:lpstr>2.6. Uso inadequado da competência para realizar alterações unilaterais nos contratos</vt:lpstr>
      <vt:lpstr>2.6. Uso inadequado da competência para realizar alterações unilaterais nos contratos</vt:lpstr>
      <vt:lpstr>2.6. Uso inadequado da competência para realizar alterações unilaterais nos contratos</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2.7. Nível ainda reduzido de discricionariedade do gestor público</vt:lpstr>
      <vt:lpstr> </vt:lpstr>
      <vt:lpstr>3. Conclusão</vt:lpstr>
      <vt:lpstr>3. Conclusão</vt:lpstr>
      <vt:lpstr> </vt:lpstr>
      <vt:lpstr>A Governança das Aquisições</vt:lpstr>
      <vt:lpstr>A Governança das Aquisições</vt:lpstr>
      <vt:lpstr>A Governança das Aquisições</vt:lpstr>
      <vt:lpstr>A Governança das Aquisições</vt:lpstr>
      <vt:lpstr> </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A ponderação de princípios</vt:lpstr>
      <vt:lpstr> </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Exemplos de normas que visam reduzir os riscos para a Administração Pública contratante</vt:lpstr>
      <vt:lpstr> </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Mudanças na jurisprudência dos tribunais de contas</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Thais</dc:creator>
  <cp:lastModifiedBy>MSOM 21</cp:lastModifiedBy>
  <cp:revision>424</cp:revision>
  <cp:lastPrinted>2014-10-29T20:45:42Z</cp:lastPrinted>
  <dcterms:created xsi:type="dcterms:W3CDTF">2014-05-01T15:54:05Z</dcterms:created>
  <dcterms:modified xsi:type="dcterms:W3CDTF">2017-04-04T18:57:09Z</dcterms:modified>
</cp:coreProperties>
</file>