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  <p:sldMasterId id="2147483758" r:id="rId2"/>
    <p:sldMasterId id="2147483710" r:id="rId3"/>
    <p:sldMasterId id="2147483722" r:id="rId4"/>
  </p:sldMasterIdLst>
  <p:notesMasterIdLst>
    <p:notesMasterId r:id="rId43"/>
  </p:notesMasterIdLst>
  <p:handoutMasterIdLst>
    <p:handoutMasterId r:id="rId44"/>
  </p:handoutMasterIdLst>
  <p:sldIdLst>
    <p:sldId id="256" r:id="rId5"/>
    <p:sldId id="380" r:id="rId6"/>
    <p:sldId id="450" r:id="rId7"/>
    <p:sldId id="379" r:id="rId8"/>
    <p:sldId id="383" r:id="rId9"/>
    <p:sldId id="458" r:id="rId10"/>
    <p:sldId id="472" r:id="rId11"/>
    <p:sldId id="451" r:id="rId12"/>
    <p:sldId id="452" r:id="rId13"/>
    <p:sldId id="384" r:id="rId14"/>
    <p:sldId id="411" r:id="rId15"/>
    <p:sldId id="457" r:id="rId16"/>
    <p:sldId id="400" r:id="rId17"/>
    <p:sldId id="401" r:id="rId18"/>
    <p:sldId id="402" r:id="rId19"/>
    <p:sldId id="456" r:id="rId20"/>
    <p:sldId id="404" r:id="rId21"/>
    <p:sldId id="460" r:id="rId22"/>
    <p:sldId id="461" r:id="rId23"/>
    <p:sldId id="463" r:id="rId24"/>
    <p:sldId id="464" r:id="rId25"/>
    <p:sldId id="388" r:id="rId26"/>
    <p:sldId id="430" r:id="rId27"/>
    <p:sldId id="459" r:id="rId28"/>
    <p:sldId id="465" r:id="rId29"/>
    <p:sldId id="466" r:id="rId30"/>
    <p:sldId id="423" r:id="rId31"/>
    <p:sldId id="427" r:id="rId32"/>
    <p:sldId id="448" r:id="rId33"/>
    <p:sldId id="473" r:id="rId34"/>
    <p:sldId id="468" r:id="rId35"/>
    <p:sldId id="474" r:id="rId36"/>
    <p:sldId id="475" r:id="rId37"/>
    <p:sldId id="390" r:id="rId38"/>
    <p:sldId id="471" r:id="rId39"/>
    <p:sldId id="476" r:id="rId40"/>
    <p:sldId id="431" r:id="rId41"/>
    <p:sldId id="366" r:id="rId42"/>
  </p:sldIdLst>
  <p:sldSz cx="9144000" cy="6858000" type="screen4x3"/>
  <p:notesSz cx="6669088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0BADD78A-71E6-4843-B465-EADB3352D73E}">
          <p14:sldIdLst>
            <p14:sldId id="256"/>
            <p14:sldId id="380"/>
            <p14:sldId id="450"/>
            <p14:sldId id="379"/>
            <p14:sldId id="383"/>
            <p14:sldId id="458"/>
            <p14:sldId id="472"/>
            <p14:sldId id="451"/>
            <p14:sldId id="452"/>
            <p14:sldId id="384"/>
          </p14:sldIdLst>
        </p14:section>
        <p14:section name="Seção sem Título" id="{44CF7395-BCB2-4FF9-ACBE-E688E972F17C}">
          <p14:sldIdLst>
            <p14:sldId id="411"/>
            <p14:sldId id="457"/>
            <p14:sldId id="400"/>
            <p14:sldId id="401"/>
            <p14:sldId id="402"/>
            <p14:sldId id="456"/>
            <p14:sldId id="404"/>
            <p14:sldId id="460"/>
            <p14:sldId id="461"/>
            <p14:sldId id="463"/>
            <p14:sldId id="464"/>
            <p14:sldId id="388"/>
            <p14:sldId id="430"/>
            <p14:sldId id="459"/>
            <p14:sldId id="465"/>
            <p14:sldId id="466"/>
            <p14:sldId id="423"/>
            <p14:sldId id="427"/>
            <p14:sldId id="448"/>
            <p14:sldId id="473"/>
            <p14:sldId id="468"/>
            <p14:sldId id="474"/>
            <p14:sldId id="475"/>
            <p14:sldId id="390"/>
            <p14:sldId id="471"/>
            <p14:sldId id="476"/>
            <p14:sldId id="431"/>
            <p14:sldId id="3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6" autoAdjust="0"/>
    <p:restoredTop sz="79405" autoAdjust="0"/>
  </p:normalViewPr>
  <p:slideViewPr>
    <p:cSldViewPr>
      <p:cViewPr varScale="1">
        <p:scale>
          <a:sx n="59" d="100"/>
          <a:sy n="59" d="100"/>
        </p:scale>
        <p:origin x="18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19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4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Receita Orçamentária x Nº CFP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2250441602190444"/>
          <c:y val="8.225461498339301E-2"/>
          <c:w val="0.85533775137875379"/>
          <c:h val="0.86259900179518445"/>
        </c:manualLayout>
      </c:layout>
      <c:scatterChart>
        <c:scatterStyle val="lineMarker"/>
        <c:varyColors val="0"/>
        <c:ser>
          <c:idx val="1"/>
          <c:order val="0"/>
          <c:tx>
            <c:v>Receita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yVal>
            <c:numRef>
              <c:f>classifica_tamanho!$B$1:$B$511</c:f>
              <c:numCache>
                <c:formatCode>_(* #,##0.00_);_(* \(#,##0.00\);_(* "-"??_);_(@_)</c:formatCode>
                <c:ptCount val="511"/>
                <c:pt idx="0">
                  <c:v>0</c:v>
                </c:pt>
                <c:pt idx="1">
                  <c:v>473086.08</c:v>
                </c:pt>
                <c:pt idx="2">
                  <c:v>546861.85</c:v>
                </c:pt>
                <c:pt idx="3">
                  <c:v>438940.85</c:v>
                </c:pt>
                <c:pt idx="4">
                  <c:v>1179241.07</c:v>
                </c:pt>
                <c:pt idx="5">
                  <c:v>5116676.13</c:v>
                </c:pt>
                <c:pt idx="6">
                  <c:v>2038950.56</c:v>
                </c:pt>
                <c:pt idx="7">
                  <c:v>17875473.620000001</c:v>
                </c:pt>
                <c:pt idx="8">
                  <c:v>4924063.76</c:v>
                </c:pt>
                <c:pt idx="9">
                  <c:v>4947052.7699999996</c:v>
                </c:pt>
                <c:pt idx="10">
                  <c:v>2499723.81</c:v>
                </c:pt>
                <c:pt idx="11">
                  <c:v>947729.24</c:v>
                </c:pt>
                <c:pt idx="12">
                  <c:v>969265.13</c:v>
                </c:pt>
                <c:pt idx="13">
                  <c:v>1250000</c:v>
                </c:pt>
                <c:pt idx="14">
                  <c:v>9885937.5399999991</c:v>
                </c:pt>
                <c:pt idx="15">
                  <c:v>2743238.88</c:v>
                </c:pt>
                <c:pt idx="16">
                  <c:v>507961.64</c:v>
                </c:pt>
                <c:pt idx="17">
                  <c:v>4459899.9000000004</c:v>
                </c:pt>
                <c:pt idx="18">
                  <c:v>1252497.96</c:v>
                </c:pt>
                <c:pt idx="19">
                  <c:v>720577.34</c:v>
                </c:pt>
                <c:pt idx="20">
                  <c:v>12754803.029999999</c:v>
                </c:pt>
                <c:pt idx="21">
                  <c:v>928031.44</c:v>
                </c:pt>
                <c:pt idx="22">
                  <c:v>6142660.2000000002</c:v>
                </c:pt>
                <c:pt idx="23">
                  <c:v>699149.3</c:v>
                </c:pt>
                <c:pt idx="24">
                  <c:v>168359</c:v>
                </c:pt>
                <c:pt idx="25">
                  <c:v>4335820.9800000004</c:v>
                </c:pt>
                <c:pt idx="26">
                  <c:v>21665304.420000002</c:v>
                </c:pt>
                <c:pt idx="27">
                  <c:v>572020.99</c:v>
                </c:pt>
                <c:pt idx="28">
                  <c:v>638283.92000000004</c:v>
                </c:pt>
                <c:pt idx="29">
                  <c:v>849074</c:v>
                </c:pt>
                <c:pt idx="30">
                  <c:v>1032048.26</c:v>
                </c:pt>
                <c:pt idx="31">
                  <c:v>1011127.43</c:v>
                </c:pt>
                <c:pt idx="32">
                  <c:v>1315318</c:v>
                </c:pt>
                <c:pt idx="33">
                  <c:v>2646251</c:v>
                </c:pt>
                <c:pt idx="34" formatCode="General">
                  <c:v>0</c:v>
                </c:pt>
                <c:pt idx="35" formatCode="General">
                  <c:v>0</c:v>
                </c:pt>
                <c:pt idx="36">
                  <c:v>28893276</c:v>
                </c:pt>
                <c:pt idx="37" formatCode="General">
                  <c:v>0</c:v>
                </c:pt>
                <c:pt idx="38">
                  <c:v>2787037.36</c:v>
                </c:pt>
                <c:pt idx="39" formatCode="General">
                  <c:v>0</c:v>
                </c:pt>
                <c:pt idx="40">
                  <c:v>2183007.5699999998</c:v>
                </c:pt>
                <c:pt idx="41">
                  <c:v>2750000</c:v>
                </c:pt>
                <c:pt idx="42" formatCode="General">
                  <c:v>0</c:v>
                </c:pt>
                <c:pt idx="43">
                  <c:v>1261084.25</c:v>
                </c:pt>
                <c:pt idx="44">
                  <c:v>1130784.79</c:v>
                </c:pt>
                <c:pt idx="45">
                  <c:v>8276554.7199999997</c:v>
                </c:pt>
                <c:pt idx="46">
                  <c:v>2229331.9</c:v>
                </c:pt>
                <c:pt idx="47" formatCode="General">
                  <c:v>0</c:v>
                </c:pt>
                <c:pt idx="48">
                  <c:v>9338738</c:v>
                </c:pt>
                <c:pt idx="49">
                  <c:v>1265575.52</c:v>
                </c:pt>
                <c:pt idx="50" formatCode="#,##0.00">
                  <c:v>12709231.41</c:v>
                </c:pt>
                <c:pt idx="51">
                  <c:v>815226.72</c:v>
                </c:pt>
                <c:pt idx="52">
                  <c:v>5520664.7300000004</c:v>
                </c:pt>
                <c:pt idx="53">
                  <c:v>30277143.039999999</c:v>
                </c:pt>
                <c:pt idx="54">
                  <c:v>762776.28</c:v>
                </c:pt>
                <c:pt idx="55" formatCode="General">
                  <c:v>0</c:v>
                </c:pt>
                <c:pt idx="56" formatCode="#,##0.00">
                  <c:v>151403.98000000001</c:v>
                </c:pt>
                <c:pt idx="57">
                  <c:v>320425</c:v>
                </c:pt>
                <c:pt idx="58">
                  <c:v>164654</c:v>
                </c:pt>
                <c:pt idx="59">
                  <c:v>1550164.88</c:v>
                </c:pt>
                <c:pt idx="60">
                  <c:v>544879.38</c:v>
                </c:pt>
                <c:pt idx="61">
                  <c:v>31314</c:v>
                </c:pt>
                <c:pt idx="62">
                  <c:v>579390.57999999996</c:v>
                </c:pt>
                <c:pt idx="63">
                  <c:v>171743</c:v>
                </c:pt>
                <c:pt idx="64">
                  <c:v>42000</c:v>
                </c:pt>
                <c:pt idx="65">
                  <c:v>207102</c:v>
                </c:pt>
                <c:pt idx="66">
                  <c:v>127825.51</c:v>
                </c:pt>
                <c:pt idx="67">
                  <c:v>838226.44</c:v>
                </c:pt>
                <c:pt idx="68">
                  <c:v>183327.06</c:v>
                </c:pt>
                <c:pt idx="69">
                  <c:v>154686.82</c:v>
                </c:pt>
                <c:pt idx="70">
                  <c:v>1121245.8</c:v>
                </c:pt>
                <c:pt idx="71">
                  <c:v>742895.77</c:v>
                </c:pt>
                <c:pt idx="72" formatCode="General">
                  <c:v>0</c:v>
                </c:pt>
                <c:pt idx="73">
                  <c:v>4916090.53</c:v>
                </c:pt>
                <c:pt idx="74">
                  <c:v>3239643.61</c:v>
                </c:pt>
                <c:pt idx="75">
                  <c:v>1102394.3</c:v>
                </c:pt>
                <c:pt idx="76">
                  <c:v>2286022.2999999998</c:v>
                </c:pt>
                <c:pt idx="77">
                  <c:v>4226747.4800000004</c:v>
                </c:pt>
                <c:pt idx="78">
                  <c:v>4039328.86</c:v>
                </c:pt>
                <c:pt idx="79">
                  <c:v>7194589.5</c:v>
                </c:pt>
                <c:pt idx="80">
                  <c:v>2318191.89</c:v>
                </c:pt>
                <c:pt idx="81">
                  <c:v>618916.65</c:v>
                </c:pt>
                <c:pt idx="82">
                  <c:v>1369644.99</c:v>
                </c:pt>
                <c:pt idx="83">
                  <c:v>699474.05</c:v>
                </c:pt>
                <c:pt idx="84">
                  <c:v>6263773.29</c:v>
                </c:pt>
                <c:pt idx="85">
                  <c:v>688379.97</c:v>
                </c:pt>
                <c:pt idx="86">
                  <c:v>1928670.17</c:v>
                </c:pt>
                <c:pt idx="87">
                  <c:v>780590.73</c:v>
                </c:pt>
                <c:pt idx="88">
                  <c:v>3249392.93</c:v>
                </c:pt>
                <c:pt idx="89">
                  <c:v>195375</c:v>
                </c:pt>
                <c:pt idx="90">
                  <c:v>5419663.8300000001</c:v>
                </c:pt>
                <c:pt idx="91" formatCode="#,##0.00">
                  <c:v>6866270.4500000002</c:v>
                </c:pt>
                <c:pt idx="92">
                  <c:v>51325757.950000003</c:v>
                </c:pt>
                <c:pt idx="93">
                  <c:v>5147375.51</c:v>
                </c:pt>
                <c:pt idx="94">
                  <c:v>5683900.7400000002</c:v>
                </c:pt>
                <c:pt idx="95">
                  <c:v>3788358.06</c:v>
                </c:pt>
                <c:pt idx="96" formatCode="#,##0.00">
                  <c:v>5190614.93</c:v>
                </c:pt>
                <c:pt idx="97">
                  <c:v>3831197.44</c:v>
                </c:pt>
                <c:pt idx="98">
                  <c:v>24194655.82</c:v>
                </c:pt>
                <c:pt idx="99">
                  <c:v>3059660.74</c:v>
                </c:pt>
                <c:pt idx="100">
                  <c:v>15754928.18</c:v>
                </c:pt>
                <c:pt idx="101">
                  <c:v>5822164.2599999998</c:v>
                </c:pt>
                <c:pt idx="102">
                  <c:v>2448848.11</c:v>
                </c:pt>
                <c:pt idx="103">
                  <c:v>22270443.469999999</c:v>
                </c:pt>
                <c:pt idx="104">
                  <c:v>2727055.38</c:v>
                </c:pt>
                <c:pt idx="105">
                  <c:v>17519438.449999999</c:v>
                </c:pt>
                <c:pt idx="106">
                  <c:v>2396637.9300000002</c:v>
                </c:pt>
                <c:pt idx="107">
                  <c:v>590933.36</c:v>
                </c:pt>
                <c:pt idx="108" formatCode="#,##0.00">
                  <c:v>10017160.189999999</c:v>
                </c:pt>
                <c:pt idx="109">
                  <c:v>61878457.109999999</c:v>
                </c:pt>
                <c:pt idx="110">
                  <c:v>1755503.71</c:v>
                </c:pt>
                <c:pt idx="111">
                  <c:v>1875483.88</c:v>
                </c:pt>
                <c:pt idx="112">
                  <c:v>269063.02</c:v>
                </c:pt>
                <c:pt idx="113">
                  <c:v>1026832.04</c:v>
                </c:pt>
                <c:pt idx="114">
                  <c:v>1422070.88</c:v>
                </c:pt>
                <c:pt idx="115">
                  <c:v>6056312.5</c:v>
                </c:pt>
                <c:pt idx="116">
                  <c:v>3745347.66</c:v>
                </c:pt>
                <c:pt idx="117">
                  <c:v>5421690.71</c:v>
                </c:pt>
                <c:pt idx="118">
                  <c:v>37394312.259999998</c:v>
                </c:pt>
                <c:pt idx="119">
                  <c:v>2312964.9</c:v>
                </c:pt>
                <c:pt idx="120">
                  <c:v>6944511.3799999999</c:v>
                </c:pt>
                <c:pt idx="121">
                  <c:v>1377029.31</c:v>
                </c:pt>
                <c:pt idx="122">
                  <c:v>2720542.65</c:v>
                </c:pt>
                <c:pt idx="123" formatCode="General">
                  <c:v>0</c:v>
                </c:pt>
                <c:pt idx="124">
                  <c:v>11653112.130000001</c:v>
                </c:pt>
                <c:pt idx="125">
                  <c:v>3097919.24</c:v>
                </c:pt>
                <c:pt idx="126">
                  <c:v>2465690.15</c:v>
                </c:pt>
                <c:pt idx="127">
                  <c:v>11695823.26</c:v>
                </c:pt>
                <c:pt idx="128">
                  <c:v>2760579.74</c:v>
                </c:pt>
                <c:pt idx="129">
                  <c:v>838736.74</c:v>
                </c:pt>
                <c:pt idx="130">
                  <c:v>20431781.399999999</c:v>
                </c:pt>
                <c:pt idx="131">
                  <c:v>1931051.94</c:v>
                </c:pt>
                <c:pt idx="132">
                  <c:v>15941345.65</c:v>
                </c:pt>
                <c:pt idx="133">
                  <c:v>10473019.24</c:v>
                </c:pt>
                <c:pt idx="134">
                  <c:v>67813613.599999994</c:v>
                </c:pt>
                <c:pt idx="135">
                  <c:v>1809233.23</c:v>
                </c:pt>
                <c:pt idx="136">
                  <c:v>1297603.3</c:v>
                </c:pt>
                <c:pt idx="137">
                  <c:v>98385.79</c:v>
                </c:pt>
                <c:pt idx="138">
                  <c:v>125450</c:v>
                </c:pt>
                <c:pt idx="139">
                  <c:v>825880.91</c:v>
                </c:pt>
                <c:pt idx="140">
                  <c:v>1035870</c:v>
                </c:pt>
                <c:pt idx="141">
                  <c:v>463949.95</c:v>
                </c:pt>
                <c:pt idx="142">
                  <c:v>4640611.76</c:v>
                </c:pt>
                <c:pt idx="143">
                  <c:v>1146560.3799999999</c:v>
                </c:pt>
                <c:pt idx="144">
                  <c:v>345216.49</c:v>
                </c:pt>
                <c:pt idx="145">
                  <c:v>523234.96</c:v>
                </c:pt>
                <c:pt idx="146">
                  <c:v>247564.86</c:v>
                </c:pt>
                <c:pt idx="147">
                  <c:v>200000</c:v>
                </c:pt>
                <c:pt idx="148">
                  <c:v>238446.35</c:v>
                </c:pt>
                <c:pt idx="149">
                  <c:v>1304422</c:v>
                </c:pt>
                <c:pt idx="150">
                  <c:v>819229.89</c:v>
                </c:pt>
                <c:pt idx="151">
                  <c:v>165651.51</c:v>
                </c:pt>
                <c:pt idx="152">
                  <c:v>1411547.16</c:v>
                </c:pt>
                <c:pt idx="153">
                  <c:v>289278.74</c:v>
                </c:pt>
                <c:pt idx="154">
                  <c:v>248015.15</c:v>
                </c:pt>
                <c:pt idx="155">
                  <c:v>4853120.34</c:v>
                </c:pt>
                <c:pt idx="156" formatCode="General">
                  <c:v>0</c:v>
                </c:pt>
                <c:pt idx="157">
                  <c:v>167796.96</c:v>
                </c:pt>
                <c:pt idx="158" formatCode="General">
                  <c:v>0</c:v>
                </c:pt>
                <c:pt idx="159">
                  <c:v>541294.42000000004</c:v>
                </c:pt>
                <c:pt idx="160">
                  <c:v>6874361.0199999996</c:v>
                </c:pt>
                <c:pt idx="161">
                  <c:v>198613.44</c:v>
                </c:pt>
                <c:pt idx="162">
                  <c:v>133491.01</c:v>
                </c:pt>
                <c:pt idx="163">
                  <c:v>125800</c:v>
                </c:pt>
                <c:pt idx="164" formatCode="General">
                  <c:v>0</c:v>
                </c:pt>
                <c:pt idx="165">
                  <c:v>41510.07</c:v>
                </c:pt>
                <c:pt idx="166">
                  <c:v>7396.21</c:v>
                </c:pt>
                <c:pt idx="167">
                  <c:v>30035.54</c:v>
                </c:pt>
                <c:pt idx="168">
                  <c:v>1341727.77</c:v>
                </c:pt>
                <c:pt idx="169">
                  <c:v>1916032</c:v>
                </c:pt>
                <c:pt idx="170">
                  <c:v>1361859</c:v>
                </c:pt>
                <c:pt idx="171">
                  <c:v>1499726.05</c:v>
                </c:pt>
                <c:pt idx="172">
                  <c:v>1343161</c:v>
                </c:pt>
                <c:pt idx="173">
                  <c:v>1138277</c:v>
                </c:pt>
                <c:pt idx="174">
                  <c:v>5246402.1100000003</c:v>
                </c:pt>
                <c:pt idx="175">
                  <c:v>837937.33</c:v>
                </c:pt>
                <c:pt idx="176">
                  <c:v>1138277</c:v>
                </c:pt>
                <c:pt idx="177">
                  <c:v>2100808.46</c:v>
                </c:pt>
                <c:pt idx="178">
                  <c:v>17864146.399999999</c:v>
                </c:pt>
                <c:pt idx="179">
                  <c:v>11138593.23</c:v>
                </c:pt>
                <c:pt idx="180">
                  <c:v>3284371.68</c:v>
                </c:pt>
                <c:pt idx="181">
                  <c:v>2608159.23</c:v>
                </c:pt>
                <c:pt idx="182">
                  <c:v>19826873.760000002</c:v>
                </c:pt>
                <c:pt idx="183">
                  <c:v>843671.74</c:v>
                </c:pt>
                <c:pt idx="184">
                  <c:v>2104297.44</c:v>
                </c:pt>
                <c:pt idx="185">
                  <c:v>1192435.1499999999</c:v>
                </c:pt>
                <c:pt idx="186">
                  <c:v>4509219.74</c:v>
                </c:pt>
                <c:pt idx="187">
                  <c:v>13233562.18</c:v>
                </c:pt>
                <c:pt idx="188">
                  <c:v>7998572.9699999997</c:v>
                </c:pt>
                <c:pt idx="189">
                  <c:v>61972918</c:v>
                </c:pt>
                <c:pt idx="190">
                  <c:v>10137273.68</c:v>
                </c:pt>
                <c:pt idx="191">
                  <c:v>4849916.3600000003</c:v>
                </c:pt>
                <c:pt idx="192">
                  <c:v>7290230.4299999997</c:v>
                </c:pt>
                <c:pt idx="193">
                  <c:v>5749037.7699999996</c:v>
                </c:pt>
                <c:pt idx="194">
                  <c:v>4361925.1100000003</c:v>
                </c:pt>
                <c:pt idx="195">
                  <c:v>3537514.16</c:v>
                </c:pt>
                <c:pt idx="196">
                  <c:v>26454350.969999999</c:v>
                </c:pt>
                <c:pt idx="197">
                  <c:v>5696745.5199999996</c:v>
                </c:pt>
                <c:pt idx="198">
                  <c:v>4868533.04</c:v>
                </c:pt>
                <c:pt idx="199" formatCode="General">
                  <c:v>0</c:v>
                </c:pt>
                <c:pt idx="200">
                  <c:v>9898031.7100000009</c:v>
                </c:pt>
                <c:pt idx="201">
                  <c:v>3988834.12</c:v>
                </c:pt>
                <c:pt idx="202">
                  <c:v>25469852.300000001</c:v>
                </c:pt>
                <c:pt idx="203">
                  <c:v>4041220.37</c:v>
                </c:pt>
                <c:pt idx="204">
                  <c:v>18083033.850000001</c:v>
                </c:pt>
                <c:pt idx="205" formatCode="General">
                  <c:v>0</c:v>
                </c:pt>
                <c:pt idx="206">
                  <c:v>1033698.29</c:v>
                </c:pt>
                <c:pt idx="207">
                  <c:v>8358611.2000000002</c:v>
                </c:pt>
                <c:pt idx="208">
                  <c:v>97847742.420000002</c:v>
                </c:pt>
                <c:pt idx="209">
                  <c:v>3675715.69</c:v>
                </c:pt>
                <c:pt idx="210">
                  <c:v>2635180.19</c:v>
                </c:pt>
                <c:pt idx="211">
                  <c:v>2479308.46</c:v>
                </c:pt>
                <c:pt idx="212">
                  <c:v>5022433.21</c:v>
                </c:pt>
                <c:pt idx="213">
                  <c:v>2063415.76</c:v>
                </c:pt>
                <c:pt idx="214">
                  <c:v>7631134.4400000004</c:v>
                </c:pt>
                <c:pt idx="215">
                  <c:v>25127221</c:v>
                </c:pt>
                <c:pt idx="216">
                  <c:v>16820662.050000001</c:v>
                </c:pt>
                <c:pt idx="217">
                  <c:v>11638214.369999999</c:v>
                </c:pt>
                <c:pt idx="218">
                  <c:v>119984394.86</c:v>
                </c:pt>
                <c:pt idx="219">
                  <c:v>19325722.289999999</c:v>
                </c:pt>
                <c:pt idx="220">
                  <c:v>25307526.870000001</c:v>
                </c:pt>
                <c:pt idx="221">
                  <c:v>8853187.8200000003</c:v>
                </c:pt>
                <c:pt idx="222">
                  <c:v>21424693.5</c:v>
                </c:pt>
                <c:pt idx="223">
                  <c:v>9880846.4399999995</c:v>
                </c:pt>
                <c:pt idx="224">
                  <c:v>67741870.609999999</c:v>
                </c:pt>
                <c:pt idx="225">
                  <c:v>13839102.09</c:v>
                </c:pt>
                <c:pt idx="226">
                  <c:v>7916582.2800000003</c:v>
                </c:pt>
                <c:pt idx="227">
                  <c:v>49060866.579999998</c:v>
                </c:pt>
                <c:pt idx="228">
                  <c:v>15855571.130000001</c:v>
                </c:pt>
                <c:pt idx="229">
                  <c:v>420980.89</c:v>
                </c:pt>
                <c:pt idx="230">
                  <c:v>60827482.490000002</c:v>
                </c:pt>
                <c:pt idx="231">
                  <c:v>9401746.3399999999</c:v>
                </c:pt>
                <c:pt idx="232">
                  <c:v>68834965.140000001</c:v>
                </c:pt>
                <c:pt idx="233">
                  <c:v>8716857.8800000008</c:v>
                </c:pt>
                <c:pt idx="234">
                  <c:v>1864990.22</c:v>
                </c:pt>
                <c:pt idx="235">
                  <c:v>37252902</c:v>
                </c:pt>
                <c:pt idx="236">
                  <c:v>183641810</c:v>
                </c:pt>
                <c:pt idx="237">
                  <c:v>4953370.8</c:v>
                </c:pt>
                <c:pt idx="238">
                  <c:v>4491468.3899999997</c:v>
                </c:pt>
                <c:pt idx="239">
                  <c:v>94342</c:v>
                </c:pt>
                <c:pt idx="240">
                  <c:v>274092</c:v>
                </c:pt>
                <c:pt idx="241" formatCode="General">
                  <c:v>0</c:v>
                </c:pt>
                <c:pt idx="242">
                  <c:v>54511</c:v>
                </c:pt>
                <c:pt idx="243">
                  <c:v>351054</c:v>
                </c:pt>
                <c:pt idx="244">
                  <c:v>193105</c:v>
                </c:pt>
                <c:pt idx="245">
                  <c:v>386305.26</c:v>
                </c:pt>
                <c:pt idx="246">
                  <c:v>1632255.23</c:v>
                </c:pt>
                <c:pt idx="247">
                  <c:v>470958.15</c:v>
                </c:pt>
                <c:pt idx="248">
                  <c:v>2122863.52</c:v>
                </c:pt>
                <c:pt idx="249">
                  <c:v>7309846.0700000003</c:v>
                </c:pt>
                <c:pt idx="250">
                  <c:v>3465690.2</c:v>
                </c:pt>
                <c:pt idx="251">
                  <c:v>4131013.26</c:v>
                </c:pt>
                <c:pt idx="252">
                  <c:v>46566414.240000002</c:v>
                </c:pt>
                <c:pt idx="253">
                  <c:v>5134395.41</c:v>
                </c:pt>
                <c:pt idx="254">
                  <c:v>7037260.3899999997</c:v>
                </c:pt>
                <c:pt idx="255">
                  <c:v>3416468.99</c:v>
                </c:pt>
                <c:pt idx="256">
                  <c:v>3467036.94</c:v>
                </c:pt>
                <c:pt idx="257" formatCode="#,##0.00">
                  <c:v>2741999.69</c:v>
                </c:pt>
                <c:pt idx="258">
                  <c:v>20164452.989999998</c:v>
                </c:pt>
                <c:pt idx="259">
                  <c:v>5385448.6100000003</c:v>
                </c:pt>
                <c:pt idx="260">
                  <c:v>2700134.5</c:v>
                </c:pt>
                <c:pt idx="261">
                  <c:v>12817241.17</c:v>
                </c:pt>
                <c:pt idx="262">
                  <c:v>4827764.8499999996</c:v>
                </c:pt>
                <c:pt idx="263">
                  <c:v>1485265.33</c:v>
                </c:pt>
                <c:pt idx="264">
                  <c:v>16165989.08</c:v>
                </c:pt>
                <c:pt idx="265">
                  <c:v>2829140.21</c:v>
                </c:pt>
                <c:pt idx="266">
                  <c:v>10512571.199999999</c:v>
                </c:pt>
                <c:pt idx="267">
                  <c:v>2075458.64</c:v>
                </c:pt>
                <c:pt idx="268" formatCode="#,##0.00">
                  <c:v>353237.38</c:v>
                </c:pt>
                <c:pt idx="269">
                  <c:v>8938184.6300000008</c:v>
                </c:pt>
                <c:pt idx="270" formatCode="#,##0.00">
                  <c:v>52209936.649999999</c:v>
                </c:pt>
                <c:pt idx="271">
                  <c:v>1295393.82</c:v>
                </c:pt>
                <c:pt idx="272">
                  <c:v>1645466.97</c:v>
                </c:pt>
                <c:pt idx="273">
                  <c:v>3767720.31</c:v>
                </c:pt>
                <c:pt idx="274">
                  <c:v>2848177.43</c:v>
                </c:pt>
                <c:pt idx="275">
                  <c:v>3458769.95</c:v>
                </c:pt>
                <c:pt idx="276" formatCode="General">
                  <c:v>0</c:v>
                </c:pt>
                <c:pt idx="277">
                  <c:v>1208173.28</c:v>
                </c:pt>
                <c:pt idx="278">
                  <c:v>873809</c:v>
                </c:pt>
                <c:pt idx="279">
                  <c:v>7677725.8700000001</c:v>
                </c:pt>
                <c:pt idx="280">
                  <c:v>3120869.21</c:v>
                </c:pt>
                <c:pt idx="281">
                  <c:v>4390400</c:v>
                </c:pt>
                <c:pt idx="282">
                  <c:v>4300935.32</c:v>
                </c:pt>
                <c:pt idx="283">
                  <c:v>873809</c:v>
                </c:pt>
                <c:pt idx="284">
                  <c:v>11681356.310000001</c:v>
                </c:pt>
                <c:pt idx="285">
                  <c:v>3939881.12</c:v>
                </c:pt>
                <c:pt idx="286" formatCode="#,##0.00">
                  <c:v>2497871.3199999998</c:v>
                </c:pt>
                <c:pt idx="287">
                  <c:v>21332415.719999999</c:v>
                </c:pt>
                <c:pt idx="288">
                  <c:v>3256495.42</c:v>
                </c:pt>
                <c:pt idx="289">
                  <c:v>683177.84</c:v>
                </c:pt>
                <c:pt idx="290">
                  <c:v>3910152.69</c:v>
                </c:pt>
                <c:pt idx="291">
                  <c:v>1700749.41</c:v>
                </c:pt>
                <c:pt idx="292">
                  <c:v>1103580</c:v>
                </c:pt>
                <c:pt idx="293">
                  <c:v>982603.98</c:v>
                </c:pt>
                <c:pt idx="294">
                  <c:v>1978560.44</c:v>
                </c:pt>
                <c:pt idx="295">
                  <c:v>720401.5</c:v>
                </c:pt>
                <c:pt idx="296">
                  <c:v>1030955.88</c:v>
                </c:pt>
                <c:pt idx="297">
                  <c:v>1512277.2</c:v>
                </c:pt>
                <c:pt idx="298">
                  <c:v>3117940.93</c:v>
                </c:pt>
                <c:pt idx="299">
                  <c:v>1248363.3799999999</c:v>
                </c:pt>
                <c:pt idx="300">
                  <c:v>3086404.48</c:v>
                </c:pt>
                <c:pt idx="301">
                  <c:v>13045141.48</c:v>
                </c:pt>
                <c:pt idx="302">
                  <c:v>12147082.73</c:v>
                </c:pt>
                <c:pt idx="303">
                  <c:v>91812751.140000001</c:v>
                </c:pt>
                <c:pt idx="304">
                  <c:v>13748533.49</c:v>
                </c:pt>
                <c:pt idx="305">
                  <c:v>6377873.7199999997</c:v>
                </c:pt>
                <c:pt idx="306">
                  <c:v>8500411.7300000004</c:v>
                </c:pt>
                <c:pt idx="307">
                  <c:v>3251663.19</c:v>
                </c:pt>
                <c:pt idx="308">
                  <c:v>3889731.78</c:v>
                </c:pt>
                <c:pt idx="309">
                  <c:v>3181144.22</c:v>
                </c:pt>
                <c:pt idx="310">
                  <c:v>3996520.83</c:v>
                </c:pt>
                <c:pt idx="311">
                  <c:v>16787252.190000001</c:v>
                </c:pt>
                <c:pt idx="312">
                  <c:v>11146058.789999999</c:v>
                </c:pt>
                <c:pt idx="313">
                  <c:v>42956756.859999999</c:v>
                </c:pt>
                <c:pt idx="314">
                  <c:v>3545672.16</c:v>
                </c:pt>
                <c:pt idx="315">
                  <c:v>3153298.56</c:v>
                </c:pt>
                <c:pt idx="316">
                  <c:v>1557133.04</c:v>
                </c:pt>
                <c:pt idx="317">
                  <c:v>15162851.449999999</c:v>
                </c:pt>
                <c:pt idx="318">
                  <c:v>98473689.650000006</c:v>
                </c:pt>
                <c:pt idx="319">
                  <c:v>2804385.93</c:v>
                </c:pt>
                <c:pt idx="320">
                  <c:v>2783217.29</c:v>
                </c:pt>
                <c:pt idx="321">
                  <c:v>185487.06</c:v>
                </c:pt>
                <c:pt idx="322">
                  <c:v>444492.52</c:v>
                </c:pt>
                <c:pt idx="323">
                  <c:v>190613.33</c:v>
                </c:pt>
                <c:pt idx="324">
                  <c:v>355386.41</c:v>
                </c:pt>
                <c:pt idx="325">
                  <c:v>2064948.41</c:v>
                </c:pt>
                <c:pt idx="326">
                  <c:v>1168239.4099999999</c:v>
                </c:pt>
                <c:pt idx="327" formatCode="&quot;R$&quot;#,##0.00_);[Red]\(&quot;R$&quot;#,##0.00\)">
                  <c:v>886909.16</c:v>
                </c:pt>
                <c:pt idx="328">
                  <c:v>19963598.010000002</c:v>
                </c:pt>
                <c:pt idx="329">
                  <c:v>1048110.51</c:v>
                </c:pt>
                <c:pt idx="330">
                  <c:v>3423256.62</c:v>
                </c:pt>
                <c:pt idx="331">
                  <c:v>662001</c:v>
                </c:pt>
                <c:pt idx="332">
                  <c:v>1872805.08</c:v>
                </c:pt>
                <c:pt idx="333">
                  <c:v>2127957.87</c:v>
                </c:pt>
                <c:pt idx="334">
                  <c:v>5965184.0499999998</c:v>
                </c:pt>
                <c:pt idx="335">
                  <c:v>1264322.6200000001</c:v>
                </c:pt>
                <c:pt idx="336">
                  <c:v>467024.53</c:v>
                </c:pt>
                <c:pt idx="337">
                  <c:v>5173326.32</c:v>
                </c:pt>
                <c:pt idx="338">
                  <c:v>1702492.61</c:v>
                </c:pt>
                <c:pt idx="339">
                  <c:v>462601.42</c:v>
                </c:pt>
                <c:pt idx="340">
                  <c:v>4178081.02</c:v>
                </c:pt>
                <c:pt idx="341">
                  <c:v>646614.44999999995</c:v>
                </c:pt>
                <c:pt idx="342">
                  <c:v>5576015.1699999999</c:v>
                </c:pt>
                <c:pt idx="343">
                  <c:v>728495.78</c:v>
                </c:pt>
                <c:pt idx="344">
                  <c:v>98726.34</c:v>
                </c:pt>
                <c:pt idx="345">
                  <c:v>3290003.99</c:v>
                </c:pt>
                <c:pt idx="346">
                  <c:v>15631288.460000001</c:v>
                </c:pt>
                <c:pt idx="347">
                  <c:v>415812.71</c:v>
                </c:pt>
                <c:pt idx="348">
                  <c:v>676521</c:v>
                </c:pt>
                <c:pt idx="349">
                  <c:v>36454.32</c:v>
                </c:pt>
                <c:pt idx="350">
                  <c:v>24842.46</c:v>
                </c:pt>
                <c:pt idx="351">
                  <c:v>6000</c:v>
                </c:pt>
                <c:pt idx="352">
                  <c:v>81339.8</c:v>
                </c:pt>
                <c:pt idx="353" formatCode="General">
                  <c:v>0</c:v>
                </c:pt>
                <c:pt idx="354" formatCode="General">
                  <c:v>0</c:v>
                </c:pt>
                <c:pt idx="355">
                  <c:v>2751957.11</c:v>
                </c:pt>
                <c:pt idx="356">
                  <c:v>3937764.28</c:v>
                </c:pt>
                <c:pt idx="357">
                  <c:v>1929980.11</c:v>
                </c:pt>
                <c:pt idx="358">
                  <c:v>1748763.38</c:v>
                </c:pt>
                <c:pt idx="359">
                  <c:v>1477046.18</c:v>
                </c:pt>
                <c:pt idx="360">
                  <c:v>6804306.4299999997</c:v>
                </c:pt>
                <c:pt idx="361">
                  <c:v>2557663.79</c:v>
                </c:pt>
                <c:pt idx="362">
                  <c:v>8249988.1900000004</c:v>
                </c:pt>
                <c:pt idx="363">
                  <c:v>1457017.4</c:v>
                </c:pt>
                <c:pt idx="364">
                  <c:v>472525.49</c:v>
                </c:pt>
                <c:pt idx="365">
                  <c:v>1316503.52</c:v>
                </c:pt>
                <c:pt idx="366">
                  <c:v>595478.91</c:v>
                </c:pt>
                <c:pt idx="367">
                  <c:v>1387031.06</c:v>
                </c:pt>
                <c:pt idx="368">
                  <c:v>4029399.02</c:v>
                </c:pt>
                <c:pt idx="369">
                  <c:v>2238453.19</c:v>
                </c:pt>
                <c:pt idx="370">
                  <c:v>35174038.840000004</c:v>
                </c:pt>
                <c:pt idx="371" formatCode="General">
                  <c:v>0</c:v>
                </c:pt>
                <c:pt idx="372">
                  <c:v>2445614.38</c:v>
                </c:pt>
                <c:pt idx="373">
                  <c:v>3689964.95</c:v>
                </c:pt>
                <c:pt idx="374">
                  <c:v>1317090.06</c:v>
                </c:pt>
                <c:pt idx="375">
                  <c:v>1846409.02</c:v>
                </c:pt>
                <c:pt idx="376">
                  <c:v>1976342.29</c:v>
                </c:pt>
                <c:pt idx="377" formatCode="General">
                  <c:v>0</c:v>
                </c:pt>
                <c:pt idx="378">
                  <c:v>1892224.44</c:v>
                </c:pt>
                <c:pt idx="379">
                  <c:v>1504888.35</c:v>
                </c:pt>
                <c:pt idx="380">
                  <c:v>7817466.3399999999</c:v>
                </c:pt>
                <c:pt idx="381">
                  <c:v>2775827.76</c:v>
                </c:pt>
                <c:pt idx="382">
                  <c:v>1018244.44</c:v>
                </c:pt>
                <c:pt idx="383">
                  <c:v>10266395.4</c:v>
                </c:pt>
                <c:pt idx="384">
                  <c:v>1387102.15</c:v>
                </c:pt>
                <c:pt idx="385">
                  <c:v>7096597.6799999997</c:v>
                </c:pt>
                <c:pt idx="386">
                  <c:v>933136.4</c:v>
                </c:pt>
                <c:pt idx="387">
                  <c:v>573272.31999999995</c:v>
                </c:pt>
                <c:pt idx="388">
                  <c:v>4366239.91</c:v>
                </c:pt>
                <c:pt idx="389">
                  <c:v>31293884.420000002</c:v>
                </c:pt>
                <c:pt idx="390">
                  <c:v>832266.14</c:v>
                </c:pt>
                <c:pt idx="391">
                  <c:v>917115.71</c:v>
                </c:pt>
                <c:pt idx="392">
                  <c:v>239468.61</c:v>
                </c:pt>
                <c:pt idx="393">
                  <c:v>351480.34</c:v>
                </c:pt>
                <c:pt idx="394">
                  <c:v>274088.56</c:v>
                </c:pt>
                <c:pt idx="395" formatCode="#,##0.00">
                  <c:v>139560.51999999999</c:v>
                </c:pt>
                <c:pt idx="396">
                  <c:v>164615.12</c:v>
                </c:pt>
                <c:pt idx="397">
                  <c:v>358025</c:v>
                </c:pt>
                <c:pt idx="398">
                  <c:v>19824.46</c:v>
                </c:pt>
                <c:pt idx="399" formatCode="General">
                  <c:v>0</c:v>
                </c:pt>
                <c:pt idx="400">
                  <c:v>1189443.3999999999</c:v>
                </c:pt>
                <c:pt idx="401">
                  <c:v>2777703.41</c:v>
                </c:pt>
                <c:pt idx="402">
                  <c:v>2498305</c:v>
                </c:pt>
                <c:pt idx="403">
                  <c:v>3073501.8</c:v>
                </c:pt>
                <c:pt idx="404">
                  <c:v>21765517.449999999</c:v>
                </c:pt>
                <c:pt idx="405">
                  <c:v>1252418.3</c:v>
                </c:pt>
                <c:pt idx="406">
                  <c:v>2644546.6</c:v>
                </c:pt>
                <c:pt idx="407" formatCode="General">
                  <c:v>0</c:v>
                </c:pt>
                <c:pt idx="408">
                  <c:v>750512.28</c:v>
                </c:pt>
                <c:pt idx="409">
                  <c:v>1306413.3500000001</c:v>
                </c:pt>
                <c:pt idx="410">
                  <c:v>9742031.7699999996</c:v>
                </c:pt>
                <c:pt idx="411">
                  <c:v>1033652.58</c:v>
                </c:pt>
                <c:pt idx="412">
                  <c:v>1288275.18</c:v>
                </c:pt>
                <c:pt idx="413">
                  <c:v>5102531.21</c:v>
                </c:pt>
                <c:pt idx="414">
                  <c:v>2654287.94</c:v>
                </c:pt>
                <c:pt idx="415">
                  <c:v>2498305</c:v>
                </c:pt>
                <c:pt idx="416">
                  <c:v>9740032.3399999999</c:v>
                </c:pt>
                <c:pt idx="417">
                  <c:v>857736.67</c:v>
                </c:pt>
                <c:pt idx="418">
                  <c:v>6692542.1600000001</c:v>
                </c:pt>
                <c:pt idx="419">
                  <c:v>3207698</c:v>
                </c:pt>
                <c:pt idx="420">
                  <c:v>24323800.989999998</c:v>
                </c:pt>
                <c:pt idx="421">
                  <c:v>699239.15</c:v>
                </c:pt>
                <c:pt idx="422" formatCode="General">
                  <c:v>0</c:v>
                </c:pt>
                <c:pt idx="423">
                  <c:v>493351.54</c:v>
                </c:pt>
                <c:pt idx="424" formatCode="General">
                  <c:v>0</c:v>
                </c:pt>
                <c:pt idx="425">
                  <c:v>1939463.95</c:v>
                </c:pt>
                <c:pt idx="426">
                  <c:v>1486539.1</c:v>
                </c:pt>
                <c:pt idx="427">
                  <c:v>37680274.039999999</c:v>
                </c:pt>
                <c:pt idx="428" formatCode="General">
                  <c:v>0</c:v>
                </c:pt>
                <c:pt idx="429">
                  <c:v>2696151.45</c:v>
                </c:pt>
                <c:pt idx="430">
                  <c:v>1511087.56</c:v>
                </c:pt>
                <c:pt idx="431">
                  <c:v>845872.89</c:v>
                </c:pt>
                <c:pt idx="432">
                  <c:v>0</c:v>
                </c:pt>
                <c:pt idx="433">
                  <c:v>835154</c:v>
                </c:pt>
                <c:pt idx="434" formatCode="General">
                  <c:v>0</c:v>
                </c:pt>
                <c:pt idx="435">
                  <c:v>1052385.71</c:v>
                </c:pt>
                <c:pt idx="436">
                  <c:v>316502.32</c:v>
                </c:pt>
                <c:pt idx="437">
                  <c:v>6144212.8700000001</c:v>
                </c:pt>
                <c:pt idx="438">
                  <c:v>5379820.3700000001</c:v>
                </c:pt>
                <c:pt idx="439">
                  <c:v>37576003</c:v>
                </c:pt>
                <c:pt idx="440">
                  <c:v>496005.63</c:v>
                </c:pt>
                <c:pt idx="441">
                  <c:v>350777.73</c:v>
                </c:pt>
                <c:pt idx="442">
                  <c:v>98128.74</c:v>
                </c:pt>
                <c:pt idx="443">
                  <c:v>481823.36</c:v>
                </c:pt>
                <c:pt idx="444">
                  <c:v>2602516.96</c:v>
                </c:pt>
                <c:pt idx="445">
                  <c:v>930235.93</c:v>
                </c:pt>
                <c:pt idx="446">
                  <c:v>616821.32999999996</c:v>
                </c:pt>
                <c:pt idx="447">
                  <c:v>739020.76</c:v>
                </c:pt>
                <c:pt idx="448">
                  <c:v>2734294.38</c:v>
                </c:pt>
                <c:pt idx="449">
                  <c:v>2038585.53</c:v>
                </c:pt>
                <c:pt idx="450">
                  <c:v>800048.52</c:v>
                </c:pt>
                <c:pt idx="451">
                  <c:v>7170538.4000000004</c:v>
                </c:pt>
                <c:pt idx="452">
                  <c:v>664915.54</c:v>
                </c:pt>
                <c:pt idx="453">
                  <c:v>406311.21</c:v>
                </c:pt>
                <c:pt idx="454">
                  <c:v>4386667.66</c:v>
                </c:pt>
                <c:pt idx="455">
                  <c:v>1536332.99</c:v>
                </c:pt>
                <c:pt idx="456">
                  <c:v>373508.06</c:v>
                </c:pt>
                <c:pt idx="457">
                  <c:v>4046657.65</c:v>
                </c:pt>
                <c:pt idx="458">
                  <c:v>11702160.710000001</c:v>
                </c:pt>
                <c:pt idx="459">
                  <c:v>904164.17</c:v>
                </c:pt>
                <c:pt idx="460">
                  <c:v>5437048.6200000001</c:v>
                </c:pt>
                <c:pt idx="461">
                  <c:v>627187.27</c:v>
                </c:pt>
                <c:pt idx="462">
                  <c:v>3553488.83</c:v>
                </c:pt>
                <c:pt idx="463">
                  <c:v>19232201.050000001</c:v>
                </c:pt>
                <c:pt idx="464">
                  <c:v>448522.93</c:v>
                </c:pt>
                <c:pt idx="465">
                  <c:v>405314.77</c:v>
                </c:pt>
                <c:pt idx="466" formatCode="General">
                  <c:v>0</c:v>
                </c:pt>
                <c:pt idx="467">
                  <c:v>275504.69</c:v>
                </c:pt>
                <c:pt idx="468">
                  <c:v>181458.7</c:v>
                </c:pt>
                <c:pt idx="469">
                  <c:v>670072.18999999994</c:v>
                </c:pt>
                <c:pt idx="470">
                  <c:v>1771458.39</c:v>
                </c:pt>
                <c:pt idx="471">
                  <c:v>999160.88</c:v>
                </c:pt>
                <c:pt idx="472">
                  <c:v>5521659.5999999996</c:v>
                </c:pt>
                <c:pt idx="473">
                  <c:v>380152.07</c:v>
                </c:pt>
                <c:pt idx="474">
                  <c:v>958757.91</c:v>
                </c:pt>
                <c:pt idx="475">
                  <c:v>771806.81</c:v>
                </c:pt>
                <c:pt idx="476" formatCode="#,##0.00">
                  <c:v>438201.36</c:v>
                </c:pt>
                <c:pt idx="477">
                  <c:v>694527.69</c:v>
                </c:pt>
                <c:pt idx="478">
                  <c:v>615014.96</c:v>
                </c:pt>
                <c:pt idx="479" formatCode="#,##0.00">
                  <c:v>3000093.85</c:v>
                </c:pt>
                <c:pt idx="480" formatCode="#,##0.00">
                  <c:v>438201.36</c:v>
                </c:pt>
                <c:pt idx="481">
                  <c:v>485342.84</c:v>
                </c:pt>
                <c:pt idx="482">
                  <c:v>110954</c:v>
                </c:pt>
                <c:pt idx="483">
                  <c:v>810180.01</c:v>
                </c:pt>
                <c:pt idx="484">
                  <c:v>447208.6</c:v>
                </c:pt>
                <c:pt idx="485">
                  <c:v>3095642.87</c:v>
                </c:pt>
                <c:pt idx="486">
                  <c:v>423700.53</c:v>
                </c:pt>
                <c:pt idx="487">
                  <c:v>1240162.56</c:v>
                </c:pt>
                <c:pt idx="488">
                  <c:v>454536.21</c:v>
                </c:pt>
                <c:pt idx="489">
                  <c:v>1318622.99</c:v>
                </c:pt>
                <c:pt idx="490">
                  <c:v>6211457.54</c:v>
                </c:pt>
                <c:pt idx="491">
                  <c:v>399332.91</c:v>
                </c:pt>
                <c:pt idx="492">
                  <c:v>501967.07</c:v>
                </c:pt>
                <c:pt idx="493">
                  <c:v>735512.77</c:v>
                </c:pt>
                <c:pt idx="494">
                  <c:v>589051.23</c:v>
                </c:pt>
                <c:pt idx="495">
                  <c:v>6064467.3099999996</c:v>
                </c:pt>
                <c:pt idx="496">
                  <c:v>413372.47</c:v>
                </c:pt>
                <c:pt idx="497">
                  <c:v>782997.88</c:v>
                </c:pt>
                <c:pt idx="498" formatCode="General">
                  <c:v>0</c:v>
                </c:pt>
                <c:pt idx="499" formatCode="General">
                  <c:v>0</c:v>
                </c:pt>
                <c:pt idx="500">
                  <c:v>1699200.95</c:v>
                </c:pt>
                <c:pt idx="501">
                  <c:v>547612.05000000005</c:v>
                </c:pt>
                <c:pt idx="502" formatCode="#,##0.00">
                  <c:v>1057020.82</c:v>
                </c:pt>
                <c:pt idx="503">
                  <c:v>495214.43</c:v>
                </c:pt>
                <c:pt idx="504">
                  <c:v>2857081.45</c:v>
                </c:pt>
                <c:pt idx="505" formatCode="General">
                  <c:v>0</c:v>
                </c:pt>
                <c:pt idx="506">
                  <c:v>1393314.32</c:v>
                </c:pt>
                <c:pt idx="507">
                  <c:v>283343.14</c:v>
                </c:pt>
                <c:pt idx="508" formatCode="General">
                  <c:v>0</c:v>
                </c:pt>
                <c:pt idx="509">
                  <c:v>7021631.1200000001</c:v>
                </c:pt>
                <c:pt idx="510" formatCode="General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8528152"/>
        <c:axId val="170077776"/>
      </c:scatterChart>
      <c:valAx>
        <c:axId val="168528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0077776"/>
        <c:crosses val="autoZero"/>
        <c:crossBetween val="midCat"/>
      </c:valAx>
      <c:valAx>
        <c:axId val="170077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round/>
            </a:ln>
            <a:effectLst/>
          </c:spPr>
        </c:min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8528152"/>
        <c:crosses val="autoZero"/>
        <c:crossBetween val="midCat"/>
      </c:valAx>
      <c:spPr>
        <a:noFill/>
        <a:ln>
          <a:solidFill>
            <a:schemeClr val="accent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0.11706</cdr:x>
      <cdr:y>0.9231</cdr:y>
    </cdr:from>
    <cdr:to>
      <cdr:x>0.85593</cdr:x>
      <cdr:y>0.96924</cdr:y>
    </cdr:to>
    <cdr:sp macro="" textlink="">
      <cdr:nvSpPr>
        <cdr:cNvPr id="4" name="Elipse 3"/>
        <cdr:cNvSpPr/>
      </cdr:nvSpPr>
      <cdr:spPr>
        <a:xfrm xmlns:a="http://schemas.openxmlformats.org/drawingml/2006/main">
          <a:off x="935459" y="4321844"/>
          <a:ext cx="5904656" cy="216024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890042" cy="497047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7489" y="0"/>
            <a:ext cx="2890042" cy="497047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195EB38-5434-4187-9173-7287E09DA1B6}" type="datetimeFigureOut">
              <a:rPr lang="pt-BR"/>
              <a:pPr>
                <a:defRPr/>
              </a:pPr>
              <a:t>06/04/2017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2" y="9428008"/>
            <a:ext cx="2890042" cy="497046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7489" y="9428008"/>
            <a:ext cx="2890042" cy="497046"/>
          </a:xfrm>
          <a:prstGeom prst="rect">
            <a:avLst/>
          </a:prstGeom>
        </p:spPr>
        <p:txBody>
          <a:bodyPr vert="horz" wrap="square" lIns="91321" tIns="45661" rIns="91321" bIns="4566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B916A7E-E608-446B-815E-E8C8EA5764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95097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890042" cy="497047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489" y="0"/>
            <a:ext cx="2890042" cy="497047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677D3C4-E989-4883-A35B-E9AC63D41CC9}" type="datetimeFigureOut">
              <a:rPr lang="pt-BR"/>
              <a:pPr>
                <a:defRPr/>
              </a:pPr>
              <a:t>06/04/2017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7533" y="4714801"/>
            <a:ext cx="5334023" cy="4467066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28008"/>
            <a:ext cx="2890042" cy="497046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489" y="9428008"/>
            <a:ext cx="2890042" cy="497046"/>
          </a:xfrm>
          <a:prstGeom prst="rect">
            <a:avLst/>
          </a:prstGeom>
        </p:spPr>
        <p:txBody>
          <a:bodyPr vert="horz" wrap="square" lIns="91321" tIns="45661" rIns="91321" bIns="4566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099C92-2A25-48D0-B555-4B742973759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533195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Lei 12.527/20111- entrou em vigor 180 dias</a:t>
            </a:r>
            <a:r>
              <a:rPr lang="pt-BR" baseline="0" dirty="0" smtClean="0"/>
              <a:t> da publicação, em 2012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4513796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272659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211">
              <a:defRPr/>
            </a:pPr>
            <a:r>
              <a:rPr lang="pt-BR" dirty="0" smtClean="0"/>
              <a:t>Primariedade</a:t>
            </a:r>
            <a:r>
              <a:rPr lang="pt-BR" baseline="0" dirty="0" smtClean="0"/>
              <a:t> – informações coletadas na FONTE – máximo detalhamento</a:t>
            </a:r>
          </a:p>
          <a:p>
            <a:pPr defTabSz="913211">
              <a:defRPr/>
            </a:pPr>
            <a:r>
              <a:rPr lang="pt-BR" baseline="0" dirty="0" smtClean="0"/>
              <a:t>Integridade  - NÃO modificada</a:t>
            </a:r>
          </a:p>
          <a:p>
            <a:pPr defTabSz="913211">
              <a:defRPr/>
            </a:pPr>
            <a:r>
              <a:rPr lang="pt-BR" baseline="0" dirty="0" smtClean="0"/>
              <a:t>Disponibilidade – pode ser CONHECIDA e UTILIZADA</a:t>
            </a:r>
            <a:endParaRPr lang="pt-BR" dirty="0" smtClean="0"/>
          </a:p>
          <a:p>
            <a:pPr defTabSz="913211">
              <a:defRPr/>
            </a:pPr>
            <a:r>
              <a:rPr lang="pt-BR" dirty="0" smtClean="0"/>
              <a:t>Relatório exportáveis</a:t>
            </a:r>
            <a:r>
              <a:rPr lang="pt-BR" baseline="0" dirty="0" smtClean="0"/>
              <a:t> – relação com  disponibilidade da informação  - Dificuldade de se extrair informações para análise</a:t>
            </a:r>
            <a:endParaRPr lang="pt-BR" dirty="0" smtClean="0"/>
          </a:p>
          <a:p>
            <a:pPr defTabSz="913211">
              <a:defRPr/>
            </a:pPr>
            <a:r>
              <a:rPr lang="pt-BR" dirty="0" smtClean="0"/>
              <a:t>Atas </a:t>
            </a:r>
            <a:r>
              <a:rPr lang="pt-BR" dirty="0"/>
              <a:t>- (quem decide e como?) – informação é poder</a:t>
            </a:r>
          </a:p>
          <a:p>
            <a:pPr defTabSz="913211">
              <a:defRPr/>
            </a:pPr>
            <a:r>
              <a:rPr lang="pt-BR" dirty="0"/>
              <a:t>Informações da atividade fim do órgão????</a:t>
            </a:r>
          </a:p>
          <a:p>
            <a:endParaRPr lang="pt-BR" dirty="0" smtClean="0"/>
          </a:p>
          <a:p>
            <a:r>
              <a:rPr lang="pt-BR" dirty="0" smtClean="0"/>
              <a:t>A seguir, exemplos de achados – COM</a:t>
            </a:r>
            <a:r>
              <a:rPr lang="pt-BR" baseline="0" dirty="0" smtClean="0"/>
              <a:t> BASE NAS RESPOSTA DO QUESTIONÁRIO – PERCENTUAIS ENCONTRADOS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253406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No mesmo sentido – é importante saber o que os conselhos estão decidindo / Quem</a:t>
            </a:r>
            <a:r>
              <a:rPr lang="pt-BR" baseline="0" dirty="0" smtClean="0"/>
              <a:t> decide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626196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Busca-se a</a:t>
            </a:r>
            <a:r>
              <a:rPr lang="pt-BR" baseline="0" dirty="0" smtClean="0"/>
              <a:t> granularidade, a primariedade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16761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Despesa</a:t>
            </a:r>
            <a:r>
              <a:rPr lang="pt-BR" baseline="0" dirty="0" smtClean="0"/>
              <a:t> que ocorre em grande parte dos conselhos</a:t>
            </a:r>
            <a:endParaRPr lang="pt-BR" dirty="0" smtClean="0"/>
          </a:p>
          <a:p>
            <a:r>
              <a:rPr lang="pt-BR" dirty="0" smtClean="0"/>
              <a:t>229 CFP pagam jetom, mas só 48 declaram publicar os valores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064495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411 CFP não publicam as diárias pagas</a:t>
            </a:r>
          </a:p>
          <a:p>
            <a:r>
              <a:rPr lang="pt-BR" dirty="0" smtClean="0"/>
              <a:t>Tipo</a:t>
            </a:r>
            <a:r>
              <a:rPr lang="pt-BR" baseline="0" dirty="0" smtClean="0"/>
              <a:t> de despesa que geralmente são verificadas irregularidades por esta Corte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9841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É importante também para o controle social –</a:t>
            </a:r>
            <a:r>
              <a:rPr lang="pt-BR" baseline="0" dirty="0" smtClean="0"/>
              <a:t> saber como os conselhos estão sendo avaliados pelos órgãos de controle, quais os principais problemas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222224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SERVIÇO</a:t>
            </a:r>
            <a:r>
              <a:rPr lang="pt-BR" baseline="0" dirty="0" smtClean="0"/>
              <a:t> DE INFORMAÇÃO AO CIDADÃO</a:t>
            </a:r>
            <a:endParaRPr lang="pt-BR" dirty="0" smtClean="0"/>
          </a:p>
          <a:p>
            <a:r>
              <a:rPr lang="pt-BR" dirty="0" smtClean="0"/>
              <a:t>Enquanto 401 não tem SIC presencial, Apenas 126 CFP TEM</a:t>
            </a:r>
            <a:r>
              <a:rPr lang="pt-BR" baseline="0" dirty="0" smtClean="0"/>
              <a:t> formulário na internet</a:t>
            </a:r>
          </a:p>
          <a:p>
            <a:r>
              <a:rPr lang="pt-BR" dirty="0" smtClean="0"/>
              <a:t>“Consta formulário padrão, disponibilizado em meio eletrônico e físico, no site na Internet e no SIC dos órgãos e entidades, para apresentação do pedido de informação-”</a:t>
            </a:r>
          </a:p>
          <a:p>
            <a:endParaRPr lang="pt-BR" dirty="0" smtClean="0"/>
          </a:p>
          <a:p>
            <a:r>
              <a:rPr lang="pt-BR" dirty="0" smtClean="0"/>
              <a:t>É</a:t>
            </a:r>
            <a:r>
              <a:rPr lang="pt-BR" baseline="0" dirty="0" smtClean="0"/>
              <a:t> importante destacar que -</a:t>
            </a:r>
            <a:r>
              <a:rPr lang="pt-BR" dirty="0" smtClean="0"/>
              <a:t>Transparência  não é apenas SIC- A regra é a disponibilização independentemente de solicitação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12264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Como</a:t>
            </a:r>
            <a:r>
              <a:rPr lang="pt-BR" baseline="0" dirty="0" smtClean="0"/>
              <a:t> ler a tabela:</a:t>
            </a:r>
          </a:p>
          <a:p>
            <a:pPr marL="171227" indent="-171227">
              <a:buFontTx/>
              <a:buChar char="-"/>
            </a:pPr>
            <a:r>
              <a:rPr lang="pt-BR" baseline="0" dirty="0" smtClean="0"/>
              <a:t>50% dos CFP tem receita até 2,1 milhão; 50%</a:t>
            </a:r>
          </a:p>
          <a:p>
            <a:pPr marL="171227" indent="-171227">
              <a:buFontTx/>
              <a:buChar char="-"/>
            </a:pPr>
            <a:r>
              <a:rPr lang="pt-BR" baseline="0" dirty="0" smtClean="0"/>
              <a:t>85% dos CFP tem receita até 10,1 mi; 85-50=35%</a:t>
            </a:r>
          </a:p>
          <a:p>
            <a:pPr marL="171227" indent="-171227">
              <a:buFontTx/>
              <a:buChar char="-"/>
            </a:pPr>
            <a:r>
              <a:rPr lang="pt-BR" baseline="0" dirty="0" smtClean="0"/>
              <a:t>O restante dos CFP (15%) tem receita acima de 10,1 mi.</a:t>
            </a:r>
          </a:p>
          <a:p>
            <a:pPr marL="171227" indent="-171227">
              <a:buFontTx/>
              <a:buChar char="-"/>
            </a:pPr>
            <a:endParaRPr lang="pt-BR" baseline="0" dirty="0" smtClean="0"/>
          </a:p>
          <a:p>
            <a:pPr marL="171227" indent="-171227">
              <a:buFontTx/>
              <a:buChar char="-"/>
            </a:pPr>
            <a:r>
              <a:rPr lang="pt-BR" baseline="0" dirty="0" smtClean="0"/>
              <a:t>MAS, VEJAM Q TEMOS 480 CFP. ONDE ESTÃO OS OUTROS 30?</a:t>
            </a:r>
          </a:p>
          <a:p>
            <a:pPr marL="171227" indent="-171227">
              <a:buFontTx/>
              <a:buChar char="-"/>
            </a:pPr>
            <a:endParaRPr lang="pt-BR" baseline="0" dirty="0" smtClean="0"/>
          </a:p>
          <a:p>
            <a:pPr marL="171227" indent="-171227">
              <a:buFontTx/>
              <a:buChar char="-"/>
            </a:pPr>
            <a:r>
              <a:rPr lang="pt-BR" baseline="0" dirty="0" smtClean="0"/>
              <a:t>30 CFP simplesmente não divulgaram suas receitas orçamentárias em 2013, ou criaram dificuldades para visualizá-la.</a:t>
            </a:r>
          </a:p>
          <a:p>
            <a:pPr marL="171227" indent="-171227">
              <a:buFontTx/>
              <a:buChar char="-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417897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 q as notas significam?? Como ler a tabela?</a:t>
            </a:r>
          </a:p>
          <a:p>
            <a:r>
              <a:rPr lang="pt-BR" dirty="0" smtClean="0"/>
              <a:t>Significa resposta afirmativa em 97 questões.</a:t>
            </a:r>
          </a:p>
          <a:p>
            <a:r>
              <a:rPr lang="pt-BR" dirty="0" smtClean="0"/>
              <a:t>82% dos CFP não responderam</a:t>
            </a:r>
            <a:r>
              <a:rPr lang="pt-BR" baseline="0" dirty="0" smtClean="0"/>
              <a:t> “sim” a mais de 50 questões. Ou seja, não divulgam conteúdos...</a:t>
            </a:r>
          </a:p>
          <a:p>
            <a:r>
              <a:rPr lang="pt-BR" baseline="0" dirty="0" smtClean="0"/>
              <a:t>Somente 3% dos CFP atinge mais de 70 questões “sim”</a:t>
            </a:r>
          </a:p>
          <a:p>
            <a:r>
              <a:rPr lang="pt-BR" baseline="0" dirty="0" smtClean="0"/>
              <a:t>SIM É POSITIVO. OBJETIVO É ELEVAR Nº RESPOSTAS SIM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19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62544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Natureza jurídica pública</a:t>
            </a:r>
          </a:p>
          <a:p>
            <a:r>
              <a:rPr lang="pt-BR" dirty="0" smtClean="0"/>
              <a:t>OGU – poder de</a:t>
            </a:r>
            <a:r>
              <a:rPr lang="pt-BR" baseline="0" dirty="0" smtClean="0"/>
              <a:t> compra</a:t>
            </a:r>
            <a:endParaRPr lang="pt-BR" dirty="0" smtClean="0"/>
          </a:p>
          <a:p>
            <a:r>
              <a:rPr lang="pt-BR" dirty="0" smtClean="0"/>
              <a:t>baixa transparência-demandas relativas à temas q já deveriam estar disponíveis: diárias, jetons....</a:t>
            </a:r>
          </a:p>
          <a:p>
            <a:endParaRPr lang="pt-BR" dirty="0" smtClean="0"/>
          </a:p>
          <a:p>
            <a:r>
              <a:rPr lang="pt-BR" dirty="0" smtClean="0"/>
              <a:t>7% DAS DEMANDAS DE OUVIDORIA NA SECEX-RS, DESDE OUT/2011</a:t>
            </a:r>
          </a:p>
          <a:p>
            <a:endParaRPr lang="pt-BR" dirty="0" smtClean="0"/>
          </a:p>
          <a:p>
            <a:r>
              <a:rPr lang="pt-BR" dirty="0" smtClean="0"/>
              <a:t>A própria receita orçamentária dos Conselhos não está atualizada depois</a:t>
            </a:r>
            <a:r>
              <a:rPr lang="pt-BR" baseline="0" dirty="0" smtClean="0"/>
              <a:t> de 2013 e indisponível para 30 CFP.</a:t>
            </a:r>
            <a:endParaRPr lang="pt-BR" dirty="0" smtClean="0"/>
          </a:p>
          <a:p>
            <a:r>
              <a:rPr lang="pt-BR" dirty="0" smtClean="0"/>
              <a:t>PET TCU</a:t>
            </a:r>
          </a:p>
          <a:p>
            <a:r>
              <a:rPr lang="pt-BR" dirty="0" smtClean="0"/>
              <a:t>Contas – apreciação da legalidade dos atos de gestão (art. 1º, §1º, LOTCU).  Transparência x Publicidade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88382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 nota média significa nº de respostas afirmativas em 97 possíveis.</a:t>
            </a:r>
          </a:p>
          <a:p>
            <a:r>
              <a:rPr lang="pt-BR" dirty="0" smtClean="0"/>
              <a:t>Tamanho não é documento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498462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Qual o escore por tipo? Pouca influência....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551676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3211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Ponto</a:t>
            </a:r>
            <a:r>
              <a:rPr lang="pt-BR" sz="1200" baseline="0" dirty="0" smtClean="0"/>
              <a:t> que tem gerado  QUESTIONAMENTOS por parte do conselhos ARTICULAÇÂO</a:t>
            </a:r>
          </a:p>
          <a:p>
            <a:pPr defTabSz="913211">
              <a:defRPr/>
            </a:pPr>
            <a:r>
              <a:rPr lang="pt-BR" dirty="0" smtClean="0"/>
              <a:t>É ARTICULAÇÃO, NÃO SUBORDINAÇÃO – questão normativa e também de custo benefício</a:t>
            </a:r>
          </a:p>
          <a:p>
            <a:pPr defTabSz="913211">
              <a:defRPr/>
            </a:pPr>
            <a:r>
              <a:rPr lang="pt-BR" dirty="0" smtClean="0"/>
              <a:t>Formam</a:t>
            </a:r>
            <a:r>
              <a:rPr lang="pt-BR" baseline="0" dirty="0" smtClean="0"/>
              <a:t> um só SISTEMA</a:t>
            </a:r>
            <a:endParaRPr lang="pt-BR" dirty="0" smtClean="0"/>
          </a:p>
          <a:p>
            <a:pPr marL="0" marR="0" indent="0" algn="l" defTabSz="913211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tamanho dos </a:t>
            </a:r>
            <a:r>
              <a:rPr lang="pt-BR" sz="1200" dirty="0" err="1" smtClean="0"/>
              <a:t>CPs</a:t>
            </a:r>
            <a:r>
              <a:rPr lang="pt-BR" sz="1200" dirty="0" smtClean="0"/>
              <a:t> x capacidade de publicar</a:t>
            </a:r>
          </a:p>
          <a:p>
            <a:pPr marL="0" marR="0" indent="0" algn="l" defTabSz="913211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Será que um CR, isoladamente, tem condições (materiais, humanas) de </a:t>
            </a:r>
            <a:r>
              <a:rPr lang="pt-BR" dirty="0" err="1" smtClean="0"/>
              <a:t>autoregrar-se</a:t>
            </a:r>
            <a:r>
              <a:rPr lang="pt-BR" dirty="0" smtClean="0"/>
              <a:t>? De colocar no ar suas informações?</a:t>
            </a:r>
          </a:p>
          <a:p>
            <a:pPr defTabSz="913211">
              <a:defRPr/>
            </a:pPr>
            <a:r>
              <a:rPr lang="pt-BR" dirty="0" smtClean="0"/>
              <a:t>(a LAI está em vigor desde junho/2012 - sic) -</a:t>
            </a:r>
            <a:r>
              <a:rPr lang="pt-BR" baseline="0" dirty="0" smtClean="0"/>
              <a:t>Indução de transparência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As</a:t>
            </a:r>
            <a:r>
              <a:rPr lang="pt-BR" baseline="0" dirty="0" smtClean="0"/>
              <a:t> determinações vão ser verificadas por SISTEMA / apenas UM plano de ação por sistema</a:t>
            </a:r>
          </a:p>
          <a:p>
            <a:endParaRPr lang="pt-BR" baseline="0" dirty="0" smtClean="0"/>
          </a:p>
          <a:p>
            <a:r>
              <a:rPr lang="pt-BR" baseline="0" dirty="0" smtClean="0"/>
              <a:t>Autoridade da LAI – designado pelo dirigente máximo da entidade e diretamente subordinado a ele. Assegurar o CUMPRIMENTO da LAI/MONITORAR  a implementação/ RECOMENDAR medidas</a:t>
            </a:r>
          </a:p>
          <a:p>
            <a:endParaRPr lang="pt-BR" baseline="0" dirty="0" smtClean="0"/>
          </a:p>
          <a:p>
            <a:r>
              <a:rPr lang="pt-BR" baseline="0" dirty="0" smtClean="0"/>
              <a:t>COMUNICAÇÃO p os Regionais – não cumprimento da LAI – grave infração a norma legal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715860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 smtClean="0"/>
              <a:t>Indução de transparência</a:t>
            </a:r>
          </a:p>
          <a:p>
            <a:r>
              <a:rPr lang="pt-BR" baseline="0" dirty="0" smtClean="0"/>
              <a:t>Articulação CF – CR</a:t>
            </a:r>
          </a:p>
          <a:p>
            <a:r>
              <a:rPr lang="pt-BR" baseline="0" dirty="0" smtClean="0"/>
              <a:t>Sorver as melhores práticas</a:t>
            </a:r>
          </a:p>
          <a:p>
            <a:r>
              <a:rPr lang="pt-BR" baseline="0" dirty="0" smtClean="0"/>
              <a:t>Ciência – é para ficar sabendo....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739949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Informação obtida do RG/2013</a:t>
            </a:r>
          </a:p>
          <a:p>
            <a:r>
              <a:rPr lang="pt-BR" dirty="0" smtClean="0"/>
              <a:t>Não foi objeto das</a:t>
            </a:r>
            <a:r>
              <a:rPr lang="pt-BR" baseline="0" dirty="0" smtClean="0"/>
              <a:t> pesquisas.</a:t>
            </a:r>
            <a:endParaRPr lang="pt-BR" dirty="0" smtClean="0"/>
          </a:p>
          <a:p>
            <a:r>
              <a:rPr lang="pt-BR" dirty="0" smtClean="0"/>
              <a:t>Há grande dispersão de receita</a:t>
            </a:r>
          </a:p>
          <a:p>
            <a:endParaRPr lang="pt-BR" dirty="0" smtClean="0"/>
          </a:p>
          <a:p>
            <a:r>
              <a:rPr lang="pt-BR" dirty="0" smtClean="0"/>
              <a:t>ARTICULAÇÃO</a:t>
            </a:r>
            <a:r>
              <a:rPr lang="pt-BR" baseline="0" dirty="0" smtClean="0"/>
              <a:t> NÃO FOI TIRADA DA CARTOLA – TEM BASE LEGAL E SE ESCORA NA RACIONALIDADE ADMINISTRATIVA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248980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Esse slide explica o trabalho articulado CF x CR</a:t>
            </a:r>
          </a:p>
          <a:p>
            <a:r>
              <a:rPr lang="pt-BR" dirty="0" smtClean="0"/>
              <a:t>Do contrário, difícil equilibrar</a:t>
            </a:r>
            <a:r>
              <a:rPr lang="pt-BR" baseline="0" dirty="0" smtClean="0"/>
              <a:t> transparência</a:t>
            </a:r>
            <a:endParaRPr lang="pt-BR" dirty="0" smtClean="0"/>
          </a:p>
          <a:p>
            <a:r>
              <a:rPr lang="pt-BR" dirty="0" smtClean="0"/>
              <a:t>Isso foi, inclusive, motivo de recurso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530068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Se não ocorrer articulação organizada,</a:t>
            </a:r>
            <a:r>
              <a:rPr lang="pt-BR" baseline="0" dirty="0" smtClean="0"/>
              <a:t> difícil cumprimento do Acórdão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288977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É importante ESCLARECER</a:t>
            </a:r>
            <a:r>
              <a:rPr lang="pt-BR" baseline="0" dirty="0" smtClean="0"/>
              <a:t> </a:t>
            </a:r>
          </a:p>
          <a:p>
            <a:endParaRPr lang="pt-BR" baseline="0" dirty="0" smtClean="0"/>
          </a:p>
          <a:p>
            <a:r>
              <a:rPr lang="pt-BR" baseline="0" dirty="0" smtClean="0"/>
              <a:t>CONTEÚDO MÍNIMO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81734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211">
              <a:defRPr/>
            </a:pPr>
            <a:endParaRPr lang="pt-BR" dirty="0" smtClean="0"/>
          </a:p>
          <a:p>
            <a:pPr defTabSz="913211">
              <a:defRPr/>
            </a:pPr>
            <a:r>
              <a:rPr lang="pt-BR" dirty="0" smtClean="0"/>
              <a:t>( a LAI está em vigor desde junho/2012 - sic)</a:t>
            </a:r>
          </a:p>
          <a:p>
            <a:r>
              <a:rPr lang="pt-BR" dirty="0" smtClean="0"/>
              <a:t>Plano de ação- </a:t>
            </a:r>
            <a:r>
              <a:rPr lang="pt-BR" dirty="0" err="1" smtClean="0"/>
              <a:t>doc</a:t>
            </a:r>
            <a:r>
              <a:rPr lang="pt-BR" baseline="0" dirty="0" smtClean="0"/>
              <a:t> do jurisdicionado contendo o q vai ser feito, quando vai ser feito e quem é o responsável</a:t>
            </a:r>
          </a:p>
          <a:p>
            <a:r>
              <a:rPr lang="pt-BR" baseline="0" dirty="0" smtClean="0"/>
              <a:t>Indução de transparência, MELHORIAS, ANTES DO CARÁTER PUNITIVO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776961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Questão do prazo e</a:t>
            </a:r>
            <a:r>
              <a:rPr lang="pt-BR" baseline="0" dirty="0" smtClean="0"/>
              <a:t> das particularidades de cada sistema</a:t>
            </a:r>
          </a:p>
          <a:p>
            <a:endParaRPr lang="pt-BR" baseline="0" dirty="0" smtClean="0"/>
          </a:p>
          <a:p>
            <a:r>
              <a:rPr lang="pt-BR" dirty="0" smtClean="0"/>
              <a:t>Não obstante a autonomia administrativa e financeira, os conselhos federais e regionais integram um mesmo SISTEMA e constituem em seu conjunto uma autarquia. Além disso, os conselhos federais exercem </a:t>
            </a:r>
            <a:r>
              <a:rPr lang="pt-BR" sz="1800" b="1" dirty="0" smtClean="0"/>
              <a:t>funções normativa, de supervisão e disciplinadora, estabelecidas em suas leis de criação</a:t>
            </a:r>
            <a:r>
              <a:rPr lang="pt-BR" b="1" dirty="0" smtClean="0"/>
              <a:t>, </a:t>
            </a:r>
          </a:p>
          <a:p>
            <a:endParaRPr lang="pt-BR" b="1" dirty="0" smtClean="0"/>
          </a:p>
          <a:p>
            <a:r>
              <a:rPr lang="pt-BR" dirty="0" smtClean="0"/>
              <a:t>As determinações para que os conselhos federais, em articulação com os seus regionais, implementem os procedimentos necessários para o cumprimento da LAI </a:t>
            </a:r>
            <a:r>
              <a:rPr lang="pt-BR" b="1" dirty="0" smtClean="0"/>
              <a:t>e apresentem um único plano de ação </a:t>
            </a:r>
            <a:r>
              <a:rPr lang="pt-BR" dirty="0" smtClean="0"/>
              <a:t>levaram em consideração tanto os </a:t>
            </a:r>
            <a:r>
              <a:rPr lang="pt-BR" b="1" dirty="0" smtClean="0"/>
              <a:t>aspectos normativos como a possibilidade de otimização de recursos</a:t>
            </a:r>
            <a:r>
              <a:rPr lang="pt-BR" dirty="0" smtClean="0"/>
              <a:t>. 27. Dessa forma, cabe a cada sistema definir como serão realizadas a articulação e as ações a serem implementadas dentro do sistema, independentemente de serem conjuntas ou separadas por regionais. 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29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41066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Foco inicial pedagógico em um horizonte de médio prazo</a:t>
            </a:r>
          </a:p>
          <a:p>
            <a:r>
              <a:rPr lang="pt-BR" dirty="0" smtClean="0"/>
              <a:t>Motivo</a:t>
            </a:r>
            <a:r>
              <a:rPr lang="pt-BR" baseline="0" dirty="0" smtClean="0"/>
              <a:t> também da realização deste diálogo público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12848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30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958994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dirty="0" smtClean="0"/>
              <a:t>PA</a:t>
            </a:r>
            <a:r>
              <a:rPr lang="pt-BR" baseline="0" dirty="0" smtClean="0"/>
              <a:t> articulado: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estabelecimento de contatos, definição, de maneira coordenada e colaborativa, das bases de atuação e da organização na  instituição de procedimentos, na elaboração e na remessa ao TCU de um único plano de ação por sistema, com os conteúdos mínimos exigidos no item 9.3 do Acórdão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(DEFINIÇÃO DO AURÉLIO!!)</a:t>
            </a: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não podem os Conselhos Federais obrigar seus Regionais vinculados a aderir a uma única plataforma de TI para divulgação das informações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Nesse tocante, a responsabilidade pelo descumprimento da LAI recairá sobre os gestores faltosos (item 9.2 do Acórdão 96/2016-P), devendo o Conselho Federal comunicar ao TCU, em seu plano de ação, o não encaminhamento do plano de ação ou a não participação do Conselho Regional no plano de ação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31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365701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dirty="0" smtClean="0"/>
              <a:t>PA</a:t>
            </a:r>
            <a:r>
              <a:rPr lang="pt-BR" baseline="0" dirty="0" smtClean="0"/>
              <a:t> articulado: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estabelecimento de contatos, definição, de maneira coordenada e colaborativa, das bases de atuação e da organização na  instituição de procedimentos, na elaboração e na remessa ao TCU de um único plano de ação por sistema, com os conteúdos mínimos exigidos no item 9.3 do Acórdão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(DEFINIÇÃO DO AURÉLIO!!)</a:t>
            </a: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não podem os Conselhos Federais obrigar seus Regionais vinculados a aderir a uma única plataforma de TI para divulgação das informações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Nesse tocante, a responsabilidade pelo descumprimento da LAI recairá sobre os gestores faltosos (item 9.2 do Acórdão 96/2016-P), devendo o Conselho Federal comunicar ao TCU, em seu plano de ação, o não encaminhamento do plano de ação ou a não participação do Conselho Regional no plano de ação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32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168544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-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os regionais detêm autonomia administrativa e financeira, não podem os federais obrigá-los a aderir a uma única plataforma de TI para divulgação das informações ou a encaminhar o plano de ação ao Conselho Federal, mas podem definir parâmetros,</a:t>
            </a:r>
            <a:r>
              <a:rPr lang="pt-B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procedimentos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33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3859622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34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551507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obrigação dos Conselhos Federais não se exaure com a mera comunicação e alerta aos Conselhos Regionais, conforme consta no item 9.2 do Acórdão, indo mais além, com o estabelecimento de contatos, definição, de maneira coordenada e colaborativa, das bases de atuação e da organização na  instituição de procedimentos, na elaboração e na remessa ao TCU de um único plano de ação por sistema, com os conteúdos mínimos exigidos no item 9.3 do Acórdão.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responsabilidade pelo descumprimento da LAI recairá sobre os gestores faltosos (item 9.2 do Acórdão 96/2016-P), devendo o Conselho Federal comunicar ao TCU, em seu plano de ação, o não encaminhamento do plano de ação ou a não participação do Conselho Regional no plano de ação.  Ainda, poderá o Conselho Regional encontrar-se em estágio mais avançado no cumprimento da LAI, o que também deverá ser comunicado de maneira detalhada pelo Conselho Federal ao TCU.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Proc. Ético – Conselhos tem q disciplinar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Prazo – </a:t>
            </a:r>
            <a:r>
              <a:rPr lang="pt-B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7185/2010 - </a:t>
            </a:r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II - liberação em tempo real: a disponibilização das informações, em meio eletrônico que possibilite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amplo acesso público, até o primeiro dia útil </a:t>
            </a:r>
            <a:r>
              <a:rPr lang="pt-BR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subseqüente</a:t>
            </a:r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à data do registro contábil no respectivo SISTEMA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Série histórica – </a:t>
            </a:r>
            <a:r>
              <a:rPr lang="pt-BR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qto</a:t>
            </a:r>
            <a:r>
              <a:rPr lang="pt-B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mais, melhor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Remuneração – individual, sem CPF completo.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PDF – NÃO É O RECOMENDÁVEL, MAS pode ter, em casos de contratos, editais. A forma tabular é sempre a mais recomendável, podendo ter links p arq. PDF</a:t>
            </a: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35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546686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Natureza jurídica pública</a:t>
            </a:r>
          </a:p>
          <a:p>
            <a:r>
              <a:rPr lang="pt-BR" dirty="0" smtClean="0"/>
              <a:t>OGU – poder de</a:t>
            </a:r>
            <a:r>
              <a:rPr lang="pt-BR" baseline="0" dirty="0" smtClean="0"/>
              <a:t> compra</a:t>
            </a:r>
            <a:endParaRPr lang="pt-BR" dirty="0" smtClean="0"/>
          </a:p>
          <a:p>
            <a:r>
              <a:rPr lang="pt-BR" dirty="0" smtClean="0"/>
              <a:t>baixa transparência-demandas relativas à temas q já deveriam estar disponíveis: diárias, jetons....</a:t>
            </a:r>
          </a:p>
          <a:p>
            <a:endParaRPr lang="pt-BR" dirty="0" smtClean="0"/>
          </a:p>
          <a:p>
            <a:r>
              <a:rPr lang="pt-BR" dirty="0" smtClean="0"/>
              <a:t>7% DAS DEMANDAS DE OUVIDORIA NA SECEX-RS, DESDE OUT/2011</a:t>
            </a:r>
          </a:p>
          <a:p>
            <a:endParaRPr lang="pt-BR" dirty="0" smtClean="0"/>
          </a:p>
          <a:p>
            <a:r>
              <a:rPr lang="pt-BR" dirty="0" smtClean="0"/>
              <a:t>A própria receita orçamentária dos Conselhos não está atualizada depois</a:t>
            </a:r>
            <a:r>
              <a:rPr lang="pt-BR" baseline="0" dirty="0" smtClean="0"/>
              <a:t> de 2013 e indisponível para 30 CFP.</a:t>
            </a:r>
            <a:endParaRPr lang="pt-BR" dirty="0" smtClean="0"/>
          </a:p>
          <a:p>
            <a:r>
              <a:rPr lang="pt-BR" dirty="0" smtClean="0"/>
              <a:t>PET TCU</a:t>
            </a:r>
          </a:p>
          <a:p>
            <a:r>
              <a:rPr lang="pt-BR" dirty="0" smtClean="0"/>
              <a:t>Contas – apreciação da legalidade dos atos de gestão (art. 1º, §1º, LOTCU).  Transparência x Publicidade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36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80021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37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5730619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38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73846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QUAL</a:t>
            </a:r>
            <a:r>
              <a:rPr lang="pt-BR" baseline="0" dirty="0" smtClean="0"/>
              <a:t> A base das perguntas????</a:t>
            </a:r>
          </a:p>
          <a:p>
            <a:r>
              <a:rPr lang="pt-BR" baseline="0" dirty="0" smtClean="0"/>
              <a:t>Não esquecer:</a:t>
            </a:r>
          </a:p>
          <a:p>
            <a:r>
              <a:rPr lang="pt-BR" baseline="0" dirty="0" smtClean="0"/>
              <a:t>ART. 5º, </a:t>
            </a:r>
            <a:r>
              <a:rPr lang="pt-BR" dirty="0"/>
              <a:t>XXXIII - todos têm direito a receber dos órgãos públicos informações de seu interesse particular, ou de interesse coletivo ou geral, que serão prestadas no prazo da lei, sob pena de responsabilidade, ressalvadas aquelas </a:t>
            </a:r>
            <a:r>
              <a:rPr lang="pt-BR" dirty="0" smtClean="0"/>
              <a:t>cujo </a:t>
            </a:r>
            <a:r>
              <a:rPr lang="pt-BR" dirty="0"/>
              <a:t>sigilo seja imprescindível à segurança da sociedade e do Estado;</a:t>
            </a:r>
          </a:p>
          <a:p>
            <a:r>
              <a:rPr lang="pt-BR" dirty="0"/>
              <a:t>Decretos do PE </a:t>
            </a:r>
            <a:r>
              <a:rPr lang="pt-BR" dirty="0" err="1"/>
              <a:t>tb</a:t>
            </a:r>
            <a:r>
              <a:rPr lang="pt-BR" dirty="0" smtClean="0"/>
              <a:t>???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Lei de Acesso à Informação - LAI (Lei 12.527/11) busca assegurar três direitos (preâmbulo):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i) Direito de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petição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receber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órgãos públicos,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informações de interesse particular, coletivo ou geral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(direito de petição)</a:t>
            </a:r>
          </a:p>
          <a:p>
            <a:r>
              <a:rPr lang="pt-B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Direito de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participação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 administração pública, mediante acesso a registros administrativos e a informações sobre atos de governo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</a:p>
          <a:p>
            <a:r>
              <a:rPr lang="pt-B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Direito de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consulta ao patrimônio cultural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brasileiro: constituído pela documentação governamental.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41204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Granular, não consolidado.  O consolidado já deve ser divulgado.  A LAI não veio para disciplinar</a:t>
            </a:r>
            <a:r>
              <a:rPr lang="pt-BR" baseline="0" dirty="0" smtClean="0"/>
              <a:t> o q já está disciplinado.</a:t>
            </a:r>
          </a:p>
          <a:p>
            <a:r>
              <a:rPr lang="pt-BR" baseline="0" dirty="0" smtClean="0"/>
              <a:t>Integridade: vedação à seletividade; as organizações públicas não podem divulgar somente o que interessa...”INFORMAÇÃO NÃO MODIFICADA”</a:t>
            </a:r>
          </a:p>
          <a:p>
            <a:r>
              <a:rPr lang="pt-BR" baseline="0" dirty="0" smtClean="0"/>
              <a:t>Primariedade: as informações devem ser coletadas na fonte, DETALHADAS, não serem manipuladas. A FONTE É O DOCUMENTO!!!</a:t>
            </a:r>
          </a:p>
          <a:p>
            <a:r>
              <a:rPr lang="pt-BR" baseline="0" dirty="0" smtClean="0"/>
              <a:t>Desconfiança no começo da auditoria </a:t>
            </a:r>
          </a:p>
          <a:p>
            <a:r>
              <a:rPr lang="pt-BR" baseline="0" dirty="0" smtClean="0"/>
              <a:t>Necessidade de esclarecimento  e visita aos CF</a:t>
            </a:r>
          </a:p>
          <a:p>
            <a:r>
              <a:rPr lang="pt-BR" baseline="0" dirty="0" smtClean="0"/>
              <a:t>PUBLICAÇÃO na página TCU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58037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 1º As normas definidoras dos direitos e garantias fundamentais têm aplicação imediata.</a:t>
            </a:r>
          </a:p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transparência veio 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organizar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publicidade.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tecnologia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permitiu/forçou a migração da publicidade à transparência.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transparência deve ser imanente aos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processos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trabalho.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Todo ato de gestão deve ser concebido da perspectiva da transparência.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Registrar a informação de forma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não concomitante 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sua produção: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impede a tempestividade;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aumenta custos com a coleta e registro de informações;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c) tende a introduzir erros.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41341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Talvez o maior pecado com relação à transparência seja “parecer transparente”.</a:t>
            </a:r>
          </a:p>
          <a:p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Não basta dar publicidade a tudo que é feito, sem organização. Não faz sentido apenas dar acesso ao palheiro para que o interessado procure a agulha.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 acesso aos </a:t>
            </a: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registros administrativos não é uma finalidade em si, mas uma condição para o exercício da participação do usuário na administração</a:t>
            </a:r>
            <a:r>
              <a:rPr lang="pt-B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Não pode haver assimetria de acesso à informação entre gestores e cidadãos.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 a entidade conseguir</a:t>
            </a:r>
            <a:r>
              <a:rPr lang="pt-BR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colocar suas informações em uma lista exportável (disponibilidade), onde possamos ordenar e filtrar as informações, então teremos começo de transparência.</a:t>
            </a: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51419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</a:t>
            </a:r>
            <a:r>
              <a:rPr lang="pt-BR" baseline="0" dirty="0" smtClean="0"/>
              <a:t> falta ou inexistência de granularidade da informação divulgada pelo CP impede a transparência e pode servir para ocultar desvios</a:t>
            </a:r>
          </a:p>
          <a:p>
            <a:r>
              <a:rPr lang="pt-BR" baseline="0" dirty="0" smtClean="0"/>
              <a:t>A INFORMAÇÃO DEVE ser apresentada em série histórica, preferentemente.  Despesas, licitações, contratos e atas de vários anos.</a:t>
            </a:r>
          </a:p>
          <a:p>
            <a:r>
              <a:rPr lang="pt-BR" baseline="0" dirty="0" smtClean="0"/>
              <a:t>NÃO ESQUECER: documento é unidade de registro da informação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50401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Os resultados da ação governamental devem ser publicados tb.</a:t>
            </a:r>
          </a:p>
          <a:p>
            <a:r>
              <a:rPr lang="pt-BR" dirty="0" smtClean="0"/>
              <a:t>Ao publicar informações sobre atividades e serviços deve-se ter em mente que a informação deve</a:t>
            </a:r>
            <a:r>
              <a:rPr lang="pt-BR" baseline="0" dirty="0" smtClean="0"/>
              <a:t> ser customizada, conforme o serviço prestado.</a:t>
            </a:r>
          </a:p>
          <a:p>
            <a:r>
              <a:rPr lang="pt-BR" baseline="0" dirty="0" smtClean="0"/>
              <a:t>O CFP divulga o resultado de suas ações finalísticas???</a:t>
            </a:r>
          </a:p>
          <a:p>
            <a:r>
              <a:rPr lang="pt-BR" baseline="0" dirty="0" smtClean="0"/>
              <a:t>Patrimônio: TCU divulga bens imóveis e móveis de forma granular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099C92-2A25-48D0-B555-4B7429737598}" type="slidenum">
              <a:rPr lang="pt-BR" altLang="pt-BR" smtClean="0"/>
              <a:pPr>
                <a:defRPr/>
              </a:pPr>
              <a:t>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2674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610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67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24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89479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463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5204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614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220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8909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531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563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115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187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4757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891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0348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2E7BBA-0811-4E77-BC24-DA66DCD4033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4580-DDDA-4CF3-90EF-C3A27A4E5AE1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5915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23279E-ECEA-4618-81C1-C1663015A523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886-5243-4FD2-9630-19BCA98FBE2F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8457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A50A35-2AB1-4A0A-9C9D-EF588B041A87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5687-28F5-4D12-B494-D060BCA6959E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713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A60C7E-F25A-48B5-8BE2-5B69A267013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C64F1-BD61-4A2D-9A37-89815C2C8FAA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6752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783434-392C-4C59-AA70-132BB112EDD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B2E8E-5EC1-47FD-A0D8-27D4A45DADDF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5798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A9DBEF-06C1-42E6-BD20-396C947B52F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72A95-A0AB-407D-9E4D-9B38DEAF686F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6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2525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10B789-9B68-4AD3-A40B-136EA87BBE05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4DCA4-23FF-4DBA-91F6-6D3031A36E73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5604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09E96A-1D64-4919-B54C-DA1EF1F8149F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2F2-B1D1-4E63-82D6-C1BAB073154B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0148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07F45A-639E-4066-817B-2084560B5B25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539A6-F874-4D52-9BF0-5E9A7DA789BA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9279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7087BC-9309-4360-9117-83D3B7262BCA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182A8-0C65-432A-8E63-96C02B763B76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4010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337F5C-9140-4332-A6BD-F559A3FC63FC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6367-125A-40E1-BD12-49CA62B3F165}" type="slidenum">
              <a:rPr lang="pt-BR" alt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alt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3473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4215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340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494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6685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5760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22850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13865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77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94774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06382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4011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346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87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634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133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05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88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28"/>
            <a:ext cx="9144574" cy="6857572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69848" y="1341120"/>
            <a:ext cx="6089904" cy="1377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9848" y="2718816"/>
            <a:ext cx="7445502" cy="3458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69848" y="6356351"/>
            <a:ext cx="1783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5E4127F5-F30D-4BAA-B4F5-35C8BE1D1562}" type="datetimeFigureOut">
              <a:rPr lang="pt-BR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8EF8A64-5885-4BBE-8B5A-DA9E0EF60FB5}" type="slidenum">
              <a:rPr lang="pt-BR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1764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EE815-62DA-4D0E-BB85-C9191E007FE7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C4000-A6F2-42ED-ABB5-F3436F283A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472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hangingPunct="1">
              <a:defRPr/>
            </a:pPr>
            <a:fld id="{82930959-B412-4AEC-93D5-F219D1D9B114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06/04/2017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hangingPunct="1"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hangingPunct="1"/>
            <a:fld id="{553C9B22-5CBC-4497-B7AF-459EC50BEB1C}" type="slidenum">
              <a:rPr lang="pt-BR" altLang="pt-BR" smtClean="0">
                <a:solidFill>
                  <a:prstClr val="black">
                    <a:tint val="75000"/>
                  </a:prstClr>
                </a:solidFill>
              </a:rPr>
              <a:pPr eaLnBrk="1" hangingPunct="1"/>
              <a:t>‹nº›</a:t>
            </a:fld>
            <a:endParaRPr lang="pt-BR" altLang="pt-BR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5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BE2B6-F5F4-442A-A94F-6B97C82E7971}" type="datetimeFigureOut">
              <a:rPr lang="pt-BR" smtClean="0"/>
              <a:t>06/04/2017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C2E79-7814-4D06-AA48-75E4491D75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3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secex-rs@tcu.gov.br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cu.gov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hyperlink" Target="http://www.tuc.gov.br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ctrTitle"/>
          </p:nvPr>
        </p:nvSpPr>
        <p:spPr>
          <a:xfrm>
            <a:off x="2123728" y="1761480"/>
            <a:ext cx="5993904" cy="2387600"/>
          </a:xfrm>
        </p:spPr>
        <p:txBody>
          <a:bodyPr/>
          <a:lstStyle/>
          <a:p>
            <a:pPr algn="r" eaLnBrk="1" hangingPunct="1"/>
            <a:r>
              <a:rPr lang="pt-BR" altLang="pt-BR" sz="2400" dirty="0" smtClean="0"/>
              <a:t/>
            </a:r>
            <a:br>
              <a:rPr lang="pt-BR" altLang="pt-BR" sz="2400" dirty="0" smtClean="0"/>
            </a:br>
            <a:r>
              <a:rPr lang="pt-BR" altLang="pt-BR" sz="2400" dirty="0" smtClean="0"/>
              <a:t/>
            </a:r>
            <a:br>
              <a:rPr lang="pt-BR" altLang="pt-BR" sz="2400" dirty="0" smtClean="0"/>
            </a:br>
            <a:r>
              <a:rPr lang="pt-BR" altLang="pt-BR" sz="2800" b="1" dirty="0" smtClean="0"/>
              <a:t>Avaliação do Cumprimento </a:t>
            </a:r>
            <a:br>
              <a:rPr lang="pt-BR" altLang="pt-BR" sz="2800" b="1" dirty="0" smtClean="0"/>
            </a:br>
            <a:r>
              <a:rPr lang="pt-BR" altLang="pt-BR" sz="2800" b="1" dirty="0" smtClean="0"/>
              <a:t>da Lei de Acesso à Informação pelos Conselhos de Fiscalização Profissional</a:t>
            </a:r>
          </a:p>
        </p:txBody>
      </p:sp>
      <p:sp>
        <p:nvSpPr>
          <p:cNvPr id="6147" name="Subtítulo 2"/>
          <p:cNvSpPr>
            <a:spLocks noGrp="1"/>
          </p:cNvSpPr>
          <p:nvPr>
            <p:ph type="subTitle" idx="1"/>
          </p:nvPr>
        </p:nvSpPr>
        <p:spPr>
          <a:xfrm>
            <a:off x="150505" y="4509120"/>
            <a:ext cx="7992888" cy="1655762"/>
          </a:xfrm>
        </p:spPr>
        <p:txBody>
          <a:bodyPr>
            <a:normAutofit lnSpcReduction="10000"/>
          </a:bodyPr>
          <a:lstStyle/>
          <a:p>
            <a:pPr algn="r" eaLnBrk="1" hangingPunct="1">
              <a:spcBef>
                <a:spcPct val="0"/>
              </a:spcBef>
            </a:pPr>
            <a:r>
              <a:rPr lang="pt-BR" altLang="pt-BR" sz="2200" dirty="0" smtClean="0"/>
              <a:t>GUILHERME YADOYA DE SOUZA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sz="2200" dirty="0" smtClean="0"/>
              <a:t>Secretário de Controle Externo no Rio Grande do Sul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sz="2200" dirty="0" smtClean="0"/>
          </a:p>
          <a:p>
            <a:pPr algn="r">
              <a:spcBef>
                <a:spcPct val="0"/>
              </a:spcBef>
            </a:pPr>
            <a:endParaRPr lang="pt-BR" altLang="pt-BR" sz="2200" dirty="0"/>
          </a:p>
          <a:p>
            <a:pPr algn="r">
              <a:spcBef>
                <a:spcPct val="0"/>
              </a:spcBef>
            </a:pPr>
            <a:r>
              <a:rPr lang="pt-BR" altLang="pt-BR" sz="1400" i="1" dirty="0" smtClean="0"/>
              <a:t>Adaptada da palestra elaborada pelos auditores Carlos </a:t>
            </a:r>
            <a:r>
              <a:rPr lang="pt-BR" altLang="pt-BR" sz="1400" i="1" dirty="0" err="1" smtClean="0"/>
              <a:t>Fetterman</a:t>
            </a:r>
            <a:r>
              <a:rPr lang="pt-BR" altLang="pt-BR" sz="1400" i="1" dirty="0" smtClean="0"/>
              <a:t> </a:t>
            </a:r>
            <a:r>
              <a:rPr lang="pt-BR" altLang="pt-BR" sz="1400" i="1" dirty="0" err="1" smtClean="0"/>
              <a:t>Bosak</a:t>
            </a:r>
            <a:r>
              <a:rPr lang="pt-BR" altLang="pt-BR" sz="1400" i="1" dirty="0" smtClean="0"/>
              <a:t> e Luciana de Lucena Oliveira</a:t>
            </a:r>
          </a:p>
          <a:p>
            <a:pPr algn="r">
              <a:spcBef>
                <a:spcPct val="0"/>
              </a:spcBef>
            </a:pPr>
            <a:r>
              <a:rPr lang="pt-BR" altLang="pt-BR" sz="1400" i="1" dirty="0" smtClean="0"/>
              <a:t>para o evento Diálogo Público realizado em Belo Horizonte/MG em dezembro de 2016. 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sz="2200" dirty="0"/>
          </a:p>
          <a:p>
            <a:pPr algn="r" eaLnBrk="1" hangingPunct="1">
              <a:spcBef>
                <a:spcPct val="0"/>
              </a:spcBef>
            </a:pPr>
            <a:endParaRPr lang="pt-BR" altLang="pt-BR" sz="2200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538540"/>
            <a:ext cx="2448272" cy="5943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341121"/>
            <a:ext cx="6089904" cy="575712"/>
          </a:xfrm>
        </p:spPr>
        <p:txBody>
          <a:bodyPr/>
          <a:lstStyle/>
          <a:p>
            <a:r>
              <a:rPr lang="pt-BR" dirty="0" smtClean="0"/>
              <a:t>Quem respondeu às perguntas?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916834"/>
            <a:ext cx="7445502" cy="4608510"/>
          </a:xfrm>
        </p:spPr>
        <p:txBody>
          <a:bodyPr/>
          <a:lstStyle/>
          <a:p>
            <a:pPr algn="just"/>
            <a:r>
              <a:rPr lang="pt-BR" dirty="0"/>
              <a:t>No total, considerando-se somente as </a:t>
            </a:r>
            <a:r>
              <a:rPr lang="pt-BR" dirty="0" smtClean="0"/>
              <a:t>respostas</a:t>
            </a:r>
          </a:p>
          <a:p>
            <a:pPr marL="0" indent="0" algn="just">
              <a:buNone/>
            </a:pPr>
            <a:r>
              <a:rPr lang="pt-BR" dirty="0" smtClean="0"/>
              <a:t> </a:t>
            </a:r>
            <a:r>
              <a:rPr lang="pt-BR" dirty="0"/>
              <a:t>válidas, 510 Conselhos, Federais e Regionais responderam ao questionário sobre o cumprimento da LAI, representando cerca de 95% do total de Conselhos (535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b="1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3356992"/>
            <a:ext cx="5472608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93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341121"/>
            <a:ext cx="6089904" cy="575712"/>
          </a:xfrm>
        </p:spPr>
        <p:txBody>
          <a:bodyPr/>
          <a:lstStyle/>
          <a:p>
            <a:r>
              <a:rPr lang="pt-BR" dirty="0" smtClean="0"/>
              <a:t>Achados – situação em 2015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2204864"/>
            <a:ext cx="8136904" cy="4653136"/>
          </a:xfrm>
        </p:spPr>
        <p:txBody>
          <a:bodyPr>
            <a:normAutofit/>
          </a:bodyPr>
          <a:lstStyle/>
          <a:p>
            <a:pPr algn="just"/>
            <a:r>
              <a:rPr lang="pt-BR" sz="2000" dirty="0"/>
              <a:t>Ausência </a:t>
            </a:r>
            <a:r>
              <a:rPr lang="pt-BR" sz="2000" dirty="0" smtClean="0"/>
              <a:t>de </a:t>
            </a:r>
            <a:r>
              <a:rPr lang="pt-BR" sz="2000" dirty="0"/>
              <a:t>atributos da informação: </a:t>
            </a:r>
            <a:r>
              <a:rPr lang="pt-BR" sz="2000" dirty="0" smtClean="0"/>
              <a:t> </a:t>
            </a:r>
            <a:r>
              <a:rPr lang="pt-BR" sz="2000" b="1" dirty="0" smtClean="0"/>
              <a:t>Primariedade, Integridade, Atualização, Disponibilidade e Autenticidade</a:t>
            </a:r>
            <a:r>
              <a:rPr lang="pt-BR" sz="2000" dirty="0" smtClean="0"/>
              <a:t>;</a:t>
            </a:r>
            <a:endParaRPr lang="pt-BR" sz="2000" dirty="0"/>
          </a:p>
          <a:p>
            <a:pPr algn="just"/>
            <a:r>
              <a:rPr lang="pt-BR" sz="2000" dirty="0"/>
              <a:t>Ausência relatórios “exportáveis</a:t>
            </a:r>
            <a:r>
              <a:rPr lang="pt-BR" sz="2000" dirty="0" smtClean="0"/>
              <a:t>” (disponibilidade);</a:t>
            </a:r>
            <a:endParaRPr lang="pt-BR" sz="2000" dirty="0"/>
          </a:p>
          <a:p>
            <a:pPr algn="just"/>
            <a:r>
              <a:rPr lang="pt-BR" sz="2000" dirty="0" smtClean="0"/>
              <a:t>Não publicação indicadores e metas (planejamento);</a:t>
            </a:r>
          </a:p>
          <a:p>
            <a:pPr algn="just"/>
            <a:r>
              <a:rPr lang="pt-BR" sz="2000" dirty="0" smtClean="0"/>
              <a:t>Não divulgação de reuniões, nem atas, nem PC;</a:t>
            </a:r>
          </a:p>
          <a:p>
            <a:pPr algn="just"/>
            <a:r>
              <a:rPr lang="pt-BR" sz="2000" dirty="0" smtClean="0"/>
              <a:t>Ausência </a:t>
            </a:r>
            <a:r>
              <a:rPr lang="pt-BR" sz="2000" dirty="0"/>
              <a:t>de divulgação de informações granulares (pagamentos, salários, jetons, outros</a:t>
            </a:r>
            <a:r>
              <a:rPr lang="pt-BR" sz="2000" dirty="0" smtClean="0"/>
              <a:t>);</a:t>
            </a:r>
            <a:endParaRPr lang="pt-BR" sz="2000" dirty="0"/>
          </a:p>
          <a:p>
            <a:pPr algn="just"/>
            <a:r>
              <a:rPr lang="pt-BR" sz="2000" dirty="0" smtClean="0"/>
              <a:t>Não divulgação de </a:t>
            </a:r>
            <a:r>
              <a:rPr lang="pt-BR" sz="2000" u="sng" dirty="0" smtClean="0"/>
              <a:t>resultado</a:t>
            </a:r>
            <a:r>
              <a:rPr lang="pt-BR" sz="2000" dirty="0" smtClean="0"/>
              <a:t> de licitação e dos contratos;</a:t>
            </a:r>
          </a:p>
          <a:p>
            <a:r>
              <a:rPr lang="pt-BR" sz="2000" dirty="0" smtClean="0"/>
              <a:t>Não divulgação do que é classificado como sigiloso;</a:t>
            </a:r>
          </a:p>
          <a:p>
            <a:r>
              <a:rPr lang="pt-BR" sz="2000" dirty="0" smtClean="0"/>
              <a:t>Impossibilidade de pedir informações de forma eletrônica.</a:t>
            </a:r>
            <a:endParaRPr lang="pt-BR" sz="2000" dirty="0"/>
          </a:p>
          <a:p>
            <a:r>
              <a:rPr lang="pt-BR" b="1" dirty="0" smtClean="0"/>
              <a:t>CONCLUSÃO:</a:t>
            </a:r>
          </a:p>
          <a:p>
            <a:r>
              <a:rPr lang="pt-BR" b="1" dirty="0" smtClean="0"/>
              <a:t>Baixo </a:t>
            </a:r>
            <a:r>
              <a:rPr lang="pt-BR" b="1" dirty="0"/>
              <a:t>nível de transparência e pouca divulgação das informações, conforme requisitos da LAI, por parte dos conselhos de profissão.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6885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Deliberações, resoluções e atas </a:t>
            </a:r>
            <a:br>
              <a:rPr lang="pt-BR" dirty="0" smtClean="0"/>
            </a:br>
            <a:r>
              <a:rPr lang="pt-BR" dirty="0" smtClean="0"/>
              <a:t>(68% não divulgam)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41531" y="2719388"/>
            <a:ext cx="6102263" cy="345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886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Relação </a:t>
            </a:r>
            <a:r>
              <a:rPr lang="pt-BR" dirty="0"/>
              <a:t>nominal da remuneração</a:t>
            </a:r>
            <a:br>
              <a:rPr lang="pt-BR" dirty="0"/>
            </a:br>
            <a:r>
              <a:rPr lang="pt-BR" dirty="0" smtClean="0"/>
              <a:t>(77% </a:t>
            </a:r>
            <a:r>
              <a:rPr lang="pt-BR" dirty="0"/>
              <a:t>não divulgam)</a:t>
            </a:r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9678" y="2719388"/>
            <a:ext cx="5865969" cy="345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100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600" dirty="0" smtClean="0"/>
              <a:t>Jetons </a:t>
            </a:r>
            <a:r>
              <a:rPr lang="pt-BR" sz="2600" dirty="0"/>
              <a:t>recebidos </a:t>
            </a:r>
            <a:r>
              <a:rPr lang="pt-BR" sz="2600" dirty="0" smtClean="0"/>
              <a:t>por Conselheiros</a:t>
            </a:r>
            <a:br>
              <a:rPr lang="pt-BR" sz="2600" dirty="0" smtClean="0"/>
            </a:br>
            <a:r>
              <a:rPr lang="pt-BR" sz="2400" dirty="0" smtClean="0"/>
              <a:t>(79% </a:t>
            </a:r>
            <a:r>
              <a:rPr lang="pt-BR" sz="2400" dirty="0"/>
              <a:t>não divulgam)</a:t>
            </a:r>
            <a:r>
              <a:rPr lang="pt-BR" sz="2600" dirty="0" smtClean="0"/>
              <a:t> </a:t>
            </a:r>
            <a:endParaRPr lang="pt-BR" sz="2600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49523" y="2719388"/>
            <a:ext cx="6086279" cy="345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912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Diárias </a:t>
            </a:r>
            <a:r>
              <a:rPr lang="pt-BR" dirty="0"/>
              <a:t>pagas a Conselheiros</a:t>
            </a:r>
            <a:br>
              <a:rPr lang="pt-BR" dirty="0"/>
            </a:br>
            <a:r>
              <a:rPr lang="pt-BR" dirty="0" smtClean="0"/>
              <a:t>(81% </a:t>
            </a:r>
            <a:r>
              <a:rPr lang="pt-BR" dirty="0"/>
              <a:t>não divulgam) </a:t>
            </a:r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01191" y="2719388"/>
            <a:ext cx="5982943" cy="345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045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Relatórios </a:t>
            </a:r>
            <a:r>
              <a:rPr lang="pt-BR" dirty="0"/>
              <a:t>de </a:t>
            </a:r>
            <a:r>
              <a:rPr lang="pt-BR" dirty="0" smtClean="0"/>
              <a:t>auditoria/inspeções (83% não divulgam)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78070" y="2719388"/>
            <a:ext cx="5829184" cy="345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085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Existência de SIC</a:t>
            </a:r>
            <a:br>
              <a:rPr lang="pt-BR" dirty="0"/>
            </a:br>
            <a:r>
              <a:rPr lang="pt-BR" dirty="0" smtClean="0"/>
              <a:t>(79% </a:t>
            </a:r>
            <a:r>
              <a:rPr lang="pt-BR" dirty="0"/>
              <a:t>não </a:t>
            </a:r>
            <a:r>
              <a:rPr lang="pt-BR" dirty="0" smtClean="0"/>
              <a:t>possuem) 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0712" y="2719388"/>
            <a:ext cx="5743900" cy="345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721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Conhecendo os CFP</a:t>
            </a:r>
            <a:br>
              <a:rPr lang="pt-BR" dirty="0" smtClean="0"/>
            </a:br>
            <a:r>
              <a:rPr lang="pt-BR" dirty="0" smtClean="0"/>
              <a:t>- Classificação </a:t>
            </a:r>
            <a:r>
              <a:rPr lang="pt-BR" dirty="0"/>
              <a:t>por </a:t>
            </a:r>
            <a:r>
              <a:rPr lang="pt-BR" dirty="0" smtClean="0"/>
              <a:t>tamanho (receita orçamentária)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Tamanho </a:t>
            </a:r>
            <a:r>
              <a:rPr lang="pt-BR" dirty="0"/>
              <a:t>indeterminado (receita desconhecida</a:t>
            </a:r>
            <a:r>
              <a:rPr lang="pt-BR" dirty="0" smtClean="0"/>
              <a:t>): 30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619439"/>
              </p:ext>
            </p:extLst>
          </p:nvPr>
        </p:nvGraphicFramePr>
        <p:xfrm>
          <a:off x="1069848" y="2924944"/>
          <a:ext cx="7910181" cy="1728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7534"/>
                <a:gridCol w="3384376"/>
                <a:gridCol w="1152128"/>
                <a:gridCol w="1296143"/>
              </a:tblGrid>
              <a:tr h="3456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Classificação</a:t>
                      </a:r>
                      <a:r>
                        <a:rPr lang="pt-BR" sz="20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smtClean="0">
                          <a:effectLst/>
                        </a:rPr>
                        <a:t>Receita</a:t>
                      </a:r>
                      <a:r>
                        <a:rPr lang="pt-BR" sz="2000" b="1" u="none" strike="noStrike" baseline="0" dirty="0" smtClean="0">
                          <a:effectLst/>
                        </a:rPr>
                        <a:t> anual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Quant.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smtClean="0">
                          <a:effectLst/>
                        </a:rPr>
                        <a:t>% Quant.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56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 smtClean="0">
                          <a:effectLst/>
                        </a:rPr>
                        <a:t>Pequeno porte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Inferior a R$ 2,1 milhões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239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50%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56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Médio </a:t>
                      </a:r>
                      <a:r>
                        <a:rPr lang="pt-BR" sz="2000" u="none" strike="noStrike" dirty="0" smtClean="0">
                          <a:effectLst/>
                        </a:rPr>
                        <a:t>porte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 smtClean="0">
                          <a:effectLst/>
                        </a:rPr>
                        <a:t>Entre R$ 2,1</a:t>
                      </a:r>
                      <a:r>
                        <a:rPr lang="pt-BR" sz="2000" u="none" strike="noStrike" baseline="0" dirty="0" smtClean="0">
                          <a:effectLst/>
                        </a:rPr>
                        <a:t> e </a:t>
                      </a:r>
                      <a:r>
                        <a:rPr lang="pt-BR" sz="2000" u="none" strike="noStrike" dirty="0" smtClean="0">
                          <a:effectLst/>
                        </a:rPr>
                        <a:t>10,1 milhões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167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35%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56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Grande </a:t>
                      </a:r>
                      <a:r>
                        <a:rPr lang="pt-BR" sz="2000" u="none" strike="noStrike" dirty="0" smtClean="0">
                          <a:effectLst/>
                        </a:rPr>
                        <a:t>porte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 smtClean="0">
                          <a:effectLst/>
                        </a:rPr>
                        <a:t>Superior a R$ 10,1</a:t>
                      </a:r>
                      <a:r>
                        <a:rPr lang="pt-BR" sz="2000" u="none" strike="noStrike" baseline="0" dirty="0" smtClean="0">
                          <a:effectLst/>
                        </a:rPr>
                        <a:t> milhões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74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15%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5638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480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96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Como os CFP responderam ao questionário? (os escores dos CFP – respostas afirmativas)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9698267"/>
              </p:ext>
            </p:extLst>
          </p:nvPr>
        </p:nvGraphicFramePr>
        <p:xfrm>
          <a:off x="1069975" y="2719388"/>
          <a:ext cx="7445740" cy="32190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5112"/>
                <a:gridCol w="2151528"/>
                <a:gridCol w="2369100"/>
              </a:tblGrid>
              <a:tr h="45624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 </a:t>
                      </a:r>
                      <a:r>
                        <a:rPr lang="pt-BR" sz="2000" b="1" u="none" strike="noStrike" dirty="0" smtClean="0">
                          <a:effectLst/>
                        </a:rPr>
                        <a:t>Escore</a:t>
                      </a:r>
                      <a:r>
                        <a:rPr lang="pt-BR" sz="2000" b="1" u="none" strike="noStrike" baseline="0" dirty="0" smtClean="0">
                          <a:effectLst/>
                        </a:rPr>
                        <a:t> (nº respostas “sim”)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Quantidade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%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5624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u="none" strike="noStrike" dirty="0">
                          <a:effectLst/>
                        </a:rPr>
                        <a:t> </a:t>
                      </a:r>
                      <a:r>
                        <a:rPr lang="pt-BR" sz="2000" u="none" strike="noStrike" dirty="0" smtClean="0">
                          <a:effectLst/>
                        </a:rPr>
                        <a:t>Entre</a:t>
                      </a:r>
                      <a:r>
                        <a:rPr lang="pt-BR" sz="20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2000" u="none" strike="noStrike" dirty="0" smtClean="0">
                          <a:effectLst/>
                        </a:rPr>
                        <a:t>0 a 30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246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48%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5624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 </a:t>
                      </a:r>
                      <a:r>
                        <a:rPr lang="pt-BR" sz="2000" u="none" strike="noStrike" dirty="0" smtClean="0">
                          <a:effectLst/>
                        </a:rPr>
                        <a:t>Entre 31 a 50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172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34%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5624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u="none" strike="noStrike" dirty="0">
                          <a:effectLst/>
                        </a:rPr>
                        <a:t> </a:t>
                      </a:r>
                      <a:r>
                        <a:rPr lang="pt-BR" sz="2000" u="none" strike="noStrike" dirty="0" smtClean="0">
                          <a:effectLst/>
                        </a:rPr>
                        <a:t>Entre 51 a 70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76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15%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5624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 </a:t>
                      </a:r>
                      <a:r>
                        <a:rPr lang="pt-BR" sz="2000" u="none" strike="noStrike" dirty="0" smtClean="0">
                          <a:effectLst/>
                        </a:rPr>
                        <a:t>Entre</a:t>
                      </a:r>
                      <a:r>
                        <a:rPr lang="pt-BR" sz="2000" u="none" strike="noStrike" baseline="0" dirty="0" smtClean="0">
                          <a:effectLst/>
                        </a:rPr>
                        <a:t> 71</a:t>
                      </a:r>
                      <a:r>
                        <a:rPr lang="pt-BR" sz="2000" u="none" strike="noStrike" dirty="0" smtClean="0">
                          <a:effectLst/>
                        </a:rPr>
                        <a:t> a 90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16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3%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5624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 </a:t>
                      </a:r>
                      <a:r>
                        <a:rPr lang="pt-BR" sz="2000" u="none" strike="noStrike" dirty="0" smtClean="0">
                          <a:effectLst/>
                        </a:rPr>
                        <a:t>Entre</a:t>
                      </a:r>
                      <a:r>
                        <a:rPr lang="pt-BR" sz="2000" u="none" strike="noStrike" baseline="0" dirty="0" smtClean="0">
                          <a:effectLst/>
                        </a:rPr>
                        <a:t> 91 e 97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0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</a:rPr>
                        <a:t>0%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81590"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>
                          <a:effectLst/>
                        </a:rPr>
                        <a:t>510</a:t>
                      </a:r>
                      <a:endParaRPr lang="pt-BR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15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Por que esse trabalho foi realizado?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3068960"/>
            <a:ext cx="7445502" cy="3108003"/>
          </a:xfrm>
        </p:spPr>
        <p:txBody>
          <a:bodyPr/>
          <a:lstStyle/>
          <a:p>
            <a:pPr algn="just"/>
            <a:r>
              <a:rPr lang="pt-BR" dirty="0" smtClean="0"/>
              <a:t>CFP são autarquias, arrecadam </a:t>
            </a:r>
            <a:r>
              <a:rPr lang="pt-BR" u="sng" dirty="0"/>
              <a:t>contribuições </a:t>
            </a:r>
            <a:r>
              <a:rPr lang="pt-BR" u="sng" dirty="0" err="1"/>
              <a:t>parafiscais</a:t>
            </a:r>
            <a:r>
              <a:rPr lang="pt-BR" dirty="0"/>
              <a:t>, </a:t>
            </a:r>
            <a:r>
              <a:rPr lang="pt-BR" dirty="0" smtClean="0"/>
              <a:t>mas </a:t>
            </a:r>
            <a:r>
              <a:rPr lang="pt-BR" u="sng" dirty="0" smtClean="0"/>
              <a:t>não </a:t>
            </a:r>
            <a:r>
              <a:rPr lang="pt-BR" u="sng" dirty="0"/>
              <a:t>integram o Orçamento Geral da União (OGU</a:t>
            </a:r>
            <a:r>
              <a:rPr lang="pt-BR" dirty="0"/>
              <a:t>). </a:t>
            </a:r>
            <a:endParaRPr lang="pt-BR" dirty="0" smtClean="0"/>
          </a:p>
          <a:p>
            <a:pPr algn="just"/>
            <a:r>
              <a:rPr lang="pt-BR" dirty="0" smtClean="0"/>
              <a:t>RG/2013 dos CFP: receita orçamentária atinge mais de R$ 3,2 bi!!!</a:t>
            </a:r>
          </a:p>
          <a:p>
            <a:pPr algn="just"/>
            <a:r>
              <a:rPr lang="pt-BR" dirty="0" smtClean="0"/>
              <a:t>Baixa </a:t>
            </a:r>
            <a:r>
              <a:rPr lang="pt-BR" dirty="0"/>
              <a:t>transparência na divulgação das ações dos </a:t>
            </a:r>
            <a:r>
              <a:rPr lang="pt-BR" dirty="0" smtClean="0"/>
              <a:t>CFP: demandas </a:t>
            </a:r>
            <a:r>
              <a:rPr lang="pt-BR" dirty="0"/>
              <a:t>ao TCU</a:t>
            </a:r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52956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Porte do CFP e escore médio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3605784"/>
              </p:ext>
            </p:extLst>
          </p:nvPr>
        </p:nvGraphicFramePr>
        <p:xfrm>
          <a:off x="1069848" y="2996952"/>
          <a:ext cx="7445486" cy="21031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8136"/>
                <a:gridCol w="4087350"/>
              </a:tblGrid>
              <a:tr h="86409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 smtClean="0">
                          <a:effectLst/>
                          <a:latin typeface="+mn-lt"/>
                        </a:rPr>
                        <a:t>Classificação</a:t>
                      </a:r>
                      <a:r>
                        <a:rPr lang="pt-BR" sz="2600" b="1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ctr" fontAlgn="b"/>
                      <a:r>
                        <a:rPr lang="pt-BR" sz="2600" b="1" i="0" u="none" strike="noStrike" baseline="0" dirty="0" smtClean="0">
                          <a:effectLst/>
                          <a:latin typeface="+mn-lt"/>
                        </a:rPr>
                        <a:t>(receita anual)</a:t>
                      </a:r>
                      <a:endParaRPr lang="pt-BR" sz="2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u="none" strike="noStrike" dirty="0">
                          <a:effectLst/>
                        </a:rPr>
                        <a:t>Respostas "sim" </a:t>
                      </a:r>
                      <a:endParaRPr lang="pt-BR" sz="2600" b="1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pt-BR" sz="2600" b="1" u="none" strike="noStrike" dirty="0" smtClean="0">
                          <a:effectLst/>
                        </a:rPr>
                        <a:t>em </a:t>
                      </a:r>
                      <a:r>
                        <a:rPr lang="pt-BR" sz="2600" b="1" u="none" strike="noStrike" dirty="0">
                          <a:effectLst/>
                        </a:rPr>
                        <a:t>97 possíveis</a:t>
                      </a:r>
                      <a:endParaRPr lang="pt-BR" sz="2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130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0" u="none" strike="noStrike" dirty="0" smtClean="0">
                          <a:effectLst/>
                        </a:rPr>
                        <a:t>Pequeno Porte</a:t>
                      </a:r>
                      <a:endParaRPr lang="pt-BR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0" u="none" strike="noStrike" dirty="0">
                          <a:effectLst/>
                        </a:rPr>
                        <a:t>28</a:t>
                      </a:r>
                      <a:endParaRPr lang="pt-BR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130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0" u="none" strike="noStrike" dirty="0" smtClean="0">
                          <a:effectLst/>
                        </a:rPr>
                        <a:t>Médio Porte </a:t>
                      </a:r>
                      <a:endParaRPr lang="pt-BR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0" u="none" strike="noStrike" dirty="0">
                          <a:effectLst/>
                        </a:rPr>
                        <a:t>37</a:t>
                      </a:r>
                      <a:endParaRPr lang="pt-BR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1301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0" u="none" strike="noStrike" dirty="0" smtClean="0">
                          <a:effectLst/>
                        </a:rPr>
                        <a:t>Grande Porte </a:t>
                      </a:r>
                      <a:endParaRPr lang="pt-BR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0" u="none" strike="noStrike" dirty="0">
                          <a:effectLst/>
                        </a:rPr>
                        <a:t>42</a:t>
                      </a:r>
                      <a:endParaRPr lang="pt-BR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68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Escore e tipo CFP – Federal x Regional</a:t>
            </a:r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20012" y="3594661"/>
            <a:ext cx="6145301" cy="170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2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Acórdão 96/2016 – P</a:t>
            </a:r>
            <a:br>
              <a:rPr lang="pt-BR" dirty="0" smtClean="0"/>
            </a:br>
            <a:r>
              <a:rPr lang="pt-BR" sz="2400" b="0" dirty="0" smtClean="0"/>
              <a:t>(TC-014.856/2015-8)</a:t>
            </a:r>
            <a:br>
              <a:rPr lang="pt-BR" sz="2400" b="0" dirty="0" smtClean="0"/>
            </a:br>
            <a:r>
              <a:rPr lang="pt-BR" dirty="0" smtClean="0"/>
              <a:t>Determinações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600" dirty="0"/>
              <a:t>Articulação CF – CR                                 </a:t>
            </a:r>
          </a:p>
          <a:p>
            <a:pPr lvl="1"/>
            <a:r>
              <a:rPr lang="pt-BR" dirty="0" smtClean="0"/>
              <a:t>Conteúdos da TRANSPARÊNCIA</a:t>
            </a:r>
          </a:p>
          <a:p>
            <a:pPr lvl="1"/>
            <a:r>
              <a:rPr lang="pt-BR" dirty="0" smtClean="0"/>
              <a:t>Atributos da Informação                                    		180 dias</a:t>
            </a:r>
          </a:p>
          <a:p>
            <a:pPr marL="742950" lvl="2" indent="-342900"/>
            <a:r>
              <a:rPr lang="pt-BR" sz="2400" dirty="0" smtClean="0"/>
              <a:t>SIC</a:t>
            </a:r>
          </a:p>
          <a:p>
            <a:pPr marL="742950" lvl="2" indent="-342900"/>
            <a:r>
              <a:rPr lang="pt-BR" sz="2400" dirty="0" smtClean="0"/>
              <a:t>Autoridade da LAI</a:t>
            </a:r>
          </a:p>
          <a:p>
            <a:pPr marL="342900" lvl="1" indent="-342900"/>
            <a:r>
              <a:rPr lang="pt-BR" sz="2600" dirty="0" smtClean="0"/>
              <a:t>Comunicação CF – CR                              imediata</a:t>
            </a:r>
          </a:p>
          <a:p>
            <a:pPr marL="342900" lvl="1" indent="-342900"/>
            <a:r>
              <a:rPr lang="pt-BR" sz="2600" dirty="0" smtClean="0"/>
              <a:t>Plano de Ação                                            90 dias</a:t>
            </a:r>
          </a:p>
          <a:p>
            <a:pPr marL="0" lvl="1" indent="0">
              <a:buNone/>
            </a:pPr>
            <a:r>
              <a:rPr lang="pt-BR" sz="2600" dirty="0" smtClean="0"/>
              <a:t>                         </a:t>
            </a:r>
            <a:endParaRPr lang="pt-BR" sz="2600" dirty="0"/>
          </a:p>
          <a:p>
            <a:endParaRPr lang="pt-BR" dirty="0"/>
          </a:p>
        </p:txBody>
      </p:sp>
      <p:sp>
        <p:nvSpPr>
          <p:cNvPr id="5" name="Chave direita 4"/>
          <p:cNvSpPr/>
          <p:nvPr/>
        </p:nvSpPr>
        <p:spPr>
          <a:xfrm>
            <a:off x="5796136" y="2797070"/>
            <a:ext cx="432048" cy="144016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de seta reta 6"/>
          <p:cNvCxnSpPr/>
          <p:nvPr/>
        </p:nvCxnSpPr>
        <p:spPr>
          <a:xfrm>
            <a:off x="4355976" y="5013176"/>
            <a:ext cx="19442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4644008" y="4653136"/>
            <a:ext cx="16561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317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Acórdão 96/2016 – P</a:t>
            </a:r>
            <a:br>
              <a:rPr lang="pt-BR" dirty="0" smtClean="0"/>
            </a:br>
            <a:r>
              <a:rPr lang="pt-BR" dirty="0" smtClean="0"/>
              <a:t>Recomendações e Ciência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pt-BR" sz="2600" dirty="0"/>
              <a:t>Articulação CF – CR                                 </a:t>
            </a:r>
          </a:p>
          <a:p>
            <a:pPr lvl="1"/>
            <a:r>
              <a:rPr lang="pt-BR" dirty="0" smtClean="0"/>
              <a:t>Orientações e guias do PE como referenciais</a:t>
            </a:r>
          </a:p>
          <a:p>
            <a:pPr lvl="1"/>
            <a:endParaRPr lang="pt-BR" dirty="0"/>
          </a:p>
          <a:p>
            <a:pPr marL="342900" lvl="1" indent="-342900"/>
            <a:r>
              <a:rPr lang="pt-BR" sz="2600" dirty="0"/>
              <a:t>Ciência de </a:t>
            </a:r>
            <a:r>
              <a:rPr lang="pt-BR" sz="2600" dirty="0" smtClean="0"/>
              <a:t>boas práticas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33609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Como são os Conselhos? </a:t>
            </a:r>
            <a:br>
              <a:rPr lang="pt-BR" dirty="0" smtClean="0"/>
            </a:br>
            <a:r>
              <a:rPr lang="pt-BR" dirty="0" smtClean="0"/>
              <a:t>Ou por que devem trabalhar articuladamente.</a:t>
            </a:r>
            <a:endParaRPr lang="pt-BR" dirty="0"/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/>
          </p:nvPr>
        </p:nvGraphicFramePr>
        <p:xfrm>
          <a:off x="1069975" y="2719388"/>
          <a:ext cx="7445375" cy="345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521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600" dirty="0" smtClean="0"/>
              <a:t>Por que os CFP tem que trabalhar articuladamente?</a:t>
            </a:r>
            <a:endParaRPr lang="pt-BR" sz="2600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69848" y="2708920"/>
            <a:ext cx="7606608" cy="366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77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600" dirty="0" smtClean="0"/>
              <a:t>Por que os CFP tem que trabalhar articuladamente?</a:t>
            </a:r>
            <a:r>
              <a:rPr lang="pt-BR" sz="900" dirty="0" smtClean="0"/>
              <a:t>2</a:t>
            </a:r>
            <a:endParaRPr lang="pt-BR" sz="900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69848" y="2719388"/>
            <a:ext cx="7678616" cy="373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35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MAS O QUE É O PLANO DE AÇÃO?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plano de ação é o documento elaborado pelo gestor do órgão/entidade </a:t>
            </a:r>
            <a:r>
              <a:rPr lang="pt-BR" dirty="0" smtClean="0"/>
              <a:t>fiscalizado</a:t>
            </a:r>
          </a:p>
          <a:p>
            <a:pPr algn="just"/>
            <a:r>
              <a:rPr lang="pt-BR" dirty="0" smtClean="0"/>
              <a:t>Explicita </a:t>
            </a:r>
            <a:r>
              <a:rPr lang="pt-BR" dirty="0"/>
              <a:t>as medidas que serão tomadas para fins de cumprimento das deliberações e/ou para solucionar os problemas </a:t>
            </a:r>
            <a:r>
              <a:rPr lang="pt-BR" dirty="0" smtClean="0"/>
              <a:t>apontados</a:t>
            </a:r>
          </a:p>
          <a:p>
            <a:pPr algn="just"/>
            <a:r>
              <a:rPr lang="pt-BR" dirty="0" smtClean="0"/>
              <a:t>Deve conter: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pt-BR" sz="2400" dirty="0" smtClean="0"/>
              <a:t>as </a:t>
            </a:r>
            <a:r>
              <a:rPr lang="pt-BR" sz="2400" dirty="0"/>
              <a:t>ações a serem </a:t>
            </a:r>
            <a:r>
              <a:rPr lang="pt-BR" sz="2400" dirty="0" smtClean="0"/>
              <a:t>tomadas (o que);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pt-BR" sz="2400" dirty="0" smtClean="0"/>
              <a:t>os </a:t>
            </a:r>
            <a:r>
              <a:rPr lang="pt-BR" sz="2400" dirty="0"/>
              <a:t>responsáveis pelas </a:t>
            </a:r>
            <a:r>
              <a:rPr lang="pt-BR" sz="2400" dirty="0" smtClean="0"/>
              <a:t>ações (quem);</a:t>
            </a:r>
            <a:endParaRPr lang="pt-BR" sz="2400" dirty="0"/>
          </a:p>
          <a:p>
            <a:pPr marL="914400" lvl="1" indent="-457200" algn="just">
              <a:buFont typeface="+mj-lt"/>
              <a:buAutoNum type="arabicPeriod"/>
            </a:pPr>
            <a:r>
              <a:rPr lang="pt-BR" sz="2400" dirty="0" smtClean="0"/>
              <a:t>os </a:t>
            </a:r>
            <a:r>
              <a:rPr lang="pt-BR" sz="2400" dirty="0"/>
              <a:t>prazos para </a:t>
            </a:r>
            <a:r>
              <a:rPr lang="pt-BR" sz="2400" dirty="0" smtClean="0"/>
              <a:t>implementação (quando).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1352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Acórdão 96/2016 – P e suas consequências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Exame dos planos de ação</a:t>
            </a:r>
          </a:p>
          <a:p>
            <a:pPr algn="just"/>
            <a:r>
              <a:rPr lang="pt-BR" dirty="0" smtClean="0"/>
              <a:t>Monitoramento da implementação das determinações/recomendações </a:t>
            </a:r>
          </a:p>
          <a:p>
            <a:pPr algn="just"/>
            <a:r>
              <a:rPr lang="pt-BR" dirty="0" smtClean="0"/>
              <a:t>Novo questionário</a:t>
            </a:r>
          </a:p>
          <a:p>
            <a:pPr algn="just"/>
            <a:r>
              <a:rPr lang="pt-BR" dirty="0" smtClean="0"/>
              <a:t>Verificação das respostas</a:t>
            </a:r>
          </a:p>
          <a:p>
            <a:pPr algn="just"/>
            <a:r>
              <a:rPr lang="pt-BR" dirty="0" smtClean="0"/>
              <a:t>2º Acórdão</a:t>
            </a:r>
          </a:p>
          <a:p>
            <a:pPr lvl="1" algn="just"/>
            <a:r>
              <a:rPr lang="pt-BR" dirty="0" smtClean="0"/>
              <a:t>Comparação situação em 2015 e 2017</a:t>
            </a:r>
          </a:p>
          <a:p>
            <a:pPr lvl="1" algn="just"/>
            <a:r>
              <a:rPr lang="pt-BR" dirty="0" smtClean="0"/>
              <a:t>Possibilidade de sanções administrativas</a:t>
            </a:r>
          </a:p>
          <a:p>
            <a:pPr lvl="1" algn="just"/>
            <a:r>
              <a:rPr lang="pt-BR" dirty="0" smtClean="0"/>
              <a:t>Comunicar ao MPF para as ações de sua competência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266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Acórdão 728/2016 - P </a:t>
            </a:r>
            <a:br>
              <a:rPr lang="pt-BR" dirty="0" smtClean="0"/>
            </a:br>
            <a:r>
              <a:rPr lang="pt-BR" dirty="0" smtClean="0"/>
              <a:t>Embargos de Declaração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924944"/>
            <a:ext cx="7445502" cy="3252019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 smtClean="0"/>
              <a:t>“O </a:t>
            </a:r>
            <a:r>
              <a:rPr lang="pt-BR" sz="2800" dirty="0"/>
              <a:t>exame de tais planos </a:t>
            </a:r>
            <a:r>
              <a:rPr lang="pt-BR" sz="2800" b="1" dirty="0"/>
              <a:t>poderá conduzir à dilação do prazo para a implementação dos procedimentos</a:t>
            </a:r>
            <a:r>
              <a:rPr lang="pt-BR" sz="2800" dirty="0"/>
              <a:t>, ou mesmo a ajustes no acórdão embargado relativamente a conselhos específicos</a:t>
            </a:r>
            <a:r>
              <a:rPr lang="pt-BR" sz="2800" b="1" dirty="0"/>
              <a:t>, diante das particularidades que vierem a ser apresentadas</a:t>
            </a:r>
            <a:r>
              <a:rPr lang="pt-BR" sz="2800" dirty="0"/>
              <a:t>, não havendo justificativa suficiente para modificação do acórdão mesmo neste momento processual, em sede de embargos de declaração</a:t>
            </a:r>
            <a:r>
              <a:rPr lang="pt-BR" sz="2800" dirty="0" smtClean="0"/>
              <a:t>”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5243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Quais os objetivos?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924944"/>
            <a:ext cx="7445502" cy="3252019"/>
          </a:xfrm>
        </p:spPr>
        <p:txBody>
          <a:bodyPr/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b="1" dirty="0" smtClean="0"/>
              <a:t>Aumentar a percepção de controle dos CFP </a:t>
            </a:r>
            <a:r>
              <a:rPr lang="pt-BR" dirty="0" smtClean="0"/>
              <a:t>quanto ao cumprimento da LAI e </a:t>
            </a:r>
            <a:r>
              <a:rPr lang="pt-BR" b="1" dirty="0" smtClean="0"/>
              <a:t>fomentar melhorias espontâneas</a:t>
            </a:r>
            <a:endParaRPr lang="pt-BR" dirty="0" smtClean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dirty="0" smtClean="0"/>
              <a:t>Identificar pontos mais vulneráveis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pt-BR" dirty="0"/>
              <a:t>Consonância com o Plano Estratégico </a:t>
            </a:r>
            <a:r>
              <a:rPr lang="pt-BR" dirty="0" smtClean="0"/>
              <a:t>2015-2021 </a:t>
            </a:r>
            <a:r>
              <a:rPr lang="pt-BR" dirty="0"/>
              <a:t>- “</a:t>
            </a:r>
            <a:r>
              <a:rPr lang="pt-BR" b="1" dirty="0"/>
              <a:t>induzir a disponibilidade e a confiabilidade de informações da Administração Pública</a:t>
            </a:r>
            <a:r>
              <a:rPr lang="pt-BR" dirty="0" smtClean="0"/>
              <a:t>”</a:t>
            </a:r>
            <a:endParaRPr lang="pt-BR" dirty="0"/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74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268760"/>
            <a:ext cx="6089904" cy="1223784"/>
          </a:xfrm>
        </p:spPr>
        <p:txBody>
          <a:bodyPr/>
          <a:lstStyle/>
          <a:p>
            <a:r>
              <a:rPr lang="pt-BR" dirty="0"/>
              <a:t>ACÓRDÃO Nº 2922/2016 – TCU – P</a:t>
            </a:r>
            <a:br>
              <a:rPr lang="pt-BR" dirty="0"/>
            </a:br>
            <a:r>
              <a:rPr lang="pt-BR" dirty="0"/>
              <a:t>Pedido de Reexame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708920"/>
            <a:ext cx="7445502" cy="388843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“Procurou-se</a:t>
            </a:r>
            <a:r>
              <a:rPr lang="pt-BR" sz="2400" dirty="0"/>
              <a:t>, na verdade, fortalecer o sistema – Federal e Regionais - de cada profissão e proporcionar </a:t>
            </a:r>
            <a:r>
              <a:rPr lang="pt-BR" sz="2400" b="1" dirty="0"/>
              <a:t>mecanismos uniformes </a:t>
            </a:r>
            <a:r>
              <a:rPr lang="pt-BR" sz="2400" dirty="0"/>
              <a:t>que garantam o cumprimento da Lei de Acesso à Informação – LAI</a:t>
            </a:r>
            <a:r>
              <a:rPr lang="pt-BR" sz="2400" dirty="0" smtClean="0"/>
              <a:t>.”</a:t>
            </a:r>
          </a:p>
          <a:p>
            <a:pPr algn="just"/>
            <a:r>
              <a:rPr lang="pt-BR" sz="2400" dirty="0" smtClean="0"/>
              <a:t>“... as </a:t>
            </a:r>
            <a:r>
              <a:rPr lang="pt-BR" sz="2400" dirty="0"/>
              <a:t>determinações deste Tribunal no sentido de que os conselhos federais </a:t>
            </a:r>
            <a:r>
              <a:rPr lang="pt-BR" sz="2400" b="1" dirty="0"/>
              <a:t>atuem articuladamente </a:t>
            </a:r>
            <a:r>
              <a:rPr lang="pt-BR" sz="2400" dirty="0"/>
              <a:t>com os conselhos regionais em nada alteram ou diminuem a autonomia conferida a tais conselhos. Em outras palavras, essa ‘articulação’ de forma alguma implica ingerência ou intervenção dos Conselhos Federais sobre os Regionais, como entenderam os recorrentes, </a:t>
            </a:r>
            <a:r>
              <a:rPr lang="pt-BR" sz="2400" dirty="0" smtClean="0"/>
              <a:t>...”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1121188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341121"/>
            <a:ext cx="6089904" cy="107976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Primeira análise dos </a:t>
            </a:r>
            <a:r>
              <a:rPr lang="pt-BR" b="1" dirty="0" smtClean="0"/>
              <a:t>Planos de Ação</a:t>
            </a:r>
            <a:r>
              <a:rPr lang="pt-BR" dirty="0" smtClean="0"/>
              <a:t> – </a:t>
            </a:r>
            <a:r>
              <a:rPr lang="pt-BR" dirty="0"/>
              <a:t>ACÓRDÃO Nº 2513/2016 – TCU </a:t>
            </a:r>
            <a:r>
              <a:rPr lang="pt-BR" dirty="0" smtClean="0"/>
              <a:t>–P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b="1" dirty="0" smtClean="0"/>
              <a:t>Determinações</a:t>
            </a:r>
            <a:r>
              <a:rPr lang="pt-BR" sz="2800" dirty="0" smtClean="0"/>
              <a:t> </a:t>
            </a:r>
            <a:r>
              <a:rPr lang="pt-BR" sz="2800" b="1" dirty="0" smtClean="0"/>
              <a:t>Cumpridas</a:t>
            </a:r>
          </a:p>
          <a:p>
            <a:pPr algn="just"/>
            <a:r>
              <a:rPr lang="pt-BR" sz="2800" dirty="0" smtClean="0"/>
              <a:t>Comunicação aos </a:t>
            </a:r>
            <a:r>
              <a:rPr lang="pt-BR" sz="2800" dirty="0" err="1" smtClean="0"/>
              <a:t>CRs</a:t>
            </a:r>
            <a:r>
              <a:rPr lang="pt-BR" sz="2800" dirty="0" smtClean="0"/>
              <a:t> (item 9.2 Ac. </a:t>
            </a:r>
            <a:r>
              <a:rPr lang="pt-BR" sz="2800" dirty="0"/>
              <a:t>96/16-P</a:t>
            </a:r>
            <a:r>
              <a:rPr lang="pt-BR" sz="2800" dirty="0" smtClean="0"/>
              <a:t>): todos Conselhos Federais</a:t>
            </a:r>
          </a:p>
          <a:p>
            <a:pPr algn="just"/>
            <a:r>
              <a:rPr lang="pt-BR" sz="2800" dirty="0" smtClean="0"/>
              <a:t>Elaboração e remessa PA, de forma ARTICULADA (item 9.3): 18 Conselhos Federais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0545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341121"/>
            <a:ext cx="6089904" cy="1079767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Primeira análise dos Planos de Ação – </a:t>
            </a:r>
            <a:r>
              <a:rPr lang="pt-BR" dirty="0"/>
              <a:t>ACÓRDÃO Nº 2513/2016 – TCU </a:t>
            </a:r>
            <a:r>
              <a:rPr lang="pt-BR" dirty="0" smtClean="0"/>
              <a:t>–P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387319"/>
            <a:ext cx="7822632" cy="413802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800" b="1" dirty="0" smtClean="0"/>
              <a:t>Determinações</a:t>
            </a:r>
            <a:r>
              <a:rPr lang="pt-BR" sz="2800" dirty="0" smtClean="0"/>
              <a:t> </a:t>
            </a:r>
            <a:r>
              <a:rPr lang="pt-BR" sz="2800" b="1" dirty="0" smtClean="0"/>
              <a:t>parcialmente cumpridas</a:t>
            </a:r>
          </a:p>
          <a:p>
            <a:pPr algn="just"/>
            <a:r>
              <a:rPr lang="pt-BR" sz="2800" dirty="0" smtClean="0"/>
              <a:t>Elaboração e remessa PA, de forma NÃO ARTICULADA (item 9.3): 4 Conselhos Federais</a:t>
            </a:r>
          </a:p>
          <a:p>
            <a:pPr marL="0" lvl="0" indent="0" algn="just">
              <a:buNone/>
            </a:pPr>
            <a:r>
              <a:rPr lang="pt-BR" sz="2800" b="1" dirty="0">
                <a:solidFill>
                  <a:prstClr val="black"/>
                </a:solidFill>
              </a:rPr>
              <a:t>Determinações</a:t>
            </a:r>
            <a:r>
              <a:rPr lang="pt-BR" sz="2800" dirty="0">
                <a:solidFill>
                  <a:prstClr val="black"/>
                </a:solidFill>
              </a:rPr>
              <a:t> </a:t>
            </a:r>
            <a:r>
              <a:rPr lang="pt-BR" sz="2800" b="1" dirty="0" smtClean="0">
                <a:solidFill>
                  <a:prstClr val="black"/>
                </a:solidFill>
              </a:rPr>
              <a:t>não cumpridas</a:t>
            </a:r>
          </a:p>
          <a:p>
            <a:pPr lvl="0" algn="just"/>
            <a:r>
              <a:rPr lang="pt-BR" sz="2800" dirty="0"/>
              <a:t>Não elaboração de </a:t>
            </a:r>
            <a:r>
              <a:rPr lang="pt-BR" sz="2800" dirty="0" smtClean="0"/>
              <a:t>Plano de Ação ARTICULADO (item 9.3): 4 Conselhos Federais</a:t>
            </a:r>
          </a:p>
          <a:p>
            <a:pPr lvl="0" algn="just"/>
            <a:r>
              <a:rPr lang="pt-BR" sz="2800" dirty="0" smtClean="0">
                <a:sym typeface="Wingdings" panose="05000000000000000000" pitchFamily="2" charset="2"/>
              </a:rPr>
              <a:t></a:t>
            </a:r>
            <a:r>
              <a:rPr lang="pt-BR" sz="2800" dirty="0" smtClean="0"/>
              <a:t>Nova determinação para apresentação Plano de Ação Articulado: 7 </a:t>
            </a:r>
            <a:r>
              <a:rPr lang="pt-BR" sz="2800" dirty="0" smtClean="0"/>
              <a:t>Conselhos Federais</a:t>
            </a:r>
            <a:endParaRPr lang="pt-BR" sz="2800" b="1" dirty="0">
              <a:solidFill>
                <a:srgbClr val="000000"/>
              </a:solidFill>
            </a:endParaRPr>
          </a:p>
          <a:p>
            <a:pPr lvl="0" algn="just"/>
            <a:r>
              <a:rPr lang="pt-BR" sz="2800" b="1" dirty="0">
                <a:solidFill>
                  <a:srgbClr val="000000"/>
                </a:solidFill>
              </a:rPr>
              <a:t>Recurso com efeito suspensivo (não provido): </a:t>
            </a:r>
            <a:r>
              <a:rPr lang="pt-BR" sz="2800" dirty="0">
                <a:solidFill>
                  <a:srgbClr val="000000"/>
                </a:solidFill>
              </a:rPr>
              <a:t>1 </a:t>
            </a:r>
            <a:r>
              <a:rPr lang="pt-BR" sz="2800">
                <a:solidFill>
                  <a:srgbClr val="000000"/>
                </a:solidFill>
              </a:rPr>
              <a:t>Conselho </a:t>
            </a:r>
            <a:r>
              <a:rPr lang="pt-BR" sz="2800" smtClean="0">
                <a:solidFill>
                  <a:srgbClr val="000000"/>
                </a:solidFill>
              </a:rPr>
              <a:t>Federal</a:t>
            </a:r>
            <a:endParaRPr lang="pt-BR" sz="2800" dirty="0" smtClean="0">
              <a:solidFill>
                <a:srgbClr val="000000"/>
              </a:solidFill>
            </a:endParaRPr>
          </a:p>
          <a:p>
            <a:pPr lvl="0" algn="just"/>
            <a:endParaRPr lang="pt-BR" sz="2800" dirty="0"/>
          </a:p>
          <a:p>
            <a:pPr lvl="0" algn="just"/>
            <a:endParaRPr lang="pt-BR" sz="2800" dirty="0"/>
          </a:p>
          <a:p>
            <a:pPr algn="just"/>
            <a:endParaRPr lang="pt-BR" sz="2800" dirty="0"/>
          </a:p>
          <a:p>
            <a:pPr algn="just"/>
            <a:endParaRPr lang="pt-BR" sz="2800" dirty="0" smtClean="0"/>
          </a:p>
          <a:p>
            <a:pPr algn="just"/>
            <a:endParaRPr lang="pt-BR" sz="2800" dirty="0" smtClean="0"/>
          </a:p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endParaRPr lang="pt-BR" sz="2800" dirty="0" smtClean="0"/>
          </a:p>
        </p:txBody>
      </p:sp>
      <p:sp>
        <p:nvSpPr>
          <p:cNvPr id="4" name="Retângulo 3"/>
          <p:cNvSpPr/>
          <p:nvPr/>
        </p:nvSpPr>
        <p:spPr>
          <a:xfrm>
            <a:off x="5076056" y="2387319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778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Primeira análise dos Planos de Ação – PA – item 9.3 do Acórdão 96/2016-P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sz="2800" dirty="0"/>
              <a:t>Articulação 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marL="0" indent="0" algn="just">
              <a:buNone/>
            </a:pPr>
            <a:r>
              <a:rPr lang="pt-BR" sz="2800" dirty="0" smtClean="0"/>
              <a:t>“demonstrar </a:t>
            </a:r>
            <a:r>
              <a:rPr lang="pt-BR" sz="2800" dirty="0"/>
              <a:t>que estabeleceram contatos, definiram, de maneira coordenada e colaborativa com seus regionais, as bases de atuação e a organização na instituição de procedimentos, na elaboração e na remessa ao Tribunal de um único plano de ação por sistema, com os conteúdos mínimos exigidos na determinação ora </a:t>
            </a:r>
            <a:r>
              <a:rPr lang="pt-BR" sz="2800" dirty="0" smtClean="0"/>
              <a:t>monitorada”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416695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341121"/>
            <a:ext cx="6089904" cy="93575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Conclusão da Auditoria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276873"/>
            <a:ext cx="7750623" cy="4581127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Maior conhecimento e entendimento pelos CFP quanto à aplicação da LAI</a:t>
            </a:r>
          </a:p>
          <a:p>
            <a:pPr algn="just"/>
            <a:r>
              <a:rPr lang="pt-BR" sz="2400" dirty="0" smtClean="0"/>
              <a:t>Transparência </a:t>
            </a:r>
            <a:r>
              <a:rPr lang="pt-BR" sz="2400" dirty="0"/>
              <a:t>como instrumento de </a:t>
            </a:r>
            <a:r>
              <a:rPr lang="pt-BR" sz="2400" dirty="0" smtClean="0"/>
              <a:t>eficiência da gestão; aumenta </a:t>
            </a:r>
            <a:r>
              <a:rPr lang="pt-BR" sz="2400" dirty="0"/>
              <a:t>segurança do administrador na tomada de decisão</a:t>
            </a:r>
            <a:endParaRPr lang="pt-BR" sz="2400" dirty="0" smtClean="0"/>
          </a:p>
          <a:p>
            <a:pPr algn="just"/>
            <a:r>
              <a:rPr lang="pt-BR" sz="2400" dirty="0" smtClean="0"/>
              <a:t>Todos podem contribuir para melhorias e alertar para desvios</a:t>
            </a:r>
          </a:p>
          <a:p>
            <a:pPr algn="just"/>
            <a:r>
              <a:rPr lang="pt-BR" sz="2400" dirty="0" smtClean="0"/>
              <a:t>Incentiva </a:t>
            </a:r>
            <a:r>
              <a:rPr lang="pt-BR" sz="2400" dirty="0"/>
              <a:t>participação </a:t>
            </a:r>
            <a:r>
              <a:rPr lang="pt-BR" sz="2400" dirty="0" smtClean="0"/>
              <a:t>democrática (controle social); inibe corrupção</a:t>
            </a:r>
          </a:p>
          <a:p>
            <a:pPr algn="just"/>
            <a:r>
              <a:rPr lang="pt-BR" sz="2400" dirty="0"/>
              <a:t>Melhora dos serviços oferecidos aos </a:t>
            </a:r>
            <a:r>
              <a:rPr lang="pt-BR" sz="2400" dirty="0" smtClean="0"/>
              <a:t>profissionais inscritos e</a:t>
            </a:r>
            <a:r>
              <a:rPr lang="pt-BR" sz="2400" dirty="0"/>
              <a:t> </a:t>
            </a:r>
            <a:r>
              <a:rPr lang="pt-BR" sz="2400" dirty="0" smtClean="0"/>
              <a:t>à sociedade em geral</a:t>
            </a:r>
            <a:endParaRPr lang="pt-BR" sz="2400" dirty="0"/>
          </a:p>
          <a:p>
            <a:pPr algn="just"/>
            <a:endParaRPr lang="pt-BR" sz="2400" dirty="0" smtClean="0"/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6674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341121"/>
            <a:ext cx="6089904" cy="647720"/>
          </a:xfrm>
        </p:spPr>
        <p:txBody>
          <a:bodyPr/>
          <a:lstStyle/>
          <a:p>
            <a:r>
              <a:rPr lang="pt-BR" dirty="0" smtClean="0"/>
              <a:t>Perguntas frequentes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988842"/>
            <a:ext cx="8280920" cy="4536502"/>
          </a:xfrm>
        </p:spPr>
        <p:txBody>
          <a:bodyPr>
            <a:normAutofit/>
          </a:bodyPr>
          <a:lstStyle/>
          <a:p>
            <a:r>
              <a:rPr lang="pt-BR" dirty="0" smtClean="0"/>
              <a:t>Pode usar barreiras de acesso (CAPTCHA)?</a:t>
            </a:r>
          </a:p>
          <a:p>
            <a:r>
              <a:rPr lang="pt-BR" dirty="0" smtClean="0"/>
              <a:t>Pode utilizar formatos .</a:t>
            </a:r>
            <a:r>
              <a:rPr lang="pt-BR" dirty="0" err="1" smtClean="0"/>
              <a:t>csv</a:t>
            </a:r>
            <a:r>
              <a:rPr lang="pt-BR" dirty="0" smtClean="0"/>
              <a:t> e não ser transparente?</a:t>
            </a:r>
          </a:p>
          <a:p>
            <a:r>
              <a:rPr lang="pt-BR" dirty="0" smtClean="0"/>
              <a:t>qual a responsabilidade dos conselhos federais em relação as informações dos regionais? </a:t>
            </a:r>
          </a:p>
          <a:p>
            <a:r>
              <a:rPr lang="pt-BR" dirty="0" smtClean="0"/>
              <a:t>processos éticos são considerados sigilosos?</a:t>
            </a:r>
          </a:p>
          <a:p>
            <a:r>
              <a:rPr lang="pt-BR" dirty="0" smtClean="0"/>
              <a:t>qual o prazo para disponibilizar/atualizar as informações?</a:t>
            </a:r>
          </a:p>
          <a:p>
            <a:r>
              <a:rPr lang="pt-BR" dirty="0" smtClean="0"/>
              <a:t>Série histórica – devem ser disponibilizadas as informações de quantos anos?</a:t>
            </a:r>
          </a:p>
          <a:p>
            <a:r>
              <a:rPr lang="pt-BR" dirty="0" smtClean="0"/>
              <a:t>as informações sobre remuneração devem ser disponibilizadas de forma individualizada?</a:t>
            </a:r>
          </a:p>
          <a:p>
            <a:r>
              <a:rPr lang="pt-BR" dirty="0" smtClean="0"/>
              <a:t>as informações podem ser disponibilizadas em formato PDF?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85070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transparência?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718816"/>
            <a:ext cx="7750624" cy="3950544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Passa </a:t>
            </a:r>
            <a:r>
              <a:rPr lang="pt-BR" dirty="0"/>
              <a:t>pelas seguintes respostas afirmativas</a:t>
            </a:r>
            <a:endParaRPr lang="pt-BR" dirty="0" smtClean="0"/>
          </a:p>
          <a:p>
            <a:pPr lvl="1" algn="just"/>
            <a:r>
              <a:rPr lang="pt-BR" dirty="0" smtClean="0"/>
              <a:t>É possível ordenar as informações em ordem crescente/decrescente?</a:t>
            </a:r>
          </a:p>
          <a:p>
            <a:pPr lvl="1" algn="just"/>
            <a:r>
              <a:rPr lang="pt-BR" dirty="0" smtClean="0"/>
              <a:t>É possível tabular as informações ordenadas?</a:t>
            </a:r>
          </a:p>
          <a:p>
            <a:pPr lvl="1" algn="just"/>
            <a:r>
              <a:rPr lang="pt-BR" dirty="0" smtClean="0"/>
              <a:t>Desse ordenamento de informações, tenho condições de dizer qual é o maior valor pago, qual o fornecedor que mais recebeu do órgão, qual o conselheiro/empregado que recebeu mais diárias, quem recebeu mais jetons?</a:t>
            </a:r>
          </a:p>
          <a:p>
            <a:pPr lvl="1" algn="just"/>
            <a:endParaRPr lang="pt-BR" sz="2000" dirty="0"/>
          </a:p>
          <a:p>
            <a:pPr marL="128588" lvl="1" algn="just">
              <a:spcBef>
                <a:spcPts val="563"/>
              </a:spcBef>
            </a:pPr>
            <a:r>
              <a:rPr lang="pt-BR" sz="2000" dirty="0"/>
              <a:t>A transparência passa pelo ordenamento, organização na apresentação das informações.</a:t>
            </a:r>
          </a:p>
          <a:p>
            <a:pPr marL="128588" lvl="1" algn="just">
              <a:spcBef>
                <a:spcPts val="563"/>
              </a:spcBef>
            </a:pPr>
            <a:r>
              <a:rPr lang="pt-BR" sz="2000" dirty="0"/>
              <a:t>Transparência que </a:t>
            </a:r>
            <a:r>
              <a:rPr lang="pt-BR" sz="2000" dirty="0" smtClean="0"/>
              <a:t>não incentiva e impõe dificuldades à efetiva  </a:t>
            </a:r>
            <a:r>
              <a:rPr lang="pt-BR" sz="2000" dirty="0"/>
              <a:t>participação </a:t>
            </a:r>
            <a:r>
              <a:rPr lang="pt-BR" sz="2000" dirty="0" smtClean="0"/>
              <a:t>social não </a:t>
            </a:r>
            <a:r>
              <a:rPr lang="pt-BR" sz="2000" smtClean="0"/>
              <a:t>é transparência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0257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0" dirty="0" smtClean="0"/>
              <a:t>Justice Louis D. </a:t>
            </a:r>
            <a:r>
              <a:rPr lang="pt-BR" b="0" dirty="0" err="1" smtClean="0"/>
              <a:t>Brandeis</a:t>
            </a:r>
            <a:r>
              <a:rPr lang="pt-BR" b="0" dirty="0" smtClean="0"/>
              <a:t> (1856- 1941)</a:t>
            </a:r>
            <a:r>
              <a:rPr lang="pt-BR" b="0" cap="all" dirty="0"/>
              <a:t/>
            </a:r>
            <a:br>
              <a:rPr lang="pt-BR" b="0" cap="all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2564904"/>
            <a:ext cx="7445502" cy="361205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pt-BR" sz="2600" b="1" i="1" dirty="0" smtClean="0"/>
              <a:t>“A publicidade é recomendada como remédio para as doenças sociais e industriais. A luz solar é o melhor dos desinfetantes, a luz elétrica o mais eficiente policial” </a:t>
            </a:r>
          </a:p>
          <a:p>
            <a:endParaRPr lang="pt-BR" i="1" dirty="0" smtClean="0"/>
          </a:p>
          <a:p>
            <a:endParaRPr lang="pt-BR" i="1" dirty="0" smtClean="0"/>
          </a:p>
          <a:p>
            <a:pPr marL="0" indent="0">
              <a:buNone/>
            </a:pPr>
            <a:r>
              <a:rPr lang="pt-BR" sz="1500" dirty="0" smtClean="0"/>
              <a:t>Tradução livre de “P</a:t>
            </a:r>
            <a:r>
              <a:rPr lang="en-US" sz="1500" dirty="0" err="1" smtClean="0"/>
              <a:t>ublicity</a:t>
            </a:r>
            <a:r>
              <a:rPr lang="en-US" sz="1500" dirty="0" smtClean="0"/>
              <a:t> </a:t>
            </a:r>
            <a:r>
              <a:rPr lang="en-US" sz="1500" dirty="0"/>
              <a:t>is justly commended as a remedy for social and industrial diseases. Sunlight is said to be the best of disinfectants; electric light the most efficient policeman.“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424703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altLang="pt-BR" dirty="0" smtClean="0"/>
              <a:t>Obrigado pela atenção!</a:t>
            </a:r>
          </a:p>
        </p:txBody>
      </p:sp>
      <p:sp>
        <p:nvSpPr>
          <p:cNvPr id="542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852936"/>
            <a:ext cx="8460432" cy="33240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altLang="pt-BR" b="1" dirty="0" smtClean="0"/>
              <a:t>Guilherme Yadoya de Souza</a:t>
            </a:r>
          </a:p>
          <a:p>
            <a:pPr>
              <a:buNone/>
            </a:pPr>
            <a:r>
              <a:rPr lang="pt-BR" altLang="pt-BR" b="1" dirty="0" smtClean="0"/>
              <a:t>Secretaria de Controle Externo no Estado do Rio Grande do Sul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pt-BR" altLang="pt-BR" b="1" dirty="0" smtClean="0"/>
              <a:t>(Secex-RS/TCU)</a:t>
            </a:r>
          </a:p>
          <a:p>
            <a:pPr marL="0" indent="0" eaLnBrk="1" hangingPunct="1">
              <a:buNone/>
            </a:pPr>
            <a:r>
              <a:rPr lang="pt-BR" altLang="pt-BR" dirty="0" smtClean="0"/>
              <a:t>(51) 3778-5600</a:t>
            </a:r>
          </a:p>
          <a:p>
            <a:pPr marL="0" indent="0" eaLnBrk="1" hangingPunct="1">
              <a:buNone/>
            </a:pPr>
            <a:r>
              <a:rPr lang="pt-BR" altLang="pt-BR" dirty="0" smtClean="0">
                <a:hlinkClick r:id="rId3"/>
              </a:rPr>
              <a:t>secex-rs@tcu.gov.br</a:t>
            </a:r>
            <a:endParaRPr lang="pt-BR" altLang="pt-BR" dirty="0" smtClean="0"/>
          </a:p>
          <a:p>
            <a:pPr marL="0" indent="0" eaLnBrk="1" hangingPunct="1">
              <a:buNone/>
            </a:pPr>
            <a:endParaRPr lang="pt-BR" altLang="pt-BR" dirty="0" smtClean="0"/>
          </a:p>
          <a:p>
            <a:pPr marL="0" indent="0">
              <a:buNone/>
            </a:pPr>
            <a:r>
              <a:rPr lang="pt-BR" altLang="pt-BR" dirty="0">
                <a:hlinkClick r:id="rId4"/>
              </a:rPr>
              <a:t>www.tcu.gov.br</a:t>
            </a:r>
            <a:endParaRPr lang="pt-BR" altLang="pt-BR" dirty="0"/>
          </a:p>
          <a:p>
            <a:pPr marL="0" indent="0">
              <a:buNone/>
            </a:pPr>
            <a:r>
              <a:rPr lang="pt-BR" altLang="pt-BR" dirty="0"/>
              <a:t>Ouvidoria do TCU – 0800 644 15 00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pt-BR" altLang="pt-BR" dirty="0" smtClean="0"/>
          </a:p>
          <a:p>
            <a:pPr eaLnBrk="1" hangingPunct="1"/>
            <a:endParaRPr lang="pt-BR" altLang="pt-BR" dirty="0" smtClean="0"/>
          </a:p>
          <a:p>
            <a:pPr eaLnBrk="1" hangingPunct="1"/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124018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00000"/>
                </a:solidFill>
              </a:rPr>
              <a:t>Como esse trabalho foi realizado?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>
                <a:solidFill>
                  <a:srgbClr val="000000"/>
                </a:solidFill>
              </a:rPr>
              <a:t>Critérios de auditoria:</a:t>
            </a:r>
          </a:p>
          <a:p>
            <a:pPr algn="just"/>
            <a:r>
              <a:rPr lang="pt-BR" dirty="0">
                <a:solidFill>
                  <a:srgbClr val="000000"/>
                </a:solidFill>
              </a:rPr>
              <a:t>Lei de Acesso à Informação (Lei 12.527/2011)</a:t>
            </a:r>
          </a:p>
          <a:p>
            <a:pPr algn="just"/>
            <a:r>
              <a:rPr lang="pt-BR" dirty="0">
                <a:solidFill>
                  <a:srgbClr val="000000"/>
                </a:solidFill>
              </a:rPr>
              <a:t>Lei de Responsabilidade Fiscal (LC 101/2000) </a:t>
            </a:r>
          </a:p>
          <a:p>
            <a:pPr algn="just"/>
            <a:r>
              <a:rPr lang="pt-BR" dirty="0">
                <a:solidFill>
                  <a:srgbClr val="000000"/>
                </a:solidFill>
              </a:rPr>
              <a:t>“Orientações para os Conselhos de Fiscalização das Atividades Profissionais”, publicada pelo TCU em 2014</a:t>
            </a:r>
          </a:p>
          <a:p>
            <a:pPr algn="just"/>
            <a:r>
              <a:rPr lang="pt-BR" dirty="0" smtClean="0">
                <a:solidFill>
                  <a:srgbClr val="000000"/>
                </a:solidFill>
              </a:rPr>
              <a:t>(</a:t>
            </a:r>
            <a:r>
              <a:rPr lang="pt-BR" dirty="0">
                <a:solidFill>
                  <a:srgbClr val="000000"/>
                </a:solidFill>
              </a:rPr>
              <a:t>disponível em </a:t>
            </a:r>
            <a:r>
              <a:rPr lang="pt-BR" u="sng" dirty="0" smtClean="0">
                <a:solidFill>
                  <a:srgbClr val="000000"/>
                </a:solidFill>
                <a:hlinkClick r:id="rId4"/>
              </a:rPr>
              <a:t>www.tcu.gov.br</a:t>
            </a:r>
            <a:r>
              <a:rPr lang="pt-BR" dirty="0">
                <a:solidFill>
                  <a:srgbClr val="000000"/>
                </a:solidFill>
              </a:rPr>
              <a:t>). </a:t>
            </a:r>
            <a:endParaRPr lang="pt-BR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0935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341121"/>
            <a:ext cx="6089904" cy="791736"/>
          </a:xfrm>
        </p:spPr>
        <p:txBody>
          <a:bodyPr/>
          <a:lstStyle/>
          <a:p>
            <a:r>
              <a:rPr lang="pt-BR" dirty="0" smtClean="0"/>
              <a:t>Como esse trabalho foi realizado?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988840"/>
            <a:ext cx="7445502" cy="446449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Questionário:  três </a:t>
            </a:r>
            <a:r>
              <a:rPr lang="pt-BR" dirty="0"/>
              <a:t>grupos de </a:t>
            </a:r>
            <a:r>
              <a:rPr lang="pt-BR" dirty="0" smtClean="0"/>
              <a:t>perguntas (99 itens):</a:t>
            </a:r>
          </a:p>
          <a:p>
            <a:pPr algn="just"/>
            <a:endParaRPr lang="pt-BR" dirty="0"/>
          </a:p>
          <a:p>
            <a:pPr lvl="1" algn="just"/>
            <a:r>
              <a:rPr lang="pt-BR" dirty="0"/>
              <a:t>1 </a:t>
            </a:r>
            <a:r>
              <a:rPr lang="pt-BR" b="1" dirty="0"/>
              <a:t>TRANSPARÊNCIA ATIVA</a:t>
            </a:r>
            <a:r>
              <a:rPr lang="pt-BR" dirty="0"/>
              <a:t> – 87</a:t>
            </a:r>
          </a:p>
          <a:p>
            <a:pPr lvl="1" algn="just"/>
            <a:r>
              <a:rPr lang="pt-BR" dirty="0"/>
              <a:t>2 </a:t>
            </a:r>
            <a:r>
              <a:rPr lang="pt-BR" b="1" dirty="0"/>
              <a:t>TRANSPARÊNCIA PASSIVA-SIC</a:t>
            </a:r>
            <a:r>
              <a:rPr lang="pt-BR" dirty="0"/>
              <a:t> - 10</a:t>
            </a:r>
          </a:p>
          <a:p>
            <a:pPr lvl="1" algn="just"/>
            <a:r>
              <a:rPr lang="pt-BR" dirty="0"/>
              <a:t>3 </a:t>
            </a:r>
            <a:r>
              <a:rPr lang="pt-BR" b="1" dirty="0"/>
              <a:t>RESPONSÁVEL PELO CUMPRIMENTO DA LAI</a:t>
            </a:r>
            <a:r>
              <a:rPr lang="pt-BR" dirty="0"/>
              <a:t> - 2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Perguntas: granularidade </a:t>
            </a:r>
            <a:r>
              <a:rPr lang="pt-BR" dirty="0"/>
              <a:t>da </a:t>
            </a:r>
            <a:r>
              <a:rPr lang="pt-BR" dirty="0" smtClean="0"/>
              <a:t>informação</a:t>
            </a:r>
          </a:p>
          <a:p>
            <a:pPr algn="just"/>
            <a:r>
              <a:rPr lang="pt-BR" dirty="0" smtClean="0"/>
              <a:t>Tipo </a:t>
            </a:r>
            <a:r>
              <a:rPr lang="pt-BR" dirty="0"/>
              <a:t>Sim/Não (de preenchimento obrigatório</a:t>
            </a:r>
            <a:r>
              <a:rPr lang="pt-BR" dirty="0" smtClean="0"/>
              <a:t>)</a:t>
            </a:r>
          </a:p>
          <a:p>
            <a:pPr lvl="1" algn="just"/>
            <a:r>
              <a:rPr lang="pt-BR" dirty="0" smtClean="0"/>
              <a:t>Expressão de </a:t>
            </a:r>
            <a:r>
              <a:rPr lang="pt-BR" dirty="0"/>
              <a:t>dois atributos fundamentais da informação: a integridade e a </a:t>
            </a:r>
            <a:r>
              <a:rPr lang="pt-BR" dirty="0" smtClean="0"/>
              <a:t>primariedade</a:t>
            </a:r>
          </a:p>
          <a:p>
            <a:pPr algn="just"/>
            <a:r>
              <a:rPr lang="pt-BR" dirty="0" smtClean="0"/>
              <a:t>“Sim” representando atendimento da LAI</a:t>
            </a:r>
          </a:p>
          <a:p>
            <a:pPr algn="just"/>
            <a:r>
              <a:rPr lang="pt-BR" dirty="0" smtClean="0"/>
              <a:t>Utilização da </a:t>
            </a:r>
            <a:r>
              <a:rPr lang="pt-BR" dirty="0"/>
              <a:t>ferramenta livre de pesquisa </a:t>
            </a:r>
            <a:r>
              <a:rPr lang="pt-BR" dirty="0" err="1"/>
              <a:t>LimeSurvey</a:t>
            </a:r>
            <a:r>
              <a:rPr lang="pt-BR" dirty="0"/>
              <a:t>®.  </a:t>
            </a:r>
            <a:endParaRPr lang="pt-BR" dirty="0" smtClean="0"/>
          </a:p>
          <a:p>
            <a:pPr algn="just"/>
            <a:r>
              <a:rPr lang="pt-BR" dirty="0" smtClean="0"/>
              <a:t>O link ao questionário </a:t>
            </a:r>
            <a:r>
              <a:rPr lang="pt-BR" dirty="0"/>
              <a:t>foi enviado por mensagem eletrônica</a:t>
            </a:r>
          </a:p>
        </p:txBody>
      </p:sp>
    </p:spTree>
    <p:extLst>
      <p:ext uri="{BB962C8B-B14F-4D97-AF65-F5344CB8AC3E}">
        <p14:creationId xmlns:p14="http://schemas.microsoft.com/office/powerpoint/2010/main" val="147925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LAI - Objetivos e diretrizes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	</a:t>
            </a:r>
            <a:r>
              <a:rPr lang="pt-BR" b="1" dirty="0"/>
              <a:t>Assegurar o direito fundamental de acesso à informação</a:t>
            </a:r>
            <a:r>
              <a:rPr lang="pt-BR" b="1" dirty="0" smtClean="0"/>
              <a:t>:</a:t>
            </a:r>
            <a:endParaRPr lang="pt-BR" b="1" dirty="0"/>
          </a:p>
          <a:p>
            <a:pPr algn="just"/>
            <a:r>
              <a:rPr lang="pt-BR" dirty="0"/>
              <a:t>p</a:t>
            </a:r>
            <a:r>
              <a:rPr lang="pt-BR" dirty="0" smtClean="0"/>
              <a:t>ublicidade como preceito geral e sigilo como exceção;</a:t>
            </a:r>
          </a:p>
          <a:p>
            <a:pPr algn="just"/>
            <a:r>
              <a:rPr lang="pt-BR" dirty="0"/>
              <a:t>d</a:t>
            </a:r>
            <a:r>
              <a:rPr lang="pt-BR" dirty="0" smtClean="0"/>
              <a:t>ivulgação de informações de interesse público, independente de solicitações;</a:t>
            </a:r>
          </a:p>
          <a:p>
            <a:pPr algn="just"/>
            <a:r>
              <a:rPr lang="pt-BR" dirty="0"/>
              <a:t>u</a:t>
            </a:r>
            <a:r>
              <a:rPr lang="pt-BR" dirty="0" smtClean="0"/>
              <a:t>tilização de meios de comunicação;</a:t>
            </a:r>
          </a:p>
          <a:p>
            <a:pPr algn="just"/>
            <a:r>
              <a:rPr lang="pt-BR" dirty="0"/>
              <a:t>c</a:t>
            </a:r>
            <a:r>
              <a:rPr lang="pt-BR" dirty="0" smtClean="0"/>
              <a:t>ultura da transparência na administração pública;</a:t>
            </a:r>
          </a:p>
          <a:p>
            <a:pPr algn="just"/>
            <a:r>
              <a:rPr lang="pt-BR" dirty="0"/>
              <a:t>c</a:t>
            </a:r>
            <a:r>
              <a:rPr lang="pt-BR" dirty="0" smtClean="0"/>
              <a:t>ontrole social. 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425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Transparência x Publicidade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Transparência decorre do princípio da publicidade (CF, art. 37) mas não se confunde com ele.</a:t>
            </a:r>
          </a:p>
          <a:p>
            <a:r>
              <a:rPr lang="pt-BR" dirty="0"/>
              <a:t>A publicidade é condição necessária, mas não suficiente.</a:t>
            </a:r>
          </a:p>
          <a:p>
            <a:r>
              <a:rPr lang="pt-BR" dirty="0"/>
              <a:t>Paradoxo da gestão pública: da escassez de informação se passou ao excesso, devido ao grande volume de dados, de relatórios de análises.</a:t>
            </a:r>
          </a:p>
          <a:p>
            <a:r>
              <a:rPr lang="pt-BR" dirty="0"/>
              <a:t>Portanto, é preciso dar publicidade aos atos de gestão de forma </a:t>
            </a:r>
            <a:r>
              <a:rPr lang="pt-BR" b="1" dirty="0"/>
              <a:t>organizada e flexível</a:t>
            </a:r>
            <a:r>
              <a:rPr lang="pt-BR" dirty="0"/>
              <a:t>, de forma a superar esse paradoxo.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3296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341120"/>
            <a:ext cx="6476184" cy="1377695"/>
          </a:xfrm>
        </p:spPr>
        <p:txBody>
          <a:bodyPr/>
          <a:lstStyle/>
          <a:p>
            <a:pPr algn="ctr"/>
            <a:r>
              <a:rPr lang="pt-BR" dirty="0"/>
              <a:t>Conteúdos </a:t>
            </a:r>
            <a:r>
              <a:rPr lang="pt-BR" dirty="0" smtClean="0"/>
              <a:t>mínimos a </a:t>
            </a:r>
            <a:r>
              <a:rPr lang="pt-BR" dirty="0"/>
              <a:t>serem </a:t>
            </a:r>
            <a:r>
              <a:rPr lang="pt-BR" dirty="0" smtClean="0"/>
              <a:t>divulgados</a:t>
            </a:r>
            <a:br>
              <a:rPr lang="pt-BR" dirty="0" smtClean="0"/>
            </a:br>
            <a:r>
              <a:rPr lang="pt-BR" sz="2400" dirty="0"/>
              <a:t>(</a:t>
            </a:r>
            <a:r>
              <a:rPr lang="pt-BR" sz="2400" dirty="0" smtClean="0"/>
              <a:t>art. 7º e 8º da LAI)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 smtClean="0"/>
              <a:t>competências </a:t>
            </a:r>
            <a:r>
              <a:rPr lang="pt-BR" sz="2400" dirty="0"/>
              <a:t>e </a:t>
            </a:r>
            <a:r>
              <a:rPr lang="pt-BR" sz="2400" b="1" dirty="0"/>
              <a:t>estrutura </a:t>
            </a:r>
            <a:r>
              <a:rPr lang="pt-BR" sz="2400" b="1" dirty="0" smtClean="0"/>
              <a:t>organizacional</a:t>
            </a:r>
            <a:r>
              <a:rPr lang="pt-BR" sz="2400" dirty="0" smtClean="0"/>
              <a:t>;</a:t>
            </a:r>
            <a:endParaRPr lang="pt-BR" sz="2400" dirty="0"/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 smtClean="0"/>
              <a:t>repasses </a:t>
            </a:r>
            <a:r>
              <a:rPr lang="pt-BR" sz="2400" b="1" dirty="0"/>
              <a:t>ou transferências de recursos </a:t>
            </a:r>
            <a:r>
              <a:rPr lang="pt-BR" sz="2400" b="1" dirty="0" smtClean="0"/>
              <a:t>financeiros</a:t>
            </a:r>
            <a:endParaRPr lang="pt-BR" sz="2400" b="1" dirty="0"/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 smtClean="0"/>
              <a:t>despesas</a:t>
            </a:r>
            <a:r>
              <a:rPr lang="pt-BR" sz="2400" dirty="0" smtClean="0"/>
              <a:t> (informações contidas nos documentos)</a:t>
            </a:r>
            <a:endParaRPr lang="pt-BR" sz="2400" dirty="0"/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 smtClean="0"/>
              <a:t>procedimentos licitatórios</a:t>
            </a:r>
            <a:r>
              <a:rPr lang="pt-BR" sz="2400" dirty="0" smtClean="0"/>
              <a:t>;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/>
              <a:t>dados gerais </a:t>
            </a:r>
            <a:r>
              <a:rPr lang="pt-BR" sz="2400" dirty="0" smtClean="0"/>
              <a:t>de </a:t>
            </a:r>
            <a:r>
              <a:rPr lang="pt-BR" sz="2400" b="1" dirty="0"/>
              <a:t>programas, ações, projetos e obras</a:t>
            </a:r>
            <a:r>
              <a:rPr lang="pt-BR" sz="2400" dirty="0"/>
              <a:t> da entidade (indicadores e metas</a:t>
            </a:r>
            <a:r>
              <a:rPr lang="pt-BR" sz="2400" dirty="0" smtClean="0"/>
              <a:t>) </a:t>
            </a:r>
            <a:endParaRPr lang="pt-BR" sz="2400" dirty="0"/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/>
              <a:t>respostas a </a:t>
            </a:r>
            <a:r>
              <a:rPr lang="pt-BR" sz="2400" b="1" dirty="0"/>
              <a:t>perguntas mais </a:t>
            </a:r>
            <a:r>
              <a:rPr lang="pt-BR" sz="2400" b="1" dirty="0" smtClean="0"/>
              <a:t>frequentes</a:t>
            </a:r>
            <a:endParaRPr lang="pt-BR" sz="2400" dirty="0"/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1003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pt-BR" dirty="0"/>
              <a:t>Conteúdos </a:t>
            </a:r>
            <a:r>
              <a:rPr lang="pt-BR" dirty="0" smtClean="0"/>
              <a:t>mínimos a </a:t>
            </a:r>
            <a:r>
              <a:rPr lang="pt-BR" dirty="0"/>
              <a:t>serem </a:t>
            </a:r>
            <a:r>
              <a:rPr lang="pt-BR" dirty="0" smtClean="0"/>
              <a:t>divulgados</a:t>
            </a:r>
            <a:br>
              <a:rPr lang="pt-BR" dirty="0" smtClean="0"/>
            </a:br>
            <a:r>
              <a:rPr lang="pt-BR" sz="2400" dirty="0"/>
              <a:t>(</a:t>
            </a:r>
            <a:r>
              <a:rPr lang="pt-BR" sz="2400" dirty="0" smtClean="0"/>
              <a:t>art. 7º e 8º da LAI)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pt-BR" sz="2400" b="1" dirty="0" smtClean="0"/>
              <a:t>atividades </a:t>
            </a:r>
            <a:r>
              <a:rPr lang="pt-BR" sz="2400" b="1" dirty="0"/>
              <a:t>exercidas</a:t>
            </a:r>
            <a:r>
              <a:rPr lang="pt-BR" sz="2400" dirty="0"/>
              <a:t> (política, organização e serviços);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 smtClean="0"/>
              <a:t>informação </a:t>
            </a:r>
            <a:r>
              <a:rPr lang="pt-BR" sz="2400" dirty="0"/>
              <a:t>pertinente à administração do </a:t>
            </a:r>
            <a:r>
              <a:rPr lang="pt-BR" sz="2400" b="1" dirty="0"/>
              <a:t>patrimônio </a:t>
            </a:r>
            <a:r>
              <a:rPr lang="pt-BR" sz="2400" b="1" dirty="0" smtClean="0"/>
              <a:t>público</a:t>
            </a:r>
            <a:r>
              <a:rPr lang="pt-BR" sz="2400" dirty="0" smtClean="0"/>
              <a:t>;</a:t>
            </a:r>
            <a:endParaRPr lang="pt-BR" sz="2400" dirty="0"/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r>
              <a:rPr lang="pt-BR" sz="2400" dirty="0"/>
              <a:t>resultado de </a:t>
            </a:r>
            <a:r>
              <a:rPr lang="pt-BR" sz="2400" b="1" dirty="0"/>
              <a:t>inspeções, auditorias, prestações e tomadas de </a:t>
            </a:r>
            <a:r>
              <a:rPr lang="pt-BR" sz="2400" b="1" dirty="0" smtClean="0"/>
              <a:t>contas</a:t>
            </a:r>
            <a:r>
              <a:rPr lang="pt-BR" sz="2400" dirty="0" smtClean="0"/>
              <a:t>.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1979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_VISUAL_DP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_ID_VISUAL_apresentacao" id="{74792103-AF26-4715-8C5F-82691C44DC1A}" vid="{40793BD5-6F83-4677-9D77-DF9D474E7948}"/>
    </a:ext>
  </a:extLst>
</a:theme>
</file>

<file path=ppt/theme/theme4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TCU">
    <a:dk1>
      <a:srgbClr val="330066"/>
    </a:dk1>
    <a:lt1>
      <a:srgbClr val="FFCC00"/>
    </a:lt1>
    <a:dk2>
      <a:srgbClr val="006633"/>
    </a:dk2>
    <a:lt2>
      <a:srgbClr val="FFFFFF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00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IDENTIDADE_VISUAL_DP2016_Conselhos de Fiscalização Profissional_JoãoPessoa-PB_PPoint</Template>
  <TotalTime>8369</TotalTime>
  <Words>3738</Words>
  <Application>Microsoft Office PowerPoint</Application>
  <PresentationFormat>Apresentação na tela (4:3)</PresentationFormat>
  <Paragraphs>419</Paragraphs>
  <Slides>38</Slides>
  <Notes>38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38</vt:i4>
      </vt:variant>
    </vt:vector>
  </HeadingPairs>
  <TitlesOfParts>
    <vt:vector size="46" baseType="lpstr">
      <vt:lpstr>Arial</vt:lpstr>
      <vt:lpstr>Calibri</vt:lpstr>
      <vt:lpstr>Calibri Light</vt:lpstr>
      <vt:lpstr>Wingdings</vt:lpstr>
      <vt:lpstr>ID_VISUAL_DP</vt:lpstr>
      <vt:lpstr>1_Personalizar design</vt:lpstr>
      <vt:lpstr>1_Tema do Office</vt:lpstr>
      <vt:lpstr>Personalizar design</vt:lpstr>
      <vt:lpstr>  Avaliação do Cumprimento  da Lei de Acesso à Informação pelos Conselhos de Fiscalização Profissional</vt:lpstr>
      <vt:lpstr>Por que esse trabalho foi realizado?</vt:lpstr>
      <vt:lpstr>Quais os objetivos?</vt:lpstr>
      <vt:lpstr>Como esse trabalho foi realizado?</vt:lpstr>
      <vt:lpstr>Como esse trabalho foi realizado?</vt:lpstr>
      <vt:lpstr>LAI - Objetivos e diretrizes</vt:lpstr>
      <vt:lpstr>Transparência x Publicidade</vt:lpstr>
      <vt:lpstr>Conteúdos mínimos a serem divulgados (art. 7º e 8º da LAI)</vt:lpstr>
      <vt:lpstr>Conteúdos mínimos a serem divulgados (art. 7º e 8º da LAI)</vt:lpstr>
      <vt:lpstr>Quem respondeu às perguntas?</vt:lpstr>
      <vt:lpstr>Achados – situação em 2015 </vt:lpstr>
      <vt:lpstr>Deliberações, resoluções e atas  (68% não divulgam)</vt:lpstr>
      <vt:lpstr>Relação nominal da remuneração (77% não divulgam)</vt:lpstr>
      <vt:lpstr>Jetons recebidos por Conselheiros (79% não divulgam) </vt:lpstr>
      <vt:lpstr>Diárias pagas a Conselheiros (81% não divulgam) </vt:lpstr>
      <vt:lpstr>Relatórios de auditoria/inspeções (83% não divulgam)</vt:lpstr>
      <vt:lpstr>Existência de SIC (79% não possuem) </vt:lpstr>
      <vt:lpstr>Conhecendo os CFP - Classificação por tamanho (receita orçamentária)</vt:lpstr>
      <vt:lpstr>Como os CFP responderam ao questionário? (os escores dos CFP – respostas afirmativas)</vt:lpstr>
      <vt:lpstr>Porte do CFP e escore médio</vt:lpstr>
      <vt:lpstr>Escore e tipo CFP – Federal x Regional</vt:lpstr>
      <vt:lpstr>Acórdão 96/2016 – P (TC-014.856/2015-8) Determinações</vt:lpstr>
      <vt:lpstr>Acórdão 96/2016 – P Recomendações e Ciência</vt:lpstr>
      <vt:lpstr>Como são os Conselhos?  Ou por que devem trabalhar articuladamente.</vt:lpstr>
      <vt:lpstr>Por que os CFP tem que trabalhar articuladamente?</vt:lpstr>
      <vt:lpstr>Por que os CFP tem que trabalhar articuladamente?2</vt:lpstr>
      <vt:lpstr>MAS O QUE É O PLANO DE AÇÃO?</vt:lpstr>
      <vt:lpstr>Acórdão 96/2016 – P e suas consequências</vt:lpstr>
      <vt:lpstr>Acórdão 728/2016 - P  Embargos de Declaração</vt:lpstr>
      <vt:lpstr>ACÓRDÃO Nº 2922/2016 – TCU – P Pedido de Reexame</vt:lpstr>
      <vt:lpstr>Primeira análise dos Planos de Ação – ACÓRDÃO Nº 2513/2016 – TCU –P</vt:lpstr>
      <vt:lpstr>Primeira análise dos Planos de Ação – ACÓRDÃO Nº 2513/2016 – TCU –P</vt:lpstr>
      <vt:lpstr>Primeira análise dos Planos de Ação – PA – item 9.3 do Acórdão 96/2016-P</vt:lpstr>
      <vt:lpstr>Conclusão da Auditoria </vt:lpstr>
      <vt:lpstr>Perguntas frequentes</vt:lpstr>
      <vt:lpstr>O que é transparência?</vt:lpstr>
      <vt:lpstr>Justice Louis D. Brandeis (1856- 1941) </vt:lpstr>
      <vt:lpstr>Obrigado pela atenção!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José Davi Magalhães</dc:creator>
  <cp:lastModifiedBy>Guilherme Yadoya de Souza</cp:lastModifiedBy>
  <cp:revision>776</cp:revision>
  <cp:lastPrinted>2016-12-12T11:31:50Z</cp:lastPrinted>
  <dcterms:created xsi:type="dcterms:W3CDTF">2008-09-16T19:17:44Z</dcterms:created>
  <dcterms:modified xsi:type="dcterms:W3CDTF">2017-04-06T13:04:06Z</dcterms:modified>
</cp:coreProperties>
</file>