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50"/>
  </p:notesMasterIdLst>
  <p:handoutMasterIdLst>
    <p:handoutMasterId r:id="rId51"/>
  </p:handoutMasterIdLst>
  <p:sldIdLst>
    <p:sldId id="281" r:id="rId5"/>
    <p:sldId id="282" r:id="rId6"/>
    <p:sldId id="283" r:id="rId7"/>
    <p:sldId id="284" r:id="rId8"/>
    <p:sldId id="285" r:id="rId9"/>
    <p:sldId id="286" r:id="rId10"/>
    <p:sldId id="287" r:id="rId11"/>
    <p:sldId id="335" r:id="rId12"/>
    <p:sldId id="289" r:id="rId13"/>
    <p:sldId id="296" r:id="rId14"/>
    <p:sldId id="323" r:id="rId15"/>
    <p:sldId id="324" r:id="rId16"/>
    <p:sldId id="325" r:id="rId17"/>
    <p:sldId id="326" r:id="rId18"/>
    <p:sldId id="327" r:id="rId19"/>
    <p:sldId id="290" r:id="rId20"/>
    <p:sldId id="291" r:id="rId21"/>
    <p:sldId id="320" r:id="rId22"/>
    <p:sldId id="292" r:id="rId23"/>
    <p:sldId id="293" r:id="rId24"/>
    <p:sldId id="294" r:id="rId25"/>
    <p:sldId id="319" r:id="rId26"/>
    <p:sldId id="295" r:id="rId27"/>
    <p:sldId id="301" r:id="rId28"/>
    <p:sldId id="302" r:id="rId29"/>
    <p:sldId id="336" r:id="rId30"/>
    <p:sldId id="304" r:id="rId31"/>
    <p:sldId id="305" r:id="rId32"/>
    <p:sldId id="306" r:id="rId33"/>
    <p:sldId id="329" r:id="rId34"/>
    <p:sldId id="307" r:id="rId35"/>
    <p:sldId id="330" r:id="rId36"/>
    <p:sldId id="308" r:id="rId37"/>
    <p:sldId id="309" r:id="rId38"/>
    <p:sldId id="310" r:id="rId39"/>
    <p:sldId id="311" r:id="rId40"/>
    <p:sldId id="322" r:id="rId41"/>
    <p:sldId id="333" r:id="rId42"/>
    <p:sldId id="331" r:id="rId43"/>
    <p:sldId id="312" r:id="rId44"/>
    <p:sldId id="313" r:id="rId45"/>
    <p:sldId id="314" r:id="rId46"/>
    <p:sldId id="315" r:id="rId47"/>
    <p:sldId id="316" r:id="rId48"/>
    <p:sldId id="337" r:id="rId49"/>
  </p:sldIdLst>
  <p:sldSz cx="12188825" cy="6858000"/>
  <p:notesSz cx="6858000" cy="9144000"/>
  <p:defaultTextStyle>
    <a:defPPr rtl="0">
      <a:defRPr lang="pt-b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2" d="100"/>
          <a:sy n="72" d="100"/>
        </p:scale>
        <p:origin x="660" y="72"/>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9085-E027-426A-9B20-E2D6F4C90CAC}" type="doc">
      <dgm:prSet loTypeId="urn:microsoft.com/office/officeart/2005/8/layout/hProcess9" loCatId="process" qsTypeId="urn:microsoft.com/office/officeart/2005/8/quickstyle/simple1" qsCatId="simple" csTypeId="urn:microsoft.com/office/officeart/2005/8/colors/accent1_2" csCatId="accent1" phldr="1"/>
      <dgm:spPr/>
    </dgm:pt>
    <dgm:pt modelId="{EA1FB50A-D978-4224-A06F-56654C19E2DB}">
      <dgm:prSet phldrT="[Texto]"/>
      <dgm:spPr>
        <a:scene3d>
          <a:camera prst="orthographicFront"/>
          <a:lightRig rig="threePt" dir="t"/>
        </a:scene3d>
        <a:sp3d>
          <a:bevelT w="152400" h="50800" prst="softRound"/>
        </a:sp3d>
      </dgm:spPr>
      <dgm:t>
        <a:bodyPr/>
        <a:lstStyle/>
        <a:p>
          <a:r>
            <a:rPr lang="pt-BR" dirty="0"/>
            <a:t>EDUCATIVA / PREVENTIVA</a:t>
          </a:r>
        </a:p>
      </dgm:t>
    </dgm:pt>
    <dgm:pt modelId="{EA5914C4-399B-4235-8F5A-AA856EF381F8}" type="parTrans" cxnId="{BB7F7115-AF8D-43F0-B810-251A848D4696}">
      <dgm:prSet/>
      <dgm:spPr/>
      <dgm:t>
        <a:bodyPr/>
        <a:lstStyle/>
        <a:p>
          <a:endParaRPr lang="pt-BR"/>
        </a:p>
      </dgm:t>
    </dgm:pt>
    <dgm:pt modelId="{11A86D7B-B032-4F52-8065-FC39459D2352}" type="sibTrans" cxnId="{BB7F7115-AF8D-43F0-B810-251A848D4696}">
      <dgm:prSet/>
      <dgm:spPr/>
      <dgm:t>
        <a:bodyPr/>
        <a:lstStyle/>
        <a:p>
          <a:endParaRPr lang="pt-BR"/>
        </a:p>
      </dgm:t>
    </dgm:pt>
    <dgm:pt modelId="{241EE206-FB43-4541-9289-BB56B1AA0034}">
      <dgm:prSet phldrT="[Texto]"/>
      <dgm:spPr>
        <a:scene3d>
          <a:camera prst="orthographicFront"/>
          <a:lightRig rig="threePt" dir="t"/>
        </a:scene3d>
        <a:sp3d>
          <a:bevelT w="152400" h="50800" prst="softRound"/>
        </a:sp3d>
      </dgm:spPr>
      <dgm:t>
        <a:bodyPr/>
        <a:lstStyle/>
        <a:p>
          <a:r>
            <a:rPr lang="pt-BR" dirty="0"/>
            <a:t>REPRESSIVA</a:t>
          </a:r>
        </a:p>
      </dgm:t>
    </dgm:pt>
    <dgm:pt modelId="{36F12A9E-08D8-4EF9-8A13-CE09F41D7F0B}" type="parTrans" cxnId="{E8DB82E4-4A62-4A87-807D-DE978A674310}">
      <dgm:prSet/>
      <dgm:spPr/>
      <dgm:t>
        <a:bodyPr/>
        <a:lstStyle/>
        <a:p>
          <a:endParaRPr lang="pt-BR"/>
        </a:p>
      </dgm:t>
    </dgm:pt>
    <dgm:pt modelId="{5D640FF8-737D-4E9C-AA08-6CFAD2BE07BF}" type="sibTrans" cxnId="{E8DB82E4-4A62-4A87-807D-DE978A674310}">
      <dgm:prSet/>
      <dgm:spPr/>
      <dgm:t>
        <a:bodyPr/>
        <a:lstStyle/>
        <a:p>
          <a:endParaRPr lang="pt-BR"/>
        </a:p>
      </dgm:t>
    </dgm:pt>
    <dgm:pt modelId="{B62D2841-45BF-4B42-8F32-0873035B5567}">
      <dgm:prSet phldrT="[Texto]"/>
      <dgm:spPr>
        <a:scene3d>
          <a:camera prst="orthographicFront"/>
          <a:lightRig rig="threePt" dir="t"/>
        </a:scene3d>
        <a:sp3d>
          <a:bevelT w="152400" h="50800" prst="softRound"/>
        </a:sp3d>
      </dgm:spPr>
      <dgm:t>
        <a:bodyPr/>
        <a:lstStyle/>
        <a:p>
          <a:r>
            <a:rPr lang="pt-BR" dirty="0"/>
            <a:t>REPARAÇÃO DE DANOS</a:t>
          </a:r>
        </a:p>
      </dgm:t>
    </dgm:pt>
    <dgm:pt modelId="{F5B58DAC-C497-433F-8E04-FF59CFE5BFB1}" type="parTrans" cxnId="{4F7638F2-88E9-4945-8916-96FC6D6311AA}">
      <dgm:prSet/>
      <dgm:spPr/>
      <dgm:t>
        <a:bodyPr/>
        <a:lstStyle/>
        <a:p>
          <a:endParaRPr lang="pt-BR"/>
        </a:p>
      </dgm:t>
    </dgm:pt>
    <dgm:pt modelId="{96C2C3D4-CCAD-4B8A-8654-8F01273B52F6}" type="sibTrans" cxnId="{4F7638F2-88E9-4945-8916-96FC6D6311AA}">
      <dgm:prSet/>
      <dgm:spPr/>
      <dgm:t>
        <a:bodyPr/>
        <a:lstStyle/>
        <a:p>
          <a:endParaRPr lang="pt-BR"/>
        </a:p>
      </dgm:t>
    </dgm:pt>
    <dgm:pt modelId="{4941E3F5-9D8D-403A-9A24-3A7BB4FCF1C9}" type="pres">
      <dgm:prSet presAssocID="{7F9F9085-E027-426A-9B20-E2D6F4C90CAC}" presName="CompostProcess" presStyleCnt="0">
        <dgm:presLayoutVars>
          <dgm:dir/>
          <dgm:resizeHandles val="exact"/>
        </dgm:presLayoutVars>
      </dgm:prSet>
      <dgm:spPr/>
    </dgm:pt>
    <dgm:pt modelId="{00E1929C-46B0-4D69-B491-18A81DA50D1D}" type="pres">
      <dgm:prSet presAssocID="{7F9F9085-E027-426A-9B20-E2D6F4C90CAC}" presName="arrow" presStyleLbl="bgShp" presStyleIdx="0" presStyleCnt="1" custLinFactNeighborX="-4653" custLinFactNeighborY="-157"/>
      <dgm:spPr/>
    </dgm:pt>
    <dgm:pt modelId="{1F4D6951-CC13-49E3-88AD-869149801CED}" type="pres">
      <dgm:prSet presAssocID="{7F9F9085-E027-426A-9B20-E2D6F4C90CAC}" presName="linearProcess" presStyleCnt="0"/>
      <dgm:spPr/>
    </dgm:pt>
    <dgm:pt modelId="{0BAA7C72-9045-43BC-9707-53CFC60A77E7}" type="pres">
      <dgm:prSet presAssocID="{EA1FB50A-D978-4224-A06F-56654C19E2DB}" presName="textNode" presStyleLbl="node1" presStyleIdx="0" presStyleCnt="3">
        <dgm:presLayoutVars>
          <dgm:bulletEnabled val="1"/>
        </dgm:presLayoutVars>
      </dgm:prSet>
      <dgm:spPr/>
    </dgm:pt>
    <dgm:pt modelId="{2A1ACA51-30D7-454B-9132-FFC3916013F4}" type="pres">
      <dgm:prSet presAssocID="{11A86D7B-B032-4F52-8065-FC39459D2352}" presName="sibTrans" presStyleCnt="0"/>
      <dgm:spPr/>
    </dgm:pt>
    <dgm:pt modelId="{9F2DCAC1-C82B-4C2C-A96D-A0B46D5DD6D8}" type="pres">
      <dgm:prSet presAssocID="{241EE206-FB43-4541-9289-BB56B1AA0034}" presName="textNode" presStyleLbl="node1" presStyleIdx="1" presStyleCnt="3">
        <dgm:presLayoutVars>
          <dgm:bulletEnabled val="1"/>
        </dgm:presLayoutVars>
      </dgm:prSet>
      <dgm:spPr/>
    </dgm:pt>
    <dgm:pt modelId="{480F3D34-9F55-490E-A0B3-3301A918E691}" type="pres">
      <dgm:prSet presAssocID="{5D640FF8-737D-4E9C-AA08-6CFAD2BE07BF}" presName="sibTrans" presStyleCnt="0"/>
      <dgm:spPr/>
    </dgm:pt>
    <dgm:pt modelId="{8BFCA84A-CA6C-4826-B790-79A57456D761}" type="pres">
      <dgm:prSet presAssocID="{B62D2841-45BF-4B42-8F32-0873035B5567}" presName="textNode" presStyleLbl="node1" presStyleIdx="2" presStyleCnt="3">
        <dgm:presLayoutVars>
          <dgm:bulletEnabled val="1"/>
        </dgm:presLayoutVars>
      </dgm:prSet>
      <dgm:spPr/>
    </dgm:pt>
  </dgm:ptLst>
  <dgm:cxnLst>
    <dgm:cxn modelId="{BB7F7115-AF8D-43F0-B810-251A848D4696}" srcId="{7F9F9085-E027-426A-9B20-E2D6F4C90CAC}" destId="{EA1FB50A-D978-4224-A06F-56654C19E2DB}" srcOrd="0" destOrd="0" parTransId="{EA5914C4-399B-4235-8F5A-AA856EF381F8}" sibTransId="{11A86D7B-B032-4F52-8065-FC39459D2352}"/>
    <dgm:cxn modelId="{267CFB26-FFAE-4A30-90F7-B8C833C15A7F}" type="presOf" srcId="{B62D2841-45BF-4B42-8F32-0873035B5567}" destId="{8BFCA84A-CA6C-4826-B790-79A57456D761}" srcOrd="0" destOrd="0" presId="urn:microsoft.com/office/officeart/2005/8/layout/hProcess9"/>
    <dgm:cxn modelId="{D351F782-3963-427D-8278-EC20C2EE422A}" type="presOf" srcId="{EA1FB50A-D978-4224-A06F-56654C19E2DB}" destId="{0BAA7C72-9045-43BC-9707-53CFC60A77E7}" srcOrd="0" destOrd="0" presId="urn:microsoft.com/office/officeart/2005/8/layout/hProcess9"/>
    <dgm:cxn modelId="{9662B4D4-872D-45F6-B015-2CB14E9007A8}" type="presOf" srcId="{241EE206-FB43-4541-9289-BB56B1AA0034}" destId="{9F2DCAC1-C82B-4C2C-A96D-A0B46D5DD6D8}" srcOrd="0" destOrd="0" presId="urn:microsoft.com/office/officeart/2005/8/layout/hProcess9"/>
    <dgm:cxn modelId="{E8DB82E4-4A62-4A87-807D-DE978A674310}" srcId="{7F9F9085-E027-426A-9B20-E2D6F4C90CAC}" destId="{241EE206-FB43-4541-9289-BB56B1AA0034}" srcOrd="1" destOrd="0" parTransId="{36F12A9E-08D8-4EF9-8A13-CE09F41D7F0B}" sibTransId="{5D640FF8-737D-4E9C-AA08-6CFAD2BE07BF}"/>
    <dgm:cxn modelId="{4F7638F2-88E9-4945-8916-96FC6D6311AA}" srcId="{7F9F9085-E027-426A-9B20-E2D6F4C90CAC}" destId="{B62D2841-45BF-4B42-8F32-0873035B5567}" srcOrd="2" destOrd="0" parTransId="{F5B58DAC-C497-433F-8E04-FF59CFE5BFB1}" sibTransId="{96C2C3D4-CCAD-4B8A-8654-8F01273B52F6}"/>
    <dgm:cxn modelId="{8A89A0FD-CE4B-41C9-980C-8EC9E11014B3}" type="presOf" srcId="{7F9F9085-E027-426A-9B20-E2D6F4C90CAC}" destId="{4941E3F5-9D8D-403A-9A24-3A7BB4FCF1C9}" srcOrd="0" destOrd="0" presId="urn:microsoft.com/office/officeart/2005/8/layout/hProcess9"/>
    <dgm:cxn modelId="{8F31AFD1-ABB8-4F03-BFFC-E575F15EE77F}" type="presParOf" srcId="{4941E3F5-9D8D-403A-9A24-3A7BB4FCF1C9}" destId="{00E1929C-46B0-4D69-B491-18A81DA50D1D}" srcOrd="0" destOrd="0" presId="urn:microsoft.com/office/officeart/2005/8/layout/hProcess9"/>
    <dgm:cxn modelId="{A5E40532-F474-4D0A-9214-781374961ECD}" type="presParOf" srcId="{4941E3F5-9D8D-403A-9A24-3A7BB4FCF1C9}" destId="{1F4D6951-CC13-49E3-88AD-869149801CED}" srcOrd="1" destOrd="0" presId="urn:microsoft.com/office/officeart/2005/8/layout/hProcess9"/>
    <dgm:cxn modelId="{E3883706-44A2-4AB7-957E-D8A2F96F7E9E}" type="presParOf" srcId="{1F4D6951-CC13-49E3-88AD-869149801CED}" destId="{0BAA7C72-9045-43BC-9707-53CFC60A77E7}" srcOrd="0" destOrd="0" presId="urn:microsoft.com/office/officeart/2005/8/layout/hProcess9"/>
    <dgm:cxn modelId="{F7E57528-8927-402B-9128-9B88C73946C6}" type="presParOf" srcId="{1F4D6951-CC13-49E3-88AD-869149801CED}" destId="{2A1ACA51-30D7-454B-9132-FFC3916013F4}" srcOrd="1" destOrd="0" presId="urn:microsoft.com/office/officeart/2005/8/layout/hProcess9"/>
    <dgm:cxn modelId="{E7EB5F42-91D1-434F-831B-7064AE80A9EB}" type="presParOf" srcId="{1F4D6951-CC13-49E3-88AD-869149801CED}" destId="{9F2DCAC1-C82B-4C2C-A96D-A0B46D5DD6D8}" srcOrd="2" destOrd="0" presId="urn:microsoft.com/office/officeart/2005/8/layout/hProcess9"/>
    <dgm:cxn modelId="{4F8AD788-D5E1-4E8B-A836-7D6BFF606ECC}" type="presParOf" srcId="{1F4D6951-CC13-49E3-88AD-869149801CED}" destId="{480F3D34-9F55-490E-A0B3-3301A918E691}" srcOrd="3" destOrd="0" presId="urn:microsoft.com/office/officeart/2005/8/layout/hProcess9"/>
    <dgm:cxn modelId="{17CDA3B7-521D-481A-83AF-063351A0F5A0}" type="presParOf" srcId="{1F4D6951-CC13-49E3-88AD-869149801CED}" destId="{8BFCA84A-CA6C-4826-B790-79A57456D76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06F06-D489-43B2-9ED8-FB8931985E0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pt-BR"/>
        </a:p>
      </dgm:t>
    </dgm:pt>
    <dgm:pt modelId="{E890A21A-F223-4BD3-9A4F-FF643D1D54EF}">
      <dgm:prSet phldrT="[Texto]"/>
      <dgm:spPr/>
      <dgm:t>
        <a:bodyPr/>
        <a:lstStyle/>
        <a:p>
          <a:pPr algn="just"/>
          <a:r>
            <a:rPr lang="pt-BR" altLang="pt-BR" dirty="0">
              <a:latin typeface="Arial" charset="0"/>
            </a:rPr>
            <a:t>PROIBIÇÃO DE CONTRATAR COM O PODER PÚBLICO OU RECEBER BENEFÍCIOS OU INCENTIVOS FISCAIS OU CREDITÍCIOS, DIRETA OU INDIRETAMENTE, AINDA QUE POR INTERMÉDIO DE PESSOA JURÍDICA DA QUAL SEJA SÓCIO MAJORITÁRIO, PELO PRAZO DE ATÉ 10 ANOS</a:t>
          </a:r>
          <a:endParaRPr lang="pt-BR" dirty="0"/>
        </a:p>
      </dgm:t>
    </dgm:pt>
    <dgm:pt modelId="{7DBDAFBE-BAC5-4E5B-A05F-9155C4E628CB}" type="parTrans" cxnId="{0DE33EA3-7719-4969-B58A-E2D6577496C9}">
      <dgm:prSet/>
      <dgm:spPr/>
      <dgm:t>
        <a:bodyPr/>
        <a:lstStyle/>
        <a:p>
          <a:endParaRPr lang="pt-BR"/>
        </a:p>
      </dgm:t>
    </dgm:pt>
    <dgm:pt modelId="{D8C8BF9D-D0E6-4AC2-BABA-B7A29F5D157A}" type="sibTrans" cxnId="{0DE33EA3-7719-4969-B58A-E2D6577496C9}">
      <dgm:prSet/>
      <dgm:spPr/>
      <dgm:t>
        <a:bodyPr/>
        <a:lstStyle/>
        <a:p>
          <a:endParaRPr lang="pt-BR"/>
        </a:p>
      </dgm:t>
    </dgm:pt>
    <dgm:pt modelId="{E7F77BD6-6CE6-4428-AD86-3E854F4765CA}">
      <dgm:prSet phldrT="[Texto]"/>
      <dgm:spPr/>
      <dgm:t>
        <a:bodyPr/>
        <a:lstStyle/>
        <a:p>
          <a:r>
            <a:rPr lang="pt-BR" altLang="pt-BR" dirty="0">
              <a:latin typeface="Arial" charset="0"/>
            </a:rPr>
            <a:t>RESSARCIMENTO INTEGRAL DO DANO</a:t>
          </a:r>
          <a:endParaRPr lang="pt-BR" dirty="0"/>
        </a:p>
      </dgm:t>
    </dgm:pt>
    <dgm:pt modelId="{4258DD9E-6852-4192-853C-3CBD8F6363D4}" type="parTrans" cxnId="{A3E9E0DC-4D58-4A26-8EEF-56344FCAB08A}">
      <dgm:prSet/>
      <dgm:spPr/>
      <dgm:t>
        <a:bodyPr/>
        <a:lstStyle/>
        <a:p>
          <a:endParaRPr lang="pt-BR"/>
        </a:p>
      </dgm:t>
    </dgm:pt>
    <dgm:pt modelId="{A38022FE-D557-4CC1-8EF1-9AE62F5F29C5}" type="sibTrans" cxnId="{A3E9E0DC-4D58-4A26-8EEF-56344FCAB08A}">
      <dgm:prSet/>
      <dgm:spPr/>
      <dgm:t>
        <a:bodyPr/>
        <a:lstStyle/>
        <a:p>
          <a:endParaRPr lang="pt-BR"/>
        </a:p>
      </dgm:t>
    </dgm:pt>
    <dgm:pt modelId="{1CDF9829-E1CF-4016-A066-D26EF4644FCB}">
      <dgm:prSet phldrT="[Texto]"/>
      <dgm:spPr/>
      <dgm:t>
        <a:bodyPr/>
        <a:lstStyle/>
        <a:p>
          <a:r>
            <a:rPr lang="pt-BR" altLang="pt-BR" dirty="0">
              <a:latin typeface="Arial" charset="0"/>
            </a:rPr>
            <a:t>SUSPENSÃO DOS DIREITOS POLÍTICOS EM ATÉ 10 ANOS.</a:t>
          </a:r>
          <a:endParaRPr lang="pt-BR" dirty="0"/>
        </a:p>
      </dgm:t>
    </dgm:pt>
    <dgm:pt modelId="{8F55C77B-79B9-4263-A5CF-B5BD2139E7EF}" type="parTrans" cxnId="{5D8AFA96-4684-485F-A3A0-8539A8A3A5EF}">
      <dgm:prSet/>
      <dgm:spPr/>
      <dgm:t>
        <a:bodyPr/>
        <a:lstStyle/>
        <a:p>
          <a:endParaRPr lang="pt-BR"/>
        </a:p>
      </dgm:t>
    </dgm:pt>
    <dgm:pt modelId="{1686EBE9-079F-44D3-8A32-6CDF4958E258}" type="sibTrans" cxnId="{5D8AFA96-4684-485F-A3A0-8539A8A3A5EF}">
      <dgm:prSet/>
      <dgm:spPr/>
      <dgm:t>
        <a:bodyPr/>
        <a:lstStyle/>
        <a:p>
          <a:endParaRPr lang="pt-BR"/>
        </a:p>
      </dgm:t>
    </dgm:pt>
    <dgm:pt modelId="{173EFF41-88F9-4EEF-BBEE-74B56891F92B}" type="pres">
      <dgm:prSet presAssocID="{83606F06-D489-43B2-9ED8-FB8931985E03}" presName="rootnode" presStyleCnt="0">
        <dgm:presLayoutVars>
          <dgm:chMax/>
          <dgm:chPref/>
          <dgm:dir/>
          <dgm:animLvl val="lvl"/>
        </dgm:presLayoutVars>
      </dgm:prSet>
      <dgm:spPr/>
    </dgm:pt>
    <dgm:pt modelId="{BDB7B1A2-661A-4923-BE13-8B2EB6D5FB1A}" type="pres">
      <dgm:prSet presAssocID="{E890A21A-F223-4BD3-9A4F-FF643D1D54EF}" presName="composite" presStyleCnt="0"/>
      <dgm:spPr/>
    </dgm:pt>
    <dgm:pt modelId="{AAF7CB0D-4376-40B7-8844-8E9C37D33A83}" type="pres">
      <dgm:prSet presAssocID="{E890A21A-F223-4BD3-9A4F-FF643D1D54EF}" presName="LShape" presStyleLbl="alignNode1" presStyleIdx="0" presStyleCnt="5"/>
      <dgm:spPr>
        <a:solidFill>
          <a:srgbClr val="FFC000"/>
        </a:solidFill>
      </dgm:spPr>
    </dgm:pt>
    <dgm:pt modelId="{10A2494E-24CF-4C22-9390-956A9ABB525C}" type="pres">
      <dgm:prSet presAssocID="{E890A21A-F223-4BD3-9A4F-FF643D1D54EF}" presName="ParentText" presStyleLbl="revTx" presStyleIdx="0" presStyleCnt="3">
        <dgm:presLayoutVars>
          <dgm:chMax val="0"/>
          <dgm:chPref val="0"/>
          <dgm:bulletEnabled val="1"/>
        </dgm:presLayoutVars>
      </dgm:prSet>
      <dgm:spPr/>
    </dgm:pt>
    <dgm:pt modelId="{516F4D4D-D9A3-449A-A6DE-7A5CFA6A939A}" type="pres">
      <dgm:prSet presAssocID="{E890A21A-F223-4BD3-9A4F-FF643D1D54EF}" presName="Triangle" presStyleLbl="alignNode1" presStyleIdx="1" presStyleCnt="5"/>
      <dgm:spPr/>
    </dgm:pt>
    <dgm:pt modelId="{FC87F529-AA8A-429A-A355-1052BB0C2028}" type="pres">
      <dgm:prSet presAssocID="{D8C8BF9D-D0E6-4AC2-BABA-B7A29F5D157A}" presName="sibTrans" presStyleCnt="0"/>
      <dgm:spPr/>
    </dgm:pt>
    <dgm:pt modelId="{F89E67BD-9B69-464F-8D24-A63A6AB63871}" type="pres">
      <dgm:prSet presAssocID="{D8C8BF9D-D0E6-4AC2-BABA-B7A29F5D157A}" presName="space" presStyleCnt="0"/>
      <dgm:spPr/>
    </dgm:pt>
    <dgm:pt modelId="{64271157-6A4E-412D-9C51-F4C79501EB61}" type="pres">
      <dgm:prSet presAssocID="{E7F77BD6-6CE6-4428-AD86-3E854F4765CA}" presName="composite" presStyleCnt="0"/>
      <dgm:spPr/>
    </dgm:pt>
    <dgm:pt modelId="{71983A82-0146-434E-8E97-7F32DC353D9E}" type="pres">
      <dgm:prSet presAssocID="{E7F77BD6-6CE6-4428-AD86-3E854F4765CA}" presName="LShape" presStyleLbl="alignNode1" presStyleIdx="2" presStyleCnt="5"/>
      <dgm:spPr/>
    </dgm:pt>
    <dgm:pt modelId="{1A98D6F2-479A-4395-AAF4-D5EEEAFF8BE1}" type="pres">
      <dgm:prSet presAssocID="{E7F77BD6-6CE6-4428-AD86-3E854F4765CA}" presName="ParentText" presStyleLbl="revTx" presStyleIdx="1" presStyleCnt="3">
        <dgm:presLayoutVars>
          <dgm:chMax val="0"/>
          <dgm:chPref val="0"/>
          <dgm:bulletEnabled val="1"/>
        </dgm:presLayoutVars>
      </dgm:prSet>
      <dgm:spPr/>
    </dgm:pt>
    <dgm:pt modelId="{23F26AA2-D3EF-4FB6-B34A-B140DD67ED27}" type="pres">
      <dgm:prSet presAssocID="{E7F77BD6-6CE6-4428-AD86-3E854F4765CA}" presName="Triangle" presStyleLbl="alignNode1" presStyleIdx="3" presStyleCnt="5"/>
      <dgm:spPr/>
    </dgm:pt>
    <dgm:pt modelId="{420A24B4-ED8D-43D5-83EF-9293B28635EC}" type="pres">
      <dgm:prSet presAssocID="{A38022FE-D557-4CC1-8EF1-9AE62F5F29C5}" presName="sibTrans" presStyleCnt="0"/>
      <dgm:spPr/>
    </dgm:pt>
    <dgm:pt modelId="{63126EDA-1533-4074-86DA-7BBA54754096}" type="pres">
      <dgm:prSet presAssocID="{A38022FE-D557-4CC1-8EF1-9AE62F5F29C5}" presName="space" presStyleCnt="0"/>
      <dgm:spPr/>
    </dgm:pt>
    <dgm:pt modelId="{DB41A6DA-A6F4-432C-A7FD-B85CE50671B1}" type="pres">
      <dgm:prSet presAssocID="{1CDF9829-E1CF-4016-A066-D26EF4644FCB}" presName="composite" presStyleCnt="0"/>
      <dgm:spPr/>
    </dgm:pt>
    <dgm:pt modelId="{99E090FF-5325-4883-BC2C-C32108431A4C}" type="pres">
      <dgm:prSet presAssocID="{1CDF9829-E1CF-4016-A066-D26EF4644FCB}" presName="LShape" presStyleLbl="alignNode1" presStyleIdx="4" presStyleCnt="5"/>
      <dgm:spPr>
        <a:solidFill>
          <a:srgbClr val="FFC000"/>
        </a:solidFill>
      </dgm:spPr>
    </dgm:pt>
    <dgm:pt modelId="{497DC06F-B662-4884-97EB-D3DC9038744B}" type="pres">
      <dgm:prSet presAssocID="{1CDF9829-E1CF-4016-A066-D26EF4644FCB}" presName="ParentText" presStyleLbl="revTx" presStyleIdx="2" presStyleCnt="3">
        <dgm:presLayoutVars>
          <dgm:chMax val="0"/>
          <dgm:chPref val="0"/>
          <dgm:bulletEnabled val="1"/>
        </dgm:presLayoutVars>
      </dgm:prSet>
      <dgm:spPr/>
    </dgm:pt>
  </dgm:ptLst>
  <dgm:cxnLst>
    <dgm:cxn modelId="{0AB34249-0AB1-4680-9252-E78199167402}" type="presOf" srcId="{1CDF9829-E1CF-4016-A066-D26EF4644FCB}" destId="{497DC06F-B662-4884-97EB-D3DC9038744B}" srcOrd="0" destOrd="0" presId="urn:microsoft.com/office/officeart/2009/3/layout/StepUpProcess"/>
    <dgm:cxn modelId="{DF209257-C935-4121-A529-7BAB76EEE89D}" type="presOf" srcId="{E7F77BD6-6CE6-4428-AD86-3E854F4765CA}" destId="{1A98D6F2-479A-4395-AAF4-D5EEEAFF8BE1}" srcOrd="0" destOrd="0" presId="urn:microsoft.com/office/officeart/2009/3/layout/StepUpProcess"/>
    <dgm:cxn modelId="{0E8BF57E-69EF-470B-9D28-30BEE6E59849}" type="presOf" srcId="{83606F06-D489-43B2-9ED8-FB8931985E03}" destId="{173EFF41-88F9-4EEF-BBEE-74B56891F92B}" srcOrd="0" destOrd="0" presId="urn:microsoft.com/office/officeart/2009/3/layout/StepUpProcess"/>
    <dgm:cxn modelId="{5D8AFA96-4684-485F-A3A0-8539A8A3A5EF}" srcId="{83606F06-D489-43B2-9ED8-FB8931985E03}" destId="{1CDF9829-E1CF-4016-A066-D26EF4644FCB}" srcOrd="2" destOrd="0" parTransId="{8F55C77B-79B9-4263-A5CF-B5BD2139E7EF}" sibTransId="{1686EBE9-079F-44D3-8A32-6CDF4958E258}"/>
    <dgm:cxn modelId="{0DE33EA3-7719-4969-B58A-E2D6577496C9}" srcId="{83606F06-D489-43B2-9ED8-FB8931985E03}" destId="{E890A21A-F223-4BD3-9A4F-FF643D1D54EF}" srcOrd="0" destOrd="0" parTransId="{7DBDAFBE-BAC5-4E5B-A05F-9155C4E628CB}" sibTransId="{D8C8BF9D-D0E6-4AC2-BABA-B7A29F5D157A}"/>
    <dgm:cxn modelId="{A3E9E0DC-4D58-4A26-8EEF-56344FCAB08A}" srcId="{83606F06-D489-43B2-9ED8-FB8931985E03}" destId="{E7F77BD6-6CE6-4428-AD86-3E854F4765CA}" srcOrd="1" destOrd="0" parTransId="{4258DD9E-6852-4192-853C-3CBD8F6363D4}" sibTransId="{A38022FE-D557-4CC1-8EF1-9AE62F5F29C5}"/>
    <dgm:cxn modelId="{262E7FEC-378E-4B59-B504-0B3DED8B70A5}" type="presOf" srcId="{E890A21A-F223-4BD3-9A4F-FF643D1D54EF}" destId="{10A2494E-24CF-4C22-9390-956A9ABB525C}" srcOrd="0" destOrd="0" presId="urn:microsoft.com/office/officeart/2009/3/layout/StepUpProcess"/>
    <dgm:cxn modelId="{B5D4F818-83BB-4C2F-B4DC-FFE6518F31B6}" type="presParOf" srcId="{173EFF41-88F9-4EEF-BBEE-74B56891F92B}" destId="{BDB7B1A2-661A-4923-BE13-8B2EB6D5FB1A}" srcOrd="0" destOrd="0" presId="urn:microsoft.com/office/officeart/2009/3/layout/StepUpProcess"/>
    <dgm:cxn modelId="{E7F08CB4-9D20-44CF-A93A-D20AE808B364}" type="presParOf" srcId="{BDB7B1A2-661A-4923-BE13-8B2EB6D5FB1A}" destId="{AAF7CB0D-4376-40B7-8844-8E9C37D33A83}" srcOrd="0" destOrd="0" presId="urn:microsoft.com/office/officeart/2009/3/layout/StepUpProcess"/>
    <dgm:cxn modelId="{A11C81BA-51F0-4A6A-B29F-53DC61AB3130}" type="presParOf" srcId="{BDB7B1A2-661A-4923-BE13-8B2EB6D5FB1A}" destId="{10A2494E-24CF-4C22-9390-956A9ABB525C}" srcOrd="1" destOrd="0" presId="urn:microsoft.com/office/officeart/2009/3/layout/StepUpProcess"/>
    <dgm:cxn modelId="{29B2C8CD-E69D-4667-8EC5-2E9754E143DE}" type="presParOf" srcId="{BDB7B1A2-661A-4923-BE13-8B2EB6D5FB1A}" destId="{516F4D4D-D9A3-449A-A6DE-7A5CFA6A939A}" srcOrd="2" destOrd="0" presId="urn:microsoft.com/office/officeart/2009/3/layout/StepUpProcess"/>
    <dgm:cxn modelId="{EE9973AB-4AE9-49BD-9E9A-4D5C1BD95871}" type="presParOf" srcId="{173EFF41-88F9-4EEF-BBEE-74B56891F92B}" destId="{FC87F529-AA8A-429A-A355-1052BB0C2028}" srcOrd="1" destOrd="0" presId="urn:microsoft.com/office/officeart/2009/3/layout/StepUpProcess"/>
    <dgm:cxn modelId="{57B01E24-01CD-4BEA-BBD6-5190D7EC15E3}" type="presParOf" srcId="{FC87F529-AA8A-429A-A355-1052BB0C2028}" destId="{F89E67BD-9B69-464F-8D24-A63A6AB63871}" srcOrd="0" destOrd="0" presId="urn:microsoft.com/office/officeart/2009/3/layout/StepUpProcess"/>
    <dgm:cxn modelId="{603A925D-D9C7-494F-8763-BAABF4085480}" type="presParOf" srcId="{173EFF41-88F9-4EEF-BBEE-74B56891F92B}" destId="{64271157-6A4E-412D-9C51-F4C79501EB61}" srcOrd="2" destOrd="0" presId="urn:microsoft.com/office/officeart/2009/3/layout/StepUpProcess"/>
    <dgm:cxn modelId="{02FE23E7-14C4-4798-A7D7-5E317B41ABFB}" type="presParOf" srcId="{64271157-6A4E-412D-9C51-F4C79501EB61}" destId="{71983A82-0146-434E-8E97-7F32DC353D9E}" srcOrd="0" destOrd="0" presId="urn:microsoft.com/office/officeart/2009/3/layout/StepUpProcess"/>
    <dgm:cxn modelId="{B6E3CBFA-DA45-4086-AECB-B96697E5ADAA}" type="presParOf" srcId="{64271157-6A4E-412D-9C51-F4C79501EB61}" destId="{1A98D6F2-479A-4395-AAF4-D5EEEAFF8BE1}" srcOrd="1" destOrd="0" presId="urn:microsoft.com/office/officeart/2009/3/layout/StepUpProcess"/>
    <dgm:cxn modelId="{248AE66F-1E76-49E5-BB71-4FA1C7E640B9}" type="presParOf" srcId="{64271157-6A4E-412D-9C51-F4C79501EB61}" destId="{23F26AA2-D3EF-4FB6-B34A-B140DD67ED27}" srcOrd="2" destOrd="0" presId="urn:microsoft.com/office/officeart/2009/3/layout/StepUpProcess"/>
    <dgm:cxn modelId="{6592556B-C933-4C8C-862F-9DB80D4B2C41}" type="presParOf" srcId="{173EFF41-88F9-4EEF-BBEE-74B56891F92B}" destId="{420A24B4-ED8D-43D5-83EF-9293B28635EC}" srcOrd="3" destOrd="0" presId="urn:microsoft.com/office/officeart/2009/3/layout/StepUpProcess"/>
    <dgm:cxn modelId="{31B46F4C-4018-4E23-9CBB-BA23D567044E}" type="presParOf" srcId="{420A24B4-ED8D-43D5-83EF-9293B28635EC}" destId="{63126EDA-1533-4074-86DA-7BBA54754096}" srcOrd="0" destOrd="0" presId="urn:microsoft.com/office/officeart/2009/3/layout/StepUpProcess"/>
    <dgm:cxn modelId="{F576B207-ADEC-4E02-BA52-5B38AC538D14}" type="presParOf" srcId="{173EFF41-88F9-4EEF-BBEE-74B56891F92B}" destId="{DB41A6DA-A6F4-432C-A7FD-B85CE50671B1}" srcOrd="4" destOrd="0" presId="urn:microsoft.com/office/officeart/2009/3/layout/StepUpProcess"/>
    <dgm:cxn modelId="{64AF9114-1B56-4366-A140-8B3FADA9B810}" type="presParOf" srcId="{DB41A6DA-A6F4-432C-A7FD-B85CE50671B1}" destId="{99E090FF-5325-4883-BC2C-C32108431A4C}" srcOrd="0" destOrd="0" presId="urn:microsoft.com/office/officeart/2009/3/layout/StepUpProcess"/>
    <dgm:cxn modelId="{4C2BA4C1-673E-4F99-B6BA-5AC012F0F571}" type="presParOf" srcId="{DB41A6DA-A6F4-432C-A7FD-B85CE50671B1}" destId="{497DC06F-B662-4884-97EB-D3DC9038744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89197-6CC7-41ED-B980-2761C609274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pt-BR"/>
        </a:p>
      </dgm:t>
    </dgm:pt>
    <dgm:pt modelId="{F1C98379-8BA9-4E70-A8BF-1C819591807A}">
      <dgm:prSet phldrT="[Texto]"/>
      <dgm:spPr/>
      <dgm:t>
        <a:bodyPr/>
        <a:lstStyle/>
        <a:p>
          <a:r>
            <a:rPr lang="pt-BR" altLang="pt-BR" dirty="0">
              <a:latin typeface="Arial" charset="0"/>
            </a:rPr>
            <a:t>PERDA DOS BENS OU VALORES ACRESCIDOS ILICITAMENTE AO PATRIMÔNIO.</a:t>
          </a:r>
          <a:endParaRPr lang="pt-BR" dirty="0"/>
        </a:p>
      </dgm:t>
    </dgm:pt>
    <dgm:pt modelId="{0B227F9E-397E-4A4B-9371-01071EA5C709}" type="parTrans" cxnId="{DE77FC51-A3A7-4E99-948A-071F19BB8D28}">
      <dgm:prSet/>
      <dgm:spPr/>
      <dgm:t>
        <a:bodyPr/>
        <a:lstStyle/>
        <a:p>
          <a:endParaRPr lang="pt-BR"/>
        </a:p>
      </dgm:t>
    </dgm:pt>
    <dgm:pt modelId="{2C9E2FE5-BBC2-4145-98AF-C2D7F17BC658}" type="sibTrans" cxnId="{DE77FC51-A3A7-4E99-948A-071F19BB8D28}">
      <dgm:prSet/>
      <dgm:spPr/>
      <dgm:t>
        <a:bodyPr/>
        <a:lstStyle/>
        <a:p>
          <a:endParaRPr lang="pt-BR"/>
        </a:p>
      </dgm:t>
    </dgm:pt>
    <dgm:pt modelId="{46434D30-F08A-40B5-A4A9-06F835AF715A}">
      <dgm:prSet phldrT="[Texto]"/>
      <dgm:spPr/>
      <dgm:t>
        <a:bodyPr/>
        <a:lstStyle/>
        <a:p>
          <a:r>
            <a:rPr lang="pt-BR" altLang="pt-BR" dirty="0">
              <a:latin typeface="Arial" charset="0"/>
            </a:rPr>
            <a:t>PERDA DA FUNÇÃO PÚBLICA</a:t>
          </a:r>
          <a:endParaRPr lang="pt-BR" dirty="0"/>
        </a:p>
      </dgm:t>
    </dgm:pt>
    <dgm:pt modelId="{CD999D70-7239-4BFE-A5CA-0D8E1A07D9F3}" type="parTrans" cxnId="{75A99A86-9D99-44C5-92E4-231C191131F6}">
      <dgm:prSet/>
      <dgm:spPr/>
      <dgm:t>
        <a:bodyPr/>
        <a:lstStyle/>
        <a:p>
          <a:endParaRPr lang="pt-BR"/>
        </a:p>
      </dgm:t>
    </dgm:pt>
    <dgm:pt modelId="{842074A2-48CE-48F1-BCD3-3F2FBFC8D2E4}" type="sibTrans" cxnId="{75A99A86-9D99-44C5-92E4-231C191131F6}">
      <dgm:prSet/>
      <dgm:spPr/>
      <dgm:t>
        <a:bodyPr/>
        <a:lstStyle/>
        <a:p>
          <a:endParaRPr lang="pt-BR"/>
        </a:p>
      </dgm:t>
    </dgm:pt>
    <dgm:pt modelId="{56899AD7-E384-431D-BE62-6A6B864C8958}">
      <dgm:prSet phldrT="[Texto]"/>
      <dgm:spPr/>
      <dgm:t>
        <a:bodyPr/>
        <a:lstStyle/>
        <a:p>
          <a:r>
            <a:rPr lang="pt-BR" altLang="pt-BR" dirty="0">
              <a:latin typeface="Arial" charset="0"/>
            </a:rPr>
            <a:t>PAGAMENTO DE MULTA CIVIL DE ATÉ 100 VEZES O VALOR DA REMUNERAÇÃO PERCEBIDA PELO AGENTE</a:t>
          </a:r>
          <a:endParaRPr lang="pt-BR" dirty="0"/>
        </a:p>
      </dgm:t>
    </dgm:pt>
    <dgm:pt modelId="{9DD76E56-2F29-4010-9944-65216503FF9E}" type="parTrans" cxnId="{33AC175C-D5D7-4395-95DD-D5F4C02A9B5B}">
      <dgm:prSet/>
      <dgm:spPr/>
      <dgm:t>
        <a:bodyPr/>
        <a:lstStyle/>
        <a:p>
          <a:endParaRPr lang="pt-BR"/>
        </a:p>
      </dgm:t>
    </dgm:pt>
    <dgm:pt modelId="{913DE91C-8A48-4481-B765-14CB77F7CBD4}" type="sibTrans" cxnId="{33AC175C-D5D7-4395-95DD-D5F4C02A9B5B}">
      <dgm:prSet/>
      <dgm:spPr/>
      <dgm:t>
        <a:bodyPr/>
        <a:lstStyle/>
        <a:p>
          <a:endParaRPr lang="pt-BR"/>
        </a:p>
      </dgm:t>
    </dgm:pt>
    <dgm:pt modelId="{96B87D9D-1F3E-461E-890D-1104A24D97AF}" type="pres">
      <dgm:prSet presAssocID="{AD989197-6CC7-41ED-B980-2761C6092742}" presName="rootnode" presStyleCnt="0">
        <dgm:presLayoutVars>
          <dgm:chMax/>
          <dgm:chPref/>
          <dgm:dir/>
          <dgm:animLvl val="lvl"/>
        </dgm:presLayoutVars>
      </dgm:prSet>
      <dgm:spPr/>
    </dgm:pt>
    <dgm:pt modelId="{4ACFCBF9-DB9C-43CA-BB96-68BAB31DBAF3}" type="pres">
      <dgm:prSet presAssocID="{F1C98379-8BA9-4E70-A8BF-1C819591807A}" presName="composite" presStyleCnt="0"/>
      <dgm:spPr/>
    </dgm:pt>
    <dgm:pt modelId="{F0663FD5-460A-415E-99EF-D7F88AA22936}" type="pres">
      <dgm:prSet presAssocID="{F1C98379-8BA9-4E70-A8BF-1C819591807A}" presName="LShape" presStyleLbl="alignNode1" presStyleIdx="0" presStyleCnt="5"/>
      <dgm:spPr/>
    </dgm:pt>
    <dgm:pt modelId="{0E42BA77-64FA-4E22-8B63-1308F815A57A}" type="pres">
      <dgm:prSet presAssocID="{F1C98379-8BA9-4E70-A8BF-1C819591807A}" presName="ParentText" presStyleLbl="revTx" presStyleIdx="0" presStyleCnt="3">
        <dgm:presLayoutVars>
          <dgm:chMax val="0"/>
          <dgm:chPref val="0"/>
          <dgm:bulletEnabled val="1"/>
        </dgm:presLayoutVars>
      </dgm:prSet>
      <dgm:spPr/>
    </dgm:pt>
    <dgm:pt modelId="{68E15B8F-05CF-4EF1-A20A-9809AEF373F6}" type="pres">
      <dgm:prSet presAssocID="{F1C98379-8BA9-4E70-A8BF-1C819591807A}" presName="Triangle" presStyleLbl="alignNode1" presStyleIdx="1" presStyleCnt="5"/>
      <dgm:spPr/>
    </dgm:pt>
    <dgm:pt modelId="{0F768937-20AD-4EFC-BC63-EDF91EB2FF92}" type="pres">
      <dgm:prSet presAssocID="{2C9E2FE5-BBC2-4145-98AF-C2D7F17BC658}" presName="sibTrans" presStyleCnt="0"/>
      <dgm:spPr/>
    </dgm:pt>
    <dgm:pt modelId="{2A578E26-49F5-49C3-A4F5-8121B6502F4E}" type="pres">
      <dgm:prSet presAssocID="{2C9E2FE5-BBC2-4145-98AF-C2D7F17BC658}" presName="space" presStyleCnt="0"/>
      <dgm:spPr/>
    </dgm:pt>
    <dgm:pt modelId="{C722116A-3F04-44E9-A254-E0E01EC4178B}" type="pres">
      <dgm:prSet presAssocID="{46434D30-F08A-40B5-A4A9-06F835AF715A}" presName="composite" presStyleCnt="0"/>
      <dgm:spPr/>
    </dgm:pt>
    <dgm:pt modelId="{7997EA11-2F76-450A-9090-F954801E11E7}" type="pres">
      <dgm:prSet presAssocID="{46434D30-F08A-40B5-A4A9-06F835AF715A}" presName="LShape" presStyleLbl="alignNode1" presStyleIdx="2" presStyleCnt="5"/>
      <dgm:spPr>
        <a:solidFill>
          <a:srgbClr val="FFC000"/>
        </a:solidFill>
      </dgm:spPr>
    </dgm:pt>
    <dgm:pt modelId="{F1FEAD55-2475-4C65-80A4-75AE414CF39D}" type="pres">
      <dgm:prSet presAssocID="{46434D30-F08A-40B5-A4A9-06F835AF715A}" presName="ParentText" presStyleLbl="revTx" presStyleIdx="1" presStyleCnt="3">
        <dgm:presLayoutVars>
          <dgm:chMax val="0"/>
          <dgm:chPref val="0"/>
          <dgm:bulletEnabled val="1"/>
        </dgm:presLayoutVars>
      </dgm:prSet>
      <dgm:spPr/>
    </dgm:pt>
    <dgm:pt modelId="{130D5CF0-CEE1-4589-8416-8AEAAA6E7374}" type="pres">
      <dgm:prSet presAssocID="{46434D30-F08A-40B5-A4A9-06F835AF715A}" presName="Triangle" presStyleLbl="alignNode1" presStyleIdx="3" presStyleCnt="5"/>
      <dgm:spPr/>
    </dgm:pt>
    <dgm:pt modelId="{C9A6EC2B-8D1A-433E-8500-E2633DC0DAF2}" type="pres">
      <dgm:prSet presAssocID="{842074A2-48CE-48F1-BCD3-3F2FBFC8D2E4}" presName="sibTrans" presStyleCnt="0"/>
      <dgm:spPr/>
    </dgm:pt>
    <dgm:pt modelId="{5FFAC8F3-F436-4608-B67F-A2CFB03462A7}" type="pres">
      <dgm:prSet presAssocID="{842074A2-48CE-48F1-BCD3-3F2FBFC8D2E4}" presName="space" presStyleCnt="0"/>
      <dgm:spPr/>
    </dgm:pt>
    <dgm:pt modelId="{1BB30889-DC2B-498B-A5B1-6B919C764898}" type="pres">
      <dgm:prSet presAssocID="{56899AD7-E384-431D-BE62-6A6B864C8958}" presName="composite" presStyleCnt="0"/>
      <dgm:spPr/>
    </dgm:pt>
    <dgm:pt modelId="{51AF6F01-372C-4348-AB95-35D66FC46607}" type="pres">
      <dgm:prSet presAssocID="{56899AD7-E384-431D-BE62-6A6B864C8958}" presName="LShape" presStyleLbl="alignNode1" presStyleIdx="4" presStyleCnt="5"/>
      <dgm:spPr/>
    </dgm:pt>
    <dgm:pt modelId="{0DA79699-5F3D-4229-9494-25E2B01640B1}" type="pres">
      <dgm:prSet presAssocID="{56899AD7-E384-431D-BE62-6A6B864C8958}" presName="ParentText" presStyleLbl="revTx" presStyleIdx="2" presStyleCnt="3">
        <dgm:presLayoutVars>
          <dgm:chMax val="0"/>
          <dgm:chPref val="0"/>
          <dgm:bulletEnabled val="1"/>
        </dgm:presLayoutVars>
      </dgm:prSet>
      <dgm:spPr/>
    </dgm:pt>
  </dgm:ptLst>
  <dgm:cxnLst>
    <dgm:cxn modelId="{E993B829-3F90-4F08-AF6D-967C1D267447}" type="presOf" srcId="{46434D30-F08A-40B5-A4A9-06F835AF715A}" destId="{F1FEAD55-2475-4C65-80A4-75AE414CF39D}" srcOrd="0" destOrd="0" presId="urn:microsoft.com/office/officeart/2009/3/layout/StepUpProcess"/>
    <dgm:cxn modelId="{33AC175C-D5D7-4395-95DD-D5F4C02A9B5B}" srcId="{AD989197-6CC7-41ED-B980-2761C6092742}" destId="{56899AD7-E384-431D-BE62-6A6B864C8958}" srcOrd="2" destOrd="0" parTransId="{9DD76E56-2F29-4010-9944-65216503FF9E}" sibTransId="{913DE91C-8A48-4481-B765-14CB77F7CBD4}"/>
    <dgm:cxn modelId="{79FC906B-3776-4E7E-9641-86AFB6319344}" type="presOf" srcId="{AD989197-6CC7-41ED-B980-2761C6092742}" destId="{96B87D9D-1F3E-461E-890D-1104A24D97AF}" srcOrd="0" destOrd="0" presId="urn:microsoft.com/office/officeart/2009/3/layout/StepUpProcess"/>
    <dgm:cxn modelId="{DE77FC51-A3A7-4E99-948A-071F19BB8D28}" srcId="{AD989197-6CC7-41ED-B980-2761C6092742}" destId="{F1C98379-8BA9-4E70-A8BF-1C819591807A}" srcOrd="0" destOrd="0" parTransId="{0B227F9E-397E-4A4B-9371-01071EA5C709}" sibTransId="{2C9E2FE5-BBC2-4145-98AF-C2D7F17BC658}"/>
    <dgm:cxn modelId="{75A99A86-9D99-44C5-92E4-231C191131F6}" srcId="{AD989197-6CC7-41ED-B980-2761C6092742}" destId="{46434D30-F08A-40B5-A4A9-06F835AF715A}" srcOrd="1" destOrd="0" parTransId="{CD999D70-7239-4BFE-A5CA-0D8E1A07D9F3}" sibTransId="{842074A2-48CE-48F1-BCD3-3F2FBFC8D2E4}"/>
    <dgm:cxn modelId="{ED379EDE-58E3-4E38-9490-EBD11B4A6557}" type="presOf" srcId="{F1C98379-8BA9-4E70-A8BF-1C819591807A}" destId="{0E42BA77-64FA-4E22-8B63-1308F815A57A}" srcOrd="0" destOrd="0" presId="urn:microsoft.com/office/officeart/2009/3/layout/StepUpProcess"/>
    <dgm:cxn modelId="{932B11F2-28E1-47D9-BB22-B5563332F111}" type="presOf" srcId="{56899AD7-E384-431D-BE62-6A6B864C8958}" destId="{0DA79699-5F3D-4229-9494-25E2B01640B1}" srcOrd="0" destOrd="0" presId="urn:microsoft.com/office/officeart/2009/3/layout/StepUpProcess"/>
    <dgm:cxn modelId="{0777A2DE-8B84-443C-92FE-9E58EAF813CA}" type="presParOf" srcId="{96B87D9D-1F3E-461E-890D-1104A24D97AF}" destId="{4ACFCBF9-DB9C-43CA-BB96-68BAB31DBAF3}" srcOrd="0" destOrd="0" presId="urn:microsoft.com/office/officeart/2009/3/layout/StepUpProcess"/>
    <dgm:cxn modelId="{A5C6E6B2-DDEE-486C-BB2B-C3605300AE12}" type="presParOf" srcId="{4ACFCBF9-DB9C-43CA-BB96-68BAB31DBAF3}" destId="{F0663FD5-460A-415E-99EF-D7F88AA22936}" srcOrd="0" destOrd="0" presId="urn:microsoft.com/office/officeart/2009/3/layout/StepUpProcess"/>
    <dgm:cxn modelId="{0345CBEC-D3DA-4188-9A32-DEEB46163641}" type="presParOf" srcId="{4ACFCBF9-DB9C-43CA-BB96-68BAB31DBAF3}" destId="{0E42BA77-64FA-4E22-8B63-1308F815A57A}" srcOrd="1" destOrd="0" presId="urn:microsoft.com/office/officeart/2009/3/layout/StepUpProcess"/>
    <dgm:cxn modelId="{485493F0-40DF-48CB-9A7E-87C34CDDD5FC}" type="presParOf" srcId="{4ACFCBF9-DB9C-43CA-BB96-68BAB31DBAF3}" destId="{68E15B8F-05CF-4EF1-A20A-9809AEF373F6}" srcOrd="2" destOrd="0" presId="urn:microsoft.com/office/officeart/2009/3/layout/StepUpProcess"/>
    <dgm:cxn modelId="{5659F3A2-1111-4262-B324-917EAF9935AF}" type="presParOf" srcId="{96B87D9D-1F3E-461E-890D-1104A24D97AF}" destId="{0F768937-20AD-4EFC-BC63-EDF91EB2FF92}" srcOrd="1" destOrd="0" presId="urn:microsoft.com/office/officeart/2009/3/layout/StepUpProcess"/>
    <dgm:cxn modelId="{5B28CE6B-35EB-4F9A-9BD6-D06DB0C318E8}" type="presParOf" srcId="{0F768937-20AD-4EFC-BC63-EDF91EB2FF92}" destId="{2A578E26-49F5-49C3-A4F5-8121B6502F4E}" srcOrd="0" destOrd="0" presId="urn:microsoft.com/office/officeart/2009/3/layout/StepUpProcess"/>
    <dgm:cxn modelId="{DF237B3B-BAC7-4D94-9F37-4531C567F865}" type="presParOf" srcId="{96B87D9D-1F3E-461E-890D-1104A24D97AF}" destId="{C722116A-3F04-44E9-A254-E0E01EC4178B}" srcOrd="2" destOrd="0" presId="urn:microsoft.com/office/officeart/2009/3/layout/StepUpProcess"/>
    <dgm:cxn modelId="{557B052A-31AF-46D5-B6BD-A88EC230CCDA}" type="presParOf" srcId="{C722116A-3F04-44E9-A254-E0E01EC4178B}" destId="{7997EA11-2F76-450A-9090-F954801E11E7}" srcOrd="0" destOrd="0" presId="urn:microsoft.com/office/officeart/2009/3/layout/StepUpProcess"/>
    <dgm:cxn modelId="{6D33F03C-33ED-402B-AFEA-17D2562248D1}" type="presParOf" srcId="{C722116A-3F04-44E9-A254-E0E01EC4178B}" destId="{F1FEAD55-2475-4C65-80A4-75AE414CF39D}" srcOrd="1" destOrd="0" presId="urn:microsoft.com/office/officeart/2009/3/layout/StepUpProcess"/>
    <dgm:cxn modelId="{0A7A65B5-E836-4E4E-8380-6DCCC3CA134C}" type="presParOf" srcId="{C722116A-3F04-44E9-A254-E0E01EC4178B}" destId="{130D5CF0-CEE1-4589-8416-8AEAAA6E7374}" srcOrd="2" destOrd="0" presId="urn:microsoft.com/office/officeart/2009/3/layout/StepUpProcess"/>
    <dgm:cxn modelId="{8E5C9BE3-65FC-4D56-9FDB-B6FEB86C3763}" type="presParOf" srcId="{96B87D9D-1F3E-461E-890D-1104A24D97AF}" destId="{C9A6EC2B-8D1A-433E-8500-E2633DC0DAF2}" srcOrd="3" destOrd="0" presId="urn:microsoft.com/office/officeart/2009/3/layout/StepUpProcess"/>
    <dgm:cxn modelId="{97D0F1AB-9CC8-41F9-85BC-4636EBE2AD37}" type="presParOf" srcId="{C9A6EC2B-8D1A-433E-8500-E2633DC0DAF2}" destId="{5FFAC8F3-F436-4608-B67F-A2CFB03462A7}" srcOrd="0" destOrd="0" presId="urn:microsoft.com/office/officeart/2009/3/layout/StepUpProcess"/>
    <dgm:cxn modelId="{5768EDA8-C3B0-4A0F-8371-64A5C58F6672}" type="presParOf" srcId="{96B87D9D-1F3E-461E-890D-1104A24D97AF}" destId="{1BB30889-DC2B-498B-A5B1-6B919C764898}" srcOrd="4" destOrd="0" presId="urn:microsoft.com/office/officeart/2009/3/layout/StepUpProcess"/>
    <dgm:cxn modelId="{566B840D-3231-4D7E-884D-4085C6D5CA92}" type="presParOf" srcId="{1BB30889-DC2B-498B-A5B1-6B919C764898}" destId="{51AF6F01-372C-4348-AB95-35D66FC46607}" srcOrd="0" destOrd="0" presId="urn:microsoft.com/office/officeart/2009/3/layout/StepUpProcess"/>
    <dgm:cxn modelId="{2FC01B2D-EEBD-4FD8-94EF-2038DEC7A12A}" type="presParOf" srcId="{1BB30889-DC2B-498B-A5B1-6B919C764898}" destId="{0DA79699-5F3D-4229-9494-25E2B01640B1}"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D4FAF9-1C24-4308-BF76-5A4804FF4ED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pt-BR"/>
        </a:p>
      </dgm:t>
    </dgm:pt>
    <dgm:pt modelId="{4F7B38D3-34F6-41E0-B158-488671392BA3}">
      <dgm:prSet phldrT="[Texto]">
        <dgm:style>
          <a:lnRef idx="2">
            <a:schemeClr val="dk1">
              <a:shade val="50000"/>
            </a:schemeClr>
          </a:lnRef>
          <a:fillRef idx="1">
            <a:schemeClr val="dk1"/>
          </a:fillRef>
          <a:effectRef idx="0">
            <a:schemeClr val="dk1"/>
          </a:effectRef>
          <a:fontRef idx="minor">
            <a:schemeClr val="lt1"/>
          </a:fontRef>
        </dgm:style>
      </dgm:prSet>
      <dgm:spPr>
        <a:scene3d>
          <a:camera prst="orthographicFront"/>
          <a:lightRig rig="threePt" dir="t"/>
        </a:scene3d>
        <a:sp3d>
          <a:bevelT/>
        </a:sp3d>
      </dgm:spPr>
      <dgm:t>
        <a:bodyPr/>
        <a:lstStyle/>
        <a:p>
          <a:r>
            <a:rPr lang="pt-BR" b="1" dirty="0">
              <a:solidFill>
                <a:srgbClr val="FFC000"/>
              </a:solidFill>
            </a:rPr>
            <a:t>INFORMAR</a:t>
          </a:r>
        </a:p>
      </dgm:t>
    </dgm:pt>
    <dgm:pt modelId="{F724018C-8AEB-40E3-ACEC-5E94AC105273}" type="parTrans" cxnId="{AC377DF3-1E7C-4601-8196-D5D39807F256}">
      <dgm:prSet/>
      <dgm:spPr/>
      <dgm:t>
        <a:bodyPr/>
        <a:lstStyle/>
        <a:p>
          <a:endParaRPr lang="pt-BR"/>
        </a:p>
      </dgm:t>
    </dgm:pt>
    <dgm:pt modelId="{802B3753-8D4F-4382-BC54-B363CDC9E5E9}" type="sibTrans" cxnId="{AC377DF3-1E7C-4601-8196-D5D39807F256}">
      <dgm:prSet/>
      <dgm:spPr>
        <a:solidFill>
          <a:schemeClr val="bg1"/>
        </a:solidFill>
        <a:ln>
          <a:solidFill>
            <a:srgbClr val="002060"/>
          </a:solidFill>
        </a:ln>
        <a:scene3d>
          <a:camera prst="orthographicFront"/>
          <a:lightRig rig="threePt" dir="t"/>
        </a:scene3d>
        <a:sp3d>
          <a:bevelT/>
        </a:sp3d>
      </dgm:spPr>
      <dgm:t>
        <a:bodyPr/>
        <a:lstStyle/>
        <a:p>
          <a:endParaRPr lang="pt-BR">
            <a:solidFill>
              <a:srgbClr val="002060"/>
            </a:solidFill>
          </a:endParaRPr>
        </a:p>
      </dgm:t>
    </dgm:pt>
    <dgm:pt modelId="{295A0589-3F1C-423F-A51D-AAA5B7A4DB3B}">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a:sp3d>
      </dgm:spPr>
      <dgm:t>
        <a:bodyPr/>
        <a:lstStyle/>
        <a:p>
          <a:r>
            <a:rPr lang="pt-BR" b="1" dirty="0">
              <a:solidFill>
                <a:srgbClr val="002060"/>
              </a:solidFill>
            </a:rPr>
            <a:t>MOTIVAR</a:t>
          </a:r>
        </a:p>
      </dgm:t>
    </dgm:pt>
    <dgm:pt modelId="{E8C32354-B373-47E0-A8E9-C36E70E57BFE}" type="parTrans" cxnId="{78ACC8C4-D8C8-4338-B599-4FFA04C3A330}">
      <dgm:prSet/>
      <dgm:spPr/>
      <dgm:t>
        <a:bodyPr/>
        <a:lstStyle/>
        <a:p>
          <a:endParaRPr lang="pt-BR"/>
        </a:p>
      </dgm:t>
    </dgm:pt>
    <dgm:pt modelId="{FEFFE3A4-B06A-4096-AC8E-EEB1ADA52098}" type="sibTrans" cxnId="{78ACC8C4-D8C8-4338-B599-4FFA04C3A330}">
      <dgm:prSet/>
      <dgm:spPr/>
      <dgm:t>
        <a:bodyPr/>
        <a:lstStyle/>
        <a:p>
          <a:endParaRPr lang="pt-BR"/>
        </a:p>
      </dgm:t>
    </dgm:pt>
    <dgm:pt modelId="{C6E54978-1503-45A6-942A-541B122281E8}">
      <dgm:prSet phldrT="[Texto]">
        <dgm:style>
          <a:lnRef idx="2">
            <a:schemeClr val="dk1">
              <a:shade val="50000"/>
            </a:schemeClr>
          </a:lnRef>
          <a:fillRef idx="1">
            <a:schemeClr val="dk1"/>
          </a:fillRef>
          <a:effectRef idx="0">
            <a:schemeClr val="dk1"/>
          </a:effectRef>
          <a:fontRef idx="minor">
            <a:schemeClr val="lt1"/>
          </a:fontRef>
        </dgm:style>
      </dgm:prSet>
      <dgm:spPr>
        <a:scene3d>
          <a:camera prst="orthographicFront"/>
          <a:lightRig rig="threePt" dir="t"/>
        </a:scene3d>
        <a:sp3d>
          <a:bevelT/>
        </a:sp3d>
      </dgm:spPr>
      <dgm:t>
        <a:bodyPr/>
        <a:lstStyle/>
        <a:p>
          <a:r>
            <a:rPr lang="pt-BR" b="1" dirty="0">
              <a:solidFill>
                <a:srgbClr val="FFC000"/>
              </a:solidFill>
            </a:rPr>
            <a:t>CAPACITAR</a:t>
          </a:r>
        </a:p>
      </dgm:t>
    </dgm:pt>
    <dgm:pt modelId="{5F05A0CC-0E62-4B8E-9628-0BC69168C504}" type="parTrans" cxnId="{35882A9C-5F0E-49FB-BEF2-9ED097289391}">
      <dgm:prSet/>
      <dgm:spPr/>
      <dgm:t>
        <a:bodyPr/>
        <a:lstStyle/>
        <a:p>
          <a:endParaRPr lang="pt-BR"/>
        </a:p>
      </dgm:t>
    </dgm:pt>
    <dgm:pt modelId="{93B05208-CBBA-4E0F-9E2F-AA5536E96D16}" type="sibTrans" cxnId="{35882A9C-5F0E-49FB-BEF2-9ED097289391}">
      <dgm:prSet/>
      <dgm:spPr/>
      <dgm:t>
        <a:bodyPr/>
        <a:lstStyle/>
        <a:p>
          <a:endParaRPr lang="pt-BR"/>
        </a:p>
      </dgm:t>
    </dgm:pt>
    <dgm:pt modelId="{62C2BABD-3B21-46B3-9F60-7C89BA00DE28}">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a:sp3d>
      </dgm:spPr>
      <dgm:t>
        <a:bodyPr/>
        <a:lstStyle/>
        <a:p>
          <a:r>
            <a:rPr lang="pt-BR" b="1" dirty="0">
              <a:solidFill>
                <a:srgbClr val="002060"/>
              </a:solidFill>
            </a:rPr>
            <a:t>INTEGRAR</a:t>
          </a:r>
        </a:p>
      </dgm:t>
    </dgm:pt>
    <dgm:pt modelId="{DEE5F95F-7FBC-41C0-9188-8C565F8F55CD}" type="parTrans" cxnId="{88E0B555-9F1B-4C09-8639-2E5118DEEDDC}">
      <dgm:prSet/>
      <dgm:spPr/>
      <dgm:t>
        <a:bodyPr/>
        <a:lstStyle/>
        <a:p>
          <a:endParaRPr lang="pt-BR"/>
        </a:p>
      </dgm:t>
    </dgm:pt>
    <dgm:pt modelId="{89EC2179-7F2F-4F9C-8FD6-92F3758D5224}" type="sibTrans" cxnId="{88E0B555-9F1B-4C09-8639-2E5118DEEDDC}">
      <dgm:prSet/>
      <dgm:spPr/>
      <dgm:t>
        <a:bodyPr/>
        <a:lstStyle/>
        <a:p>
          <a:endParaRPr lang="pt-BR"/>
        </a:p>
      </dgm:t>
    </dgm:pt>
    <dgm:pt modelId="{25A023E8-0B14-4524-9B2C-DFCD60C5C23B}">
      <dgm:prSet phldrT="[Texto]">
        <dgm:style>
          <a:lnRef idx="3">
            <a:schemeClr val="lt1"/>
          </a:lnRef>
          <a:fillRef idx="1">
            <a:schemeClr val="accent4"/>
          </a:fillRef>
          <a:effectRef idx="1">
            <a:schemeClr val="accent4"/>
          </a:effectRef>
          <a:fontRef idx="minor">
            <a:schemeClr val="lt1"/>
          </a:fontRef>
        </dgm:style>
      </dgm:prSet>
      <dgm:spPr>
        <a:scene3d>
          <a:camera prst="orthographicFront"/>
          <a:lightRig rig="threePt" dir="t"/>
        </a:scene3d>
        <a:sp3d>
          <a:bevelT/>
        </a:sp3d>
      </dgm:spPr>
      <dgm:t>
        <a:bodyPr/>
        <a:lstStyle/>
        <a:p>
          <a:r>
            <a:rPr lang="pt-BR" b="1" dirty="0">
              <a:solidFill>
                <a:srgbClr val="002060"/>
              </a:solidFill>
            </a:rPr>
            <a:t>INOVAR</a:t>
          </a:r>
        </a:p>
      </dgm:t>
    </dgm:pt>
    <dgm:pt modelId="{E783C671-4F50-418D-BF67-599DA438F8B1}" type="parTrans" cxnId="{190CA0B1-37B4-4CF5-94F4-EDF6A053B49C}">
      <dgm:prSet/>
      <dgm:spPr/>
      <dgm:t>
        <a:bodyPr/>
        <a:lstStyle/>
        <a:p>
          <a:endParaRPr lang="pt-BR"/>
        </a:p>
      </dgm:t>
    </dgm:pt>
    <dgm:pt modelId="{0F866378-155B-4E07-82D1-32CC92CD9DBE}" type="sibTrans" cxnId="{190CA0B1-37B4-4CF5-94F4-EDF6A053B49C}">
      <dgm:prSet/>
      <dgm:spPr/>
      <dgm:t>
        <a:bodyPr/>
        <a:lstStyle/>
        <a:p>
          <a:endParaRPr lang="pt-BR"/>
        </a:p>
      </dgm:t>
    </dgm:pt>
    <dgm:pt modelId="{8E8BD065-E333-4316-94CC-6820FDE548C4}">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a:sp3d>
      </dgm:spPr>
      <dgm:t>
        <a:bodyPr/>
        <a:lstStyle/>
        <a:p>
          <a:r>
            <a:rPr lang="pt-BR" b="1" dirty="0">
              <a:solidFill>
                <a:srgbClr val="002060"/>
              </a:solidFill>
            </a:rPr>
            <a:t>ENGAJAR</a:t>
          </a:r>
        </a:p>
      </dgm:t>
    </dgm:pt>
    <dgm:pt modelId="{0F8C70F5-3522-4F84-B348-779DAC9F2919}" type="parTrans" cxnId="{42C3B1AC-7455-48E1-A50E-3FB2609366E8}">
      <dgm:prSet/>
      <dgm:spPr/>
      <dgm:t>
        <a:bodyPr/>
        <a:lstStyle/>
        <a:p>
          <a:endParaRPr lang="pt-BR"/>
        </a:p>
      </dgm:t>
    </dgm:pt>
    <dgm:pt modelId="{BAEB4FBD-311B-4282-86F3-0BED80386644}" type="sibTrans" cxnId="{42C3B1AC-7455-48E1-A50E-3FB2609366E8}">
      <dgm:prSet/>
      <dgm:spPr/>
      <dgm:t>
        <a:bodyPr/>
        <a:lstStyle/>
        <a:p>
          <a:endParaRPr lang="pt-BR"/>
        </a:p>
      </dgm:t>
    </dgm:pt>
    <dgm:pt modelId="{DCA1B32B-9CC5-45D0-AC0B-3F1446BB8014}" type="pres">
      <dgm:prSet presAssocID="{B8D4FAF9-1C24-4308-BF76-5A4804FF4EDA}" presName="Name0" presStyleCnt="0">
        <dgm:presLayoutVars>
          <dgm:dir/>
          <dgm:resizeHandles val="exact"/>
        </dgm:presLayoutVars>
      </dgm:prSet>
      <dgm:spPr/>
    </dgm:pt>
    <dgm:pt modelId="{791E7261-DE58-437E-AE89-A61063DD910D}" type="pres">
      <dgm:prSet presAssocID="{B8D4FAF9-1C24-4308-BF76-5A4804FF4EDA}" presName="cycle" presStyleCnt="0"/>
      <dgm:spPr/>
    </dgm:pt>
    <dgm:pt modelId="{891B1419-155D-4DD7-B12D-F798B755F049}" type="pres">
      <dgm:prSet presAssocID="{4F7B38D3-34F6-41E0-B158-488671392BA3}" presName="nodeFirstNode" presStyleLbl="node1" presStyleIdx="0" presStyleCnt="6" custRadScaleRad="104033">
        <dgm:presLayoutVars>
          <dgm:bulletEnabled val="1"/>
        </dgm:presLayoutVars>
      </dgm:prSet>
      <dgm:spPr/>
    </dgm:pt>
    <dgm:pt modelId="{E93074D1-45C4-450E-9CE7-9A0BC33A1D00}" type="pres">
      <dgm:prSet presAssocID="{802B3753-8D4F-4382-BC54-B363CDC9E5E9}" presName="sibTransFirstNode" presStyleLbl="bgShp" presStyleIdx="0" presStyleCnt="1"/>
      <dgm:spPr/>
    </dgm:pt>
    <dgm:pt modelId="{3EDA99CA-C30D-46FA-B0D0-62686100B719}" type="pres">
      <dgm:prSet presAssocID="{295A0589-3F1C-423F-A51D-AAA5B7A4DB3B}" presName="nodeFollowingNodes" presStyleLbl="node1" presStyleIdx="1" presStyleCnt="6">
        <dgm:presLayoutVars>
          <dgm:bulletEnabled val="1"/>
        </dgm:presLayoutVars>
      </dgm:prSet>
      <dgm:spPr/>
    </dgm:pt>
    <dgm:pt modelId="{9A4F48AE-60B1-4494-91B2-6C7B2BD82ABE}" type="pres">
      <dgm:prSet presAssocID="{8E8BD065-E333-4316-94CC-6820FDE548C4}" presName="nodeFollowingNodes" presStyleLbl="node1" presStyleIdx="2" presStyleCnt="6">
        <dgm:presLayoutVars>
          <dgm:bulletEnabled val="1"/>
        </dgm:presLayoutVars>
      </dgm:prSet>
      <dgm:spPr/>
    </dgm:pt>
    <dgm:pt modelId="{3F6B9BF7-E6EE-47FA-A8A7-B8D6C5582865}" type="pres">
      <dgm:prSet presAssocID="{C6E54978-1503-45A6-942A-541B122281E8}" presName="nodeFollowingNodes" presStyleLbl="node1" presStyleIdx="3" presStyleCnt="6">
        <dgm:presLayoutVars>
          <dgm:bulletEnabled val="1"/>
        </dgm:presLayoutVars>
      </dgm:prSet>
      <dgm:spPr/>
    </dgm:pt>
    <dgm:pt modelId="{DF698103-3249-4E0C-9E69-2144A9DA54E8}" type="pres">
      <dgm:prSet presAssocID="{62C2BABD-3B21-46B3-9F60-7C89BA00DE28}" presName="nodeFollowingNodes" presStyleLbl="node1" presStyleIdx="4" presStyleCnt="6" custRadScaleRad="103671" custRadScaleInc="-1434">
        <dgm:presLayoutVars>
          <dgm:bulletEnabled val="1"/>
        </dgm:presLayoutVars>
      </dgm:prSet>
      <dgm:spPr/>
    </dgm:pt>
    <dgm:pt modelId="{88F91D80-23E9-4A35-A105-A54D6F17A36E}" type="pres">
      <dgm:prSet presAssocID="{25A023E8-0B14-4524-9B2C-DFCD60C5C23B}" presName="nodeFollowingNodes" presStyleLbl="node1" presStyleIdx="5" presStyleCnt="6" custRadScaleRad="99728" custRadScaleInc="1210">
        <dgm:presLayoutVars>
          <dgm:bulletEnabled val="1"/>
        </dgm:presLayoutVars>
      </dgm:prSet>
      <dgm:spPr/>
    </dgm:pt>
  </dgm:ptLst>
  <dgm:cxnLst>
    <dgm:cxn modelId="{0855C61B-2070-40C8-8B76-4392BF3EB929}" type="presOf" srcId="{25A023E8-0B14-4524-9B2C-DFCD60C5C23B}" destId="{88F91D80-23E9-4A35-A105-A54D6F17A36E}" srcOrd="0" destOrd="0" presId="urn:microsoft.com/office/officeart/2005/8/layout/cycle3"/>
    <dgm:cxn modelId="{EACDBE3E-7A10-4B4A-9578-A959D25E5B95}" type="presOf" srcId="{295A0589-3F1C-423F-A51D-AAA5B7A4DB3B}" destId="{3EDA99CA-C30D-46FA-B0D0-62686100B719}" srcOrd="0" destOrd="0" presId="urn:microsoft.com/office/officeart/2005/8/layout/cycle3"/>
    <dgm:cxn modelId="{88E0B555-9F1B-4C09-8639-2E5118DEEDDC}" srcId="{B8D4FAF9-1C24-4308-BF76-5A4804FF4EDA}" destId="{62C2BABD-3B21-46B3-9F60-7C89BA00DE28}" srcOrd="4" destOrd="0" parTransId="{DEE5F95F-7FBC-41C0-9188-8C565F8F55CD}" sibTransId="{89EC2179-7F2F-4F9C-8FD6-92F3758D5224}"/>
    <dgm:cxn modelId="{EDC55C87-34DF-483F-BA6E-180A5DD06089}" type="presOf" srcId="{4F7B38D3-34F6-41E0-B158-488671392BA3}" destId="{891B1419-155D-4DD7-B12D-F798B755F049}" srcOrd="0" destOrd="0" presId="urn:microsoft.com/office/officeart/2005/8/layout/cycle3"/>
    <dgm:cxn modelId="{974DD597-7291-42DF-ABFD-A99DBAA3769C}" type="presOf" srcId="{62C2BABD-3B21-46B3-9F60-7C89BA00DE28}" destId="{DF698103-3249-4E0C-9E69-2144A9DA54E8}" srcOrd="0" destOrd="0" presId="urn:microsoft.com/office/officeart/2005/8/layout/cycle3"/>
    <dgm:cxn modelId="{35882A9C-5F0E-49FB-BEF2-9ED097289391}" srcId="{B8D4FAF9-1C24-4308-BF76-5A4804FF4EDA}" destId="{C6E54978-1503-45A6-942A-541B122281E8}" srcOrd="3" destOrd="0" parTransId="{5F05A0CC-0E62-4B8E-9628-0BC69168C504}" sibTransId="{93B05208-CBBA-4E0F-9E2F-AA5536E96D16}"/>
    <dgm:cxn modelId="{24A3A89D-A70D-4B38-B363-FC2C048D69E5}" type="presOf" srcId="{B8D4FAF9-1C24-4308-BF76-5A4804FF4EDA}" destId="{DCA1B32B-9CC5-45D0-AC0B-3F1446BB8014}" srcOrd="0" destOrd="0" presId="urn:microsoft.com/office/officeart/2005/8/layout/cycle3"/>
    <dgm:cxn modelId="{9201D3A3-92C2-4306-A559-06F4239E34BA}" type="presOf" srcId="{802B3753-8D4F-4382-BC54-B363CDC9E5E9}" destId="{E93074D1-45C4-450E-9CE7-9A0BC33A1D00}" srcOrd="0" destOrd="0" presId="urn:microsoft.com/office/officeart/2005/8/layout/cycle3"/>
    <dgm:cxn modelId="{42C3B1AC-7455-48E1-A50E-3FB2609366E8}" srcId="{B8D4FAF9-1C24-4308-BF76-5A4804FF4EDA}" destId="{8E8BD065-E333-4316-94CC-6820FDE548C4}" srcOrd="2" destOrd="0" parTransId="{0F8C70F5-3522-4F84-B348-779DAC9F2919}" sibTransId="{BAEB4FBD-311B-4282-86F3-0BED80386644}"/>
    <dgm:cxn modelId="{190CA0B1-37B4-4CF5-94F4-EDF6A053B49C}" srcId="{B8D4FAF9-1C24-4308-BF76-5A4804FF4EDA}" destId="{25A023E8-0B14-4524-9B2C-DFCD60C5C23B}" srcOrd="5" destOrd="0" parTransId="{E783C671-4F50-418D-BF67-599DA438F8B1}" sibTransId="{0F866378-155B-4E07-82D1-32CC92CD9DBE}"/>
    <dgm:cxn modelId="{F49D91B4-6903-4103-BF4C-58857A42CF05}" type="presOf" srcId="{C6E54978-1503-45A6-942A-541B122281E8}" destId="{3F6B9BF7-E6EE-47FA-A8A7-B8D6C5582865}" srcOrd="0" destOrd="0" presId="urn:microsoft.com/office/officeart/2005/8/layout/cycle3"/>
    <dgm:cxn modelId="{EB0EFDC0-8EE3-48F7-9AA0-5778DBC4F74E}" type="presOf" srcId="{8E8BD065-E333-4316-94CC-6820FDE548C4}" destId="{9A4F48AE-60B1-4494-91B2-6C7B2BD82ABE}" srcOrd="0" destOrd="0" presId="urn:microsoft.com/office/officeart/2005/8/layout/cycle3"/>
    <dgm:cxn modelId="{78ACC8C4-D8C8-4338-B599-4FFA04C3A330}" srcId="{B8D4FAF9-1C24-4308-BF76-5A4804FF4EDA}" destId="{295A0589-3F1C-423F-A51D-AAA5B7A4DB3B}" srcOrd="1" destOrd="0" parTransId="{E8C32354-B373-47E0-A8E9-C36E70E57BFE}" sibTransId="{FEFFE3A4-B06A-4096-AC8E-EEB1ADA52098}"/>
    <dgm:cxn modelId="{AC377DF3-1E7C-4601-8196-D5D39807F256}" srcId="{B8D4FAF9-1C24-4308-BF76-5A4804FF4EDA}" destId="{4F7B38D3-34F6-41E0-B158-488671392BA3}" srcOrd="0" destOrd="0" parTransId="{F724018C-8AEB-40E3-ACEC-5E94AC105273}" sibTransId="{802B3753-8D4F-4382-BC54-B363CDC9E5E9}"/>
    <dgm:cxn modelId="{B0D60D0A-4BCC-45CC-9D13-72834E12D717}" type="presParOf" srcId="{DCA1B32B-9CC5-45D0-AC0B-3F1446BB8014}" destId="{791E7261-DE58-437E-AE89-A61063DD910D}" srcOrd="0" destOrd="0" presId="urn:microsoft.com/office/officeart/2005/8/layout/cycle3"/>
    <dgm:cxn modelId="{323FA6C8-53C2-4BD5-8378-42AE0148E555}" type="presParOf" srcId="{791E7261-DE58-437E-AE89-A61063DD910D}" destId="{891B1419-155D-4DD7-B12D-F798B755F049}" srcOrd="0" destOrd="0" presId="urn:microsoft.com/office/officeart/2005/8/layout/cycle3"/>
    <dgm:cxn modelId="{698CA52D-DD5B-4BB4-B95C-CD0261751DE3}" type="presParOf" srcId="{791E7261-DE58-437E-AE89-A61063DD910D}" destId="{E93074D1-45C4-450E-9CE7-9A0BC33A1D00}" srcOrd="1" destOrd="0" presId="urn:microsoft.com/office/officeart/2005/8/layout/cycle3"/>
    <dgm:cxn modelId="{CEBFD5F9-5F05-4076-815E-2EF71CB1E2AD}" type="presParOf" srcId="{791E7261-DE58-437E-AE89-A61063DD910D}" destId="{3EDA99CA-C30D-46FA-B0D0-62686100B719}" srcOrd="2" destOrd="0" presId="urn:microsoft.com/office/officeart/2005/8/layout/cycle3"/>
    <dgm:cxn modelId="{945E5AAA-6F29-4433-BB52-B5F5FBAF2256}" type="presParOf" srcId="{791E7261-DE58-437E-AE89-A61063DD910D}" destId="{9A4F48AE-60B1-4494-91B2-6C7B2BD82ABE}" srcOrd="3" destOrd="0" presId="urn:microsoft.com/office/officeart/2005/8/layout/cycle3"/>
    <dgm:cxn modelId="{06FD658D-E50E-4D66-8E0D-99315FC20957}" type="presParOf" srcId="{791E7261-DE58-437E-AE89-A61063DD910D}" destId="{3F6B9BF7-E6EE-47FA-A8A7-B8D6C5582865}" srcOrd="4" destOrd="0" presId="urn:microsoft.com/office/officeart/2005/8/layout/cycle3"/>
    <dgm:cxn modelId="{2DF1EAA0-DE18-41C8-8B1A-500AAD6BE6D3}" type="presParOf" srcId="{791E7261-DE58-437E-AE89-A61063DD910D}" destId="{DF698103-3249-4E0C-9E69-2144A9DA54E8}" srcOrd="5" destOrd="0" presId="urn:microsoft.com/office/officeart/2005/8/layout/cycle3"/>
    <dgm:cxn modelId="{C649BF3D-16C5-4163-8E7E-3F24F15E8F21}" type="presParOf" srcId="{791E7261-DE58-437E-AE89-A61063DD910D}" destId="{88F91D80-23E9-4A35-A105-A54D6F17A36E}"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1929C-46B0-4D69-B491-18A81DA50D1D}">
      <dsp:nvSpPr>
        <dsp:cNvPr id="0" name=""/>
        <dsp:cNvSpPr/>
      </dsp:nvSpPr>
      <dsp:spPr>
        <a:xfrm>
          <a:off x="216100"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A7C72-9045-43BC-9707-53CFC60A77E7}">
      <dsp:nvSpPr>
        <dsp:cNvPr id="0" name=""/>
        <dsp:cNvSpPr/>
      </dsp:nvSpPr>
      <dsp:spPr>
        <a:xfrm>
          <a:off x="6548"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EDUCATIVA / PREVENTIVA</a:t>
          </a:r>
        </a:p>
      </dsp:txBody>
      <dsp:txXfrm>
        <a:off x="85903" y="1298554"/>
        <a:ext cx="1803440" cy="1466890"/>
      </dsp:txXfrm>
    </dsp:sp>
    <dsp:sp modelId="{9F2DCAC1-C82B-4C2C-A96D-A0B46D5DD6D8}">
      <dsp:nvSpPr>
        <dsp:cNvPr id="0" name=""/>
        <dsp:cNvSpPr/>
      </dsp:nvSpPr>
      <dsp:spPr>
        <a:xfrm>
          <a:off x="2066925"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REPRESSIVA</a:t>
          </a:r>
        </a:p>
      </dsp:txBody>
      <dsp:txXfrm>
        <a:off x="2146280" y="1298554"/>
        <a:ext cx="1803440" cy="1466890"/>
      </dsp:txXfrm>
    </dsp:sp>
    <dsp:sp modelId="{8BFCA84A-CA6C-4826-B790-79A57456D761}">
      <dsp:nvSpPr>
        <dsp:cNvPr id="0" name=""/>
        <dsp:cNvSpPr/>
      </dsp:nvSpPr>
      <dsp:spPr>
        <a:xfrm>
          <a:off x="4127301"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REPARAÇÃO DE DANOS</a:t>
          </a:r>
        </a:p>
      </dsp:txBody>
      <dsp:txXfrm>
        <a:off x="4206656" y="1298554"/>
        <a:ext cx="180344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7CB0D-4376-40B7-8844-8E9C37D33A83}">
      <dsp:nvSpPr>
        <dsp:cNvPr id="0" name=""/>
        <dsp:cNvSpPr/>
      </dsp:nvSpPr>
      <dsp:spPr>
        <a:xfrm rot="5400000">
          <a:off x="397355" y="1073202"/>
          <a:ext cx="1191871" cy="1983247"/>
        </a:xfrm>
        <a:prstGeom prst="corner">
          <a:avLst>
            <a:gd name="adj1" fmla="val 16120"/>
            <a:gd name="adj2" fmla="val 1611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2494E-24CF-4C22-9390-956A9ABB525C}">
      <dsp:nvSpPr>
        <dsp:cNvPr id="0" name=""/>
        <dsp:cNvSpPr/>
      </dsp:nvSpPr>
      <dsp:spPr>
        <a:xfrm>
          <a:off x="198402" y="1665766"/>
          <a:ext cx="1790486" cy="1569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just" defTabSz="400050">
            <a:lnSpc>
              <a:spcPct val="90000"/>
            </a:lnSpc>
            <a:spcBef>
              <a:spcPct val="0"/>
            </a:spcBef>
            <a:spcAft>
              <a:spcPct val="35000"/>
            </a:spcAft>
            <a:buNone/>
          </a:pPr>
          <a:r>
            <a:rPr lang="pt-BR" altLang="pt-BR" sz="900" kern="1200" dirty="0">
              <a:latin typeface="Arial" charset="0"/>
            </a:rPr>
            <a:t>PROIBIÇÃO DE CONTRATAR COM O PODER PÚBLICO OU RECEBER BENEFÍCIOS OU INCENTIVOS FISCAIS OU CREDITÍCIOS, DIRETA OU INDIRETAMENTE, AINDA QUE POR INTERMÉDIO DE PESSOA JURÍDICA DA QUAL SEJA SÓCIO MAJORITÁRIO, PELO PRAZO DE ATÉ 10 ANOS</a:t>
          </a:r>
          <a:endParaRPr lang="pt-BR" sz="900" kern="1200" dirty="0"/>
        </a:p>
      </dsp:txBody>
      <dsp:txXfrm>
        <a:off x="198402" y="1665766"/>
        <a:ext cx="1790486" cy="1569466"/>
      </dsp:txXfrm>
    </dsp:sp>
    <dsp:sp modelId="{516F4D4D-D9A3-449A-A6DE-7A5CFA6A939A}">
      <dsp:nvSpPr>
        <dsp:cNvPr id="0" name=""/>
        <dsp:cNvSpPr/>
      </dsp:nvSpPr>
      <dsp:spPr>
        <a:xfrm>
          <a:off x="1651061" y="927193"/>
          <a:ext cx="337827" cy="33782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83A82-0146-434E-8E97-7F32DC353D9E}">
      <dsp:nvSpPr>
        <dsp:cNvPr id="0" name=""/>
        <dsp:cNvSpPr/>
      </dsp:nvSpPr>
      <dsp:spPr>
        <a:xfrm rot="5400000">
          <a:off x="2589261" y="530813"/>
          <a:ext cx="1191871" cy="19832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8D6F2-479A-4395-AAF4-D5EEEAFF8BE1}">
      <dsp:nvSpPr>
        <dsp:cNvPr id="0" name=""/>
        <dsp:cNvSpPr/>
      </dsp:nvSpPr>
      <dsp:spPr>
        <a:xfrm>
          <a:off x="2390308" y="1123377"/>
          <a:ext cx="1790486" cy="1569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t-BR" altLang="pt-BR" sz="900" kern="1200" dirty="0">
              <a:latin typeface="Arial" charset="0"/>
            </a:rPr>
            <a:t>RESSARCIMENTO INTEGRAL DO DANO</a:t>
          </a:r>
          <a:endParaRPr lang="pt-BR" sz="900" kern="1200" dirty="0"/>
        </a:p>
      </dsp:txBody>
      <dsp:txXfrm>
        <a:off x="2390308" y="1123377"/>
        <a:ext cx="1790486" cy="1569466"/>
      </dsp:txXfrm>
    </dsp:sp>
    <dsp:sp modelId="{23F26AA2-D3EF-4FB6-B34A-B140DD67ED27}">
      <dsp:nvSpPr>
        <dsp:cNvPr id="0" name=""/>
        <dsp:cNvSpPr/>
      </dsp:nvSpPr>
      <dsp:spPr>
        <a:xfrm>
          <a:off x="3842967" y="384804"/>
          <a:ext cx="337827" cy="33782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090FF-5325-4883-BC2C-C32108431A4C}">
      <dsp:nvSpPr>
        <dsp:cNvPr id="0" name=""/>
        <dsp:cNvSpPr/>
      </dsp:nvSpPr>
      <dsp:spPr>
        <a:xfrm rot="5400000">
          <a:off x="4781166" y="-11575"/>
          <a:ext cx="1191871" cy="1983247"/>
        </a:xfrm>
        <a:prstGeom prst="corner">
          <a:avLst>
            <a:gd name="adj1" fmla="val 16120"/>
            <a:gd name="adj2" fmla="val 1611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DC06F-B662-4884-97EB-D3DC9038744B}">
      <dsp:nvSpPr>
        <dsp:cNvPr id="0" name=""/>
        <dsp:cNvSpPr/>
      </dsp:nvSpPr>
      <dsp:spPr>
        <a:xfrm>
          <a:off x="4582213" y="580987"/>
          <a:ext cx="1790486" cy="1569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pt-BR" altLang="pt-BR" sz="900" kern="1200" dirty="0">
              <a:latin typeface="Arial" charset="0"/>
            </a:rPr>
            <a:t>SUSPENSÃO DOS DIREITOS POLÍTICOS EM ATÉ 10 ANOS.</a:t>
          </a:r>
          <a:endParaRPr lang="pt-BR" sz="900" kern="1200" dirty="0"/>
        </a:p>
      </dsp:txBody>
      <dsp:txXfrm>
        <a:off x="4582213" y="580987"/>
        <a:ext cx="1790486" cy="1569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63FD5-460A-415E-99EF-D7F88AA22936}">
      <dsp:nvSpPr>
        <dsp:cNvPr id="0" name=""/>
        <dsp:cNvSpPr/>
      </dsp:nvSpPr>
      <dsp:spPr>
        <a:xfrm rot="5400000">
          <a:off x="319296" y="1129290"/>
          <a:ext cx="953165" cy="158604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2BA77-64FA-4E22-8B63-1308F815A57A}">
      <dsp:nvSpPr>
        <dsp:cNvPr id="0" name=""/>
        <dsp:cNvSpPr/>
      </dsp:nvSpPr>
      <dsp:spPr>
        <a:xfrm>
          <a:off x="160189" y="1603176"/>
          <a:ext cx="1431890" cy="125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altLang="pt-BR" sz="1200" kern="1200" dirty="0">
              <a:latin typeface="Arial" charset="0"/>
            </a:rPr>
            <a:t>PERDA DOS BENS OU VALORES ACRESCIDOS ILICITAMENTE AO PATRIMÔNIO.</a:t>
          </a:r>
          <a:endParaRPr lang="pt-BR" sz="1200" kern="1200" dirty="0"/>
        </a:p>
      </dsp:txBody>
      <dsp:txXfrm>
        <a:off x="160189" y="1603176"/>
        <a:ext cx="1431890" cy="1255135"/>
      </dsp:txXfrm>
    </dsp:sp>
    <dsp:sp modelId="{68E15B8F-05CF-4EF1-A20A-9809AEF373F6}">
      <dsp:nvSpPr>
        <dsp:cNvPr id="0" name=""/>
        <dsp:cNvSpPr/>
      </dsp:nvSpPr>
      <dsp:spPr>
        <a:xfrm>
          <a:off x="1321911" y="1012523"/>
          <a:ext cx="270168" cy="27016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7EA11-2F76-450A-9090-F954801E11E7}">
      <dsp:nvSpPr>
        <dsp:cNvPr id="0" name=""/>
        <dsp:cNvSpPr/>
      </dsp:nvSpPr>
      <dsp:spPr>
        <a:xfrm rot="5400000">
          <a:off x="2072209" y="695530"/>
          <a:ext cx="953165" cy="1586045"/>
        </a:xfrm>
        <a:prstGeom prst="corner">
          <a:avLst>
            <a:gd name="adj1" fmla="val 16120"/>
            <a:gd name="adj2" fmla="val 16110"/>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EAD55-2475-4C65-80A4-75AE414CF39D}">
      <dsp:nvSpPr>
        <dsp:cNvPr id="0" name=""/>
        <dsp:cNvSpPr/>
      </dsp:nvSpPr>
      <dsp:spPr>
        <a:xfrm>
          <a:off x="1913102" y="1169415"/>
          <a:ext cx="1431890" cy="125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altLang="pt-BR" sz="1200" kern="1200" dirty="0">
              <a:latin typeface="Arial" charset="0"/>
            </a:rPr>
            <a:t>PERDA DA FUNÇÃO PÚBLICA</a:t>
          </a:r>
          <a:endParaRPr lang="pt-BR" sz="1200" kern="1200" dirty="0"/>
        </a:p>
      </dsp:txBody>
      <dsp:txXfrm>
        <a:off x="1913102" y="1169415"/>
        <a:ext cx="1431890" cy="1255135"/>
      </dsp:txXfrm>
    </dsp:sp>
    <dsp:sp modelId="{130D5CF0-CEE1-4589-8416-8AEAAA6E7374}">
      <dsp:nvSpPr>
        <dsp:cNvPr id="0" name=""/>
        <dsp:cNvSpPr/>
      </dsp:nvSpPr>
      <dsp:spPr>
        <a:xfrm>
          <a:off x="3074825" y="578763"/>
          <a:ext cx="270168" cy="27016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F6F01-372C-4348-AB95-35D66FC46607}">
      <dsp:nvSpPr>
        <dsp:cNvPr id="0" name=""/>
        <dsp:cNvSpPr/>
      </dsp:nvSpPr>
      <dsp:spPr>
        <a:xfrm rot="5400000">
          <a:off x="3825123" y="261769"/>
          <a:ext cx="953165" cy="158604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A79699-5F3D-4229-9494-25E2B01640B1}">
      <dsp:nvSpPr>
        <dsp:cNvPr id="0" name=""/>
        <dsp:cNvSpPr/>
      </dsp:nvSpPr>
      <dsp:spPr>
        <a:xfrm>
          <a:off x="3666016" y="735655"/>
          <a:ext cx="1431890" cy="125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pt-BR" altLang="pt-BR" sz="1200" kern="1200" dirty="0">
              <a:latin typeface="Arial" charset="0"/>
            </a:rPr>
            <a:t>PAGAMENTO DE MULTA CIVIL DE ATÉ 100 VEZES O VALOR DA REMUNERAÇÃO PERCEBIDA PELO AGENTE</a:t>
          </a:r>
          <a:endParaRPr lang="pt-BR" sz="1200" kern="1200" dirty="0"/>
        </a:p>
      </dsp:txBody>
      <dsp:txXfrm>
        <a:off x="3666016" y="735655"/>
        <a:ext cx="1431890" cy="1255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074D1-45C4-450E-9CE7-9A0BC33A1D00}">
      <dsp:nvSpPr>
        <dsp:cNvPr id="0" name=""/>
        <dsp:cNvSpPr/>
      </dsp:nvSpPr>
      <dsp:spPr>
        <a:xfrm>
          <a:off x="1358445" y="-6610"/>
          <a:ext cx="5408991" cy="5408991"/>
        </a:xfrm>
        <a:prstGeom prst="circularArrow">
          <a:avLst>
            <a:gd name="adj1" fmla="val 5274"/>
            <a:gd name="adj2" fmla="val 312630"/>
            <a:gd name="adj3" fmla="val 14229145"/>
            <a:gd name="adj4" fmla="val 17126425"/>
            <a:gd name="adj5" fmla="val 5477"/>
          </a:avLst>
        </a:prstGeom>
        <a:solidFill>
          <a:schemeClr val="bg1"/>
        </a:solidFill>
        <a:ln>
          <a:solidFill>
            <a:srgbClr val="002060"/>
          </a:solid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891B1419-155D-4DD7-B12D-F798B755F049}">
      <dsp:nvSpPr>
        <dsp:cNvPr id="0" name=""/>
        <dsp:cNvSpPr/>
      </dsp:nvSpPr>
      <dsp:spPr>
        <a:xfrm>
          <a:off x="3035302" y="0"/>
          <a:ext cx="2055277" cy="1027638"/>
        </a:xfrm>
        <a:prstGeom prst="roundRect">
          <a:avLst/>
        </a:prstGeom>
        <a:solidFill>
          <a:schemeClr val="dk1"/>
        </a:solidFill>
        <a:ln w="12700" cap="flat" cmpd="sng" algn="ctr">
          <a:solidFill>
            <a:schemeClr val="dk1">
              <a:shade val="50000"/>
            </a:schemeClr>
          </a:solidFill>
          <a:prstDash val="solid"/>
          <a:miter lim="800000"/>
        </a:ln>
        <a:effectLst/>
        <a:scene3d>
          <a:camera prst="orthographicFront"/>
          <a:lightRig rig="threePt" dir="t"/>
        </a:scene3d>
        <a:sp3d>
          <a:bevelT/>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FFC000"/>
              </a:solidFill>
            </a:rPr>
            <a:t>INFORMAR</a:t>
          </a:r>
        </a:p>
      </dsp:txBody>
      <dsp:txXfrm>
        <a:off x="3085467" y="50165"/>
        <a:ext cx="1954947" cy="927308"/>
      </dsp:txXfrm>
    </dsp:sp>
    <dsp:sp modelId="{3EDA99CA-C30D-46FA-B0D0-62686100B719}">
      <dsp:nvSpPr>
        <dsp:cNvPr id="0" name=""/>
        <dsp:cNvSpPr/>
      </dsp:nvSpPr>
      <dsp:spPr>
        <a:xfrm>
          <a:off x="4935637" y="1097650"/>
          <a:ext cx="2055277" cy="102763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002060"/>
              </a:solidFill>
            </a:rPr>
            <a:t>MOTIVAR</a:t>
          </a:r>
        </a:p>
      </dsp:txBody>
      <dsp:txXfrm>
        <a:off x="4985802" y="1147815"/>
        <a:ext cx="1954947" cy="927308"/>
      </dsp:txXfrm>
    </dsp:sp>
    <dsp:sp modelId="{9A4F48AE-60B1-4494-91B2-6C7B2BD82ABE}">
      <dsp:nvSpPr>
        <dsp:cNvPr id="0" name=""/>
        <dsp:cNvSpPr/>
      </dsp:nvSpPr>
      <dsp:spPr>
        <a:xfrm>
          <a:off x="4935637" y="3291967"/>
          <a:ext cx="2055277" cy="1027638"/>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002060"/>
              </a:solidFill>
            </a:rPr>
            <a:t>ENGAJAR</a:t>
          </a:r>
        </a:p>
      </dsp:txBody>
      <dsp:txXfrm>
        <a:off x="4985802" y="3342132"/>
        <a:ext cx="1954947" cy="927308"/>
      </dsp:txXfrm>
    </dsp:sp>
    <dsp:sp modelId="{3F6B9BF7-E6EE-47FA-A8A7-B8D6C5582865}">
      <dsp:nvSpPr>
        <dsp:cNvPr id="0" name=""/>
        <dsp:cNvSpPr/>
      </dsp:nvSpPr>
      <dsp:spPr>
        <a:xfrm>
          <a:off x="3035302" y="4389125"/>
          <a:ext cx="2055277" cy="1027638"/>
        </a:xfrm>
        <a:prstGeom prst="roundRect">
          <a:avLst/>
        </a:prstGeom>
        <a:solidFill>
          <a:schemeClr val="dk1"/>
        </a:solidFill>
        <a:ln w="12700" cap="flat" cmpd="sng" algn="ctr">
          <a:solidFill>
            <a:schemeClr val="dk1">
              <a:shade val="50000"/>
            </a:schemeClr>
          </a:solidFill>
          <a:prstDash val="solid"/>
          <a:miter lim="800000"/>
        </a:ln>
        <a:effectLst/>
        <a:scene3d>
          <a:camera prst="orthographicFront"/>
          <a:lightRig rig="threePt" dir="t"/>
        </a:scene3d>
        <a:sp3d>
          <a:bevelT/>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FFC000"/>
              </a:solidFill>
            </a:rPr>
            <a:t>CAPACITAR</a:t>
          </a:r>
        </a:p>
      </dsp:txBody>
      <dsp:txXfrm>
        <a:off x="3085467" y="4439290"/>
        <a:ext cx="1954947" cy="927308"/>
      </dsp:txXfrm>
    </dsp:sp>
    <dsp:sp modelId="{DF698103-3249-4E0C-9E69-2144A9DA54E8}">
      <dsp:nvSpPr>
        <dsp:cNvPr id="0" name=""/>
        <dsp:cNvSpPr/>
      </dsp:nvSpPr>
      <dsp:spPr>
        <a:xfrm>
          <a:off x="1080010" y="3357507"/>
          <a:ext cx="2055277" cy="102763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002060"/>
              </a:solidFill>
            </a:rPr>
            <a:t>INTEGRAR</a:t>
          </a:r>
        </a:p>
      </dsp:txBody>
      <dsp:txXfrm>
        <a:off x="1130175" y="3407672"/>
        <a:ext cx="1954947" cy="927308"/>
      </dsp:txXfrm>
    </dsp:sp>
    <dsp:sp modelId="{88F91D80-23E9-4A35-A105-A54D6F17A36E}">
      <dsp:nvSpPr>
        <dsp:cNvPr id="0" name=""/>
        <dsp:cNvSpPr/>
      </dsp:nvSpPr>
      <dsp:spPr>
        <a:xfrm>
          <a:off x="1152132" y="1080116"/>
          <a:ext cx="2055277" cy="1027638"/>
        </a:xfrm>
        <a:prstGeom prst="roundRect">
          <a:avLst/>
        </a:prstGeom>
        <a:solidFill>
          <a:schemeClr val="accent4"/>
        </a:solidFill>
        <a:ln w="19050" cap="flat" cmpd="sng" algn="ctr">
          <a:solidFill>
            <a:schemeClr val="lt1"/>
          </a:solidFill>
          <a:prstDash val="solid"/>
          <a:miter lim="800000"/>
        </a:ln>
        <a:effectLst/>
        <a:scene3d>
          <a:camera prst="orthographicFront"/>
          <a:lightRig rig="threePt" dir="t"/>
        </a:scene3d>
        <a:sp3d>
          <a:bevelT/>
        </a:sp3d>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rgbClr val="002060"/>
              </a:solidFill>
            </a:rPr>
            <a:t>INOVAR</a:t>
          </a:r>
        </a:p>
      </dsp:txBody>
      <dsp:txXfrm>
        <a:off x="1202297" y="1130281"/>
        <a:ext cx="1954947" cy="9273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pt-BR" dirty="0">
              <a:solidFill>
                <a:schemeClr val="tx2"/>
              </a:solidFill>
            </a:endParaRP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43E42634-1A4A-451A-B592-FA374027D2ED}" type="datetime1">
              <a:rPr lang="pt-BR" smtClean="0">
                <a:solidFill>
                  <a:schemeClr val="tx2"/>
                </a:solidFill>
              </a:rPr>
              <a:pPr algn="r" rtl="0"/>
              <a:t>28/03/2017</a:t>
            </a:fld>
            <a:endParaRPr lang="pt-BR" dirty="0">
              <a:solidFill>
                <a:schemeClr val="tx2"/>
              </a:solidFill>
            </a:endParaRP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pt-BR" dirty="0">
              <a:solidFill>
                <a:schemeClr val="tx2"/>
              </a:solidFill>
            </a:endParaRP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pt-BR" smtClean="0">
                <a:solidFill>
                  <a:schemeClr val="tx2"/>
                </a:solidFill>
              </a:rPr>
              <a:pPr algn="r" rtl="0"/>
              <a:t>‹nº›</a:t>
            </a:fld>
            <a:endParaRPr lang="pt-B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pt-BR" noProof="0"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E37D643-C1E2-42EF-929B-3EB28FD403B3}" type="datetime1">
              <a:rPr lang="pt-BR" noProof="0" smtClean="0"/>
              <a:pPr/>
              <a:t>28/03/2017</a:t>
            </a:fld>
            <a:endParaRPr lang="pt-BR" noProof="0" dirty="0"/>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pt-BR" noProof="0"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pt-BR" noProof="0" smtClean="0"/>
              <a:pPr/>
              <a:t>‹nº›</a:t>
            </a:fld>
            <a:endParaRPr lang="pt-BR"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37F2C4-52E4-4144-B43C-FA75CD47B007}" type="slidenum">
              <a:rPr lang="pt-BR" altLang="pt-BR" smtClean="0">
                <a:cs typeface="Arial" charset="0"/>
              </a:rPr>
              <a:pPr fontAlgn="base">
                <a:spcBef>
                  <a:spcPct val="0"/>
                </a:spcBef>
                <a:spcAft>
                  <a:spcPct val="0"/>
                </a:spcAft>
                <a:defRPr/>
              </a:pPr>
              <a:t>2</a:t>
            </a:fld>
            <a:endParaRPr lang="pt-BR" altLang="pt-BR">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ltLang="pt-BR"/>
          </a:p>
        </p:txBody>
      </p:sp>
    </p:spTree>
    <p:extLst>
      <p:ext uri="{BB962C8B-B14F-4D97-AF65-F5344CB8AC3E}">
        <p14:creationId xmlns:p14="http://schemas.microsoft.com/office/powerpoint/2010/main" val="1402683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t-BR" noProof="0"/>
              <a:t>Clique para editar o estilo do subtítulo Mestre</a:t>
            </a:r>
            <a:endParaRPr lang="pt-B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9AB14DAB-CD7C-449B-9020-DC7EF80255A1}" type="datetime1">
              <a:rPr lang="pt-BR" noProof="0" smtClean="0"/>
              <a:pPr/>
              <a:t>28/03/2017</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591C5AD9-787D-40FA-8A4D-16A055B9AF81}" type="slidenum">
              <a:rPr lang="pt-BR" noProof="0" smtClean="0"/>
              <a:t>‹nº›</a:t>
            </a:fld>
            <a:endParaRPr lang="pt-B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lvl1pPr rtl="0">
              <a:defRPr/>
            </a:lvl1pPr>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1117309" y="274638"/>
            <a:ext cx="8532178" cy="5897561"/>
          </a:xfrm>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5D7DDF4C-3D51-441F-9475-231C3DD096D5}" type="datetime1">
              <a:rPr lang="pt-BR" noProof="0" smtClean="0"/>
              <a:pPr/>
              <a:t>28/03/2017</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591C5AD9-787D-40FA-8A4D-16A055B9AF81}" type="slidenum">
              <a:rPr lang="pt-BR" noProof="0" smtClean="0"/>
              <a:t>‹nº›</a:t>
            </a:fld>
            <a:endParaRPr lang="pt-B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pt-BR"/>
              <a:t>Clique para editar o título mestre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fld id="{0D76883E-181B-4609-814C-22BE4484AFE2}" type="datetime1">
              <a:rPr lang="pt-BR" altLang="pt-BR" smtClean="0"/>
              <a:pPr>
                <a:defRPr/>
              </a:pPr>
              <a:t>28/03/2017</a:t>
            </a:fld>
            <a:endParaRPr lang="pt-BR" altLang="pt-BR"/>
          </a:p>
        </p:txBody>
      </p:sp>
      <p:sp>
        <p:nvSpPr>
          <p:cNvPr id="5" name="Footer Placeholder 4"/>
          <p:cNvSpPr>
            <a:spLocks noGrp="1"/>
          </p:cNvSpPr>
          <p:nvPr>
            <p:ph type="ftr" sz="quarter" idx="11"/>
          </p:nvPr>
        </p:nvSpPr>
        <p:spPr/>
        <p:txBody>
          <a:bodyPr/>
          <a:lstStyle/>
          <a:p>
            <a:pPr>
              <a:defRPr/>
            </a:pPr>
            <a:endParaRPr lang="pt-BR" altLang="pt-BR"/>
          </a:p>
        </p:txBody>
      </p:sp>
      <p:sp>
        <p:nvSpPr>
          <p:cNvPr id="6" name="Slide Number Placeholder 5"/>
          <p:cNvSpPr>
            <a:spLocks noGrp="1"/>
          </p:cNvSpPr>
          <p:nvPr>
            <p:ph type="sldNum" sz="quarter" idx="12"/>
          </p:nvPr>
        </p:nvSpPr>
        <p:spPr/>
        <p:txBody>
          <a:bodyPr/>
          <a:lstStyle/>
          <a:p>
            <a:pPr>
              <a:defRPr/>
            </a:pPr>
            <a:fld id="{1265ADF9-3966-405E-9F33-3AB0BCB970D7}" type="slidenum">
              <a:rPr lang="pt-BR" altLang="pt-BR" smtClean="0"/>
              <a:pPr>
                <a:defRPr/>
              </a:pPr>
              <a:t>‹nº›</a:t>
            </a:fld>
            <a:endParaRPr lang="pt-BR" altLang="pt-BR"/>
          </a:p>
        </p:txBody>
      </p:sp>
    </p:spTree>
    <p:extLst>
      <p:ext uri="{BB962C8B-B14F-4D97-AF65-F5344CB8AC3E}">
        <p14:creationId xmlns:p14="http://schemas.microsoft.com/office/powerpoint/2010/main" val="253844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008857E5-E6A8-43B1-99E3-9013B0F73B21}" type="datetime1">
              <a:rPr lang="pt-BR" noProof="0" smtClean="0"/>
              <a:pPr/>
              <a:t>28/03/2017</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DA60BA0E-20D0-4E7C-B286-26C960A6788F}" type="slidenum">
              <a:rPr lang="pt-BR" noProof="0" smtClean="0"/>
              <a:t>‹nº›</a:t>
            </a:fld>
            <a:endParaRPr lang="pt-B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t-BR" noProof="0"/>
              <a:t>Editar estilos de texto Mestre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Data 4"/>
          <p:cNvSpPr>
            <a:spLocks noGrp="1"/>
          </p:cNvSpPr>
          <p:nvPr>
            <p:ph type="dt" sz="half" idx="10"/>
          </p:nvPr>
        </p:nvSpPr>
        <p:spPr/>
        <p:txBody>
          <a:bodyPr rtlCol="0"/>
          <a:lstStyle>
            <a:lvl1pPr>
              <a:defRPr/>
            </a:lvl1pPr>
          </a:lstStyle>
          <a:p>
            <a:fld id="{0A20476A-E994-4F65-82F0-2149086059C3}" type="datetime1">
              <a:rPr lang="pt-BR" noProof="0" smtClean="0"/>
              <a:pPr/>
              <a:t>28/03/2017</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EB37DED6-D4C7-42EE-AB49-D2E39E64FDE4}" type="slidenum">
              <a:rPr lang="pt-BR" noProof="0" smtClean="0"/>
              <a:t>‹nº›</a:t>
            </a:fld>
            <a:endParaRPr lang="pt-B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t-BR" noProof="0"/>
              <a:t>Editar estilos de texto Mestre</a:t>
            </a:r>
          </a:p>
        </p:txBody>
      </p:sp>
      <p:sp>
        <p:nvSpPr>
          <p:cNvPr id="4" name="Espaço Reservado para Conteúdo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t-BR" noProof="0"/>
              <a:t>Editar estilos de texto Mestre</a:t>
            </a:r>
          </a:p>
        </p:txBody>
      </p:sp>
      <p:sp>
        <p:nvSpPr>
          <p:cNvPr id="6" name="Espaço Reservado para Conteúd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p:cNvSpPr>
            <a:spLocks noGrp="1"/>
          </p:cNvSpPr>
          <p:nvPr>
            <p:ph type="dt" sz="half" idx="10"/>
          </p:nvPr>
        </p:nvSpPr>
        <p:spPr/>
        <p:txBody>
          <a:bodyPr rtlCol="0"/>
          <a:lstStyle>
            <a:lvl1pPr>
              <a:defRPr/>
            </a:lvl1pPr>
          </a:lstStyle>
          <a:p>
            <a:fld id="{1EAA3B65-3AB5-4F7E-BB0F-849715F58123}" type="datetime1">
              <a:rPr lang="pt-BR" noProof="0" smtClean="0"/>
              <a:pPr/>
              <a:t>28/03/2017</a:t>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EB37DED6-D4C7-42EE-AB49-D2E39E64FDE4}" type="slidenum">
              <a:rPr lang="pt-BR" noProof="0" smtClean="0"/>
              <a:t>‹nº›</a:t>
            </a:fld>
            <a:endParaRPr lang="pt-B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a:t>Clique para editar o título mestre</a:t>
            </a:r>
            <a:endParaRPr lang="pt-BR" noProof="0" dirty="0"/>
          </a:p>
        </p:txBody>
      </p:sp>
      <p:sp>
        <p:nvSpPr>
          <p:cNvPr id="3" name="Espaço Reservado para Data 2"/>
          <p:cNvSpPr>
            <a:spLocks noGrp="1"/>
          </p:cNvSpPr>
          <p:nvPr>
            <p:ph type="dt" sz="half" idx="10"/>
          </p:nvPr>
        </p:nvSpPr>
        <p:spPr/>
        <p:txBody>
          <a:bodyPr rtlCol="0"/>
          <a:lstStyle>
            <a:lvl1pPr>
              <a:defRPr/>
            </a:lvl1pPr>
          </a:lstStyle>
          <a:p>
            <a:fld id="{0C881986-56AF-4000-9474-C6ECB04703B6}" type="datetime1">
              <a:rPr lang="pt-BR" noProof="0" smtClean="0"/>
              <a:pPr/>
              <a:t>28/03/2017</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Número de Slide 4"/>
          <p:cNvSpPr>
            <a:spLocks noGrp="1"/>
          </p:cNvSpPr>
          <p:nvPr>
            <p:ph type="sldNum" sz="quarter" idx="12"/>
          </p:nvPr>
        </p:nvSpPr>
        <p:spPr/>
        <p:txBody>
          <a:bodyPr rtlCol="0"/>
          <a:lstStyle/>
          <a:p>
            <a:pPr rtl="0"/>
            <a:fld id="{EB37DED6-D4C7-42EE-AB49-D2E39E64FDE4}" type="slidenum">
              <a:rPr lang="pt-BR" noProof="0" smtClean="0"/>
              <a:t>‹nº›</a:t>
            </a:fld>
            <a:endParaRPr lang="pt-B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lvl1pPr>
              <a:defRPr/>
            </a:lvl1pPr>
          </a:lstStyle>
          <a:p>
            <a:fld id="{8064B192-45B2-4122-AC1B-A8E7679FEBBA}" type="datetime1">
              <a:rPr lang="pt-BR" noProof="0" smtClean="0"/>
              <a:pPr/>
              <a:t>28/03/2017</a:t>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Número de Slide 3"/>
          <p:cNvSpPr>
            <a:spLocks noGrp="1"/>
          </p:cNvSpPr>
          <p:nvPr>
            <p:ph type="sldNum" sz="quarter" idx="12"/>
          </p:nvPr>
        </p:nvSpPr>
        <p:spPr/>
        <p:txBody>
          <a:bodyPr rtlCol="0"/>
          <a:lstStyle/>
          <a:p>
            <a:pPr rtl="0"/>
            <a:fld id="{EB37DED6-D4C7-42EE-AB49-D2E39E64FDE4}" type="slidenum">
              <a:rPr lang="pt-BR" noProof="0" smtClean="0"/>
              <a:t>‹nº›</a:t>
            </a:fld>
            <a:endParaRPr lang="pt-B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dirty="0"/>
          </a:p>
        </p:txBody>
      </p:sp>
      <p:sp>
        <p:nvSpPr>
          <p:cNvPr id="2" name="Títu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t-BR" noProof="0"/>
              <a:t>Editar estilos de texto Mestre</a:t>
            </a:r>
          </a:p>
        </p:txBody>
      </p:sp>
      <p:sp>
        <p:nvSpPr>
          <p:cNvPr id="5" name="Espaço Reservado para Data 4"/>
          <p:cNvSpPr>
            <a:spLocks noGrp="1"/>
          </p:cNvSpPr>
          <p:nvPr>
            <p:ph type="dt" sz="half" idx="10"/>
          </p:nvPr>
        </p:nvSpPr>
        <p:spPr/>
        <p:txBody>
          <a:bodyPr rtlCol="0"/>
          <a:lstStyle>
            <a:lvl1pPr>
              <a:defRPr/>
            </a:lvl1pPr>
          </a:lstStyle>
          <a:p>
            <a:fld id="{16FCF478-660E-4D9B-AA70-ED3296FC72C8}" type="datetime1">
              <a:rPr lang="pt-BR" noProof="0" smtClean="0"/>
              <a:pPr/>
              <a:t>28/03/2017</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2DFBB78A-01B4-41F2-96B0-677A4A282832}" type="slidenum">
              <a:rPr lang="pt-BR" noProof="0" smtClean="0"/>
              <a:t>‹nº›</a:t>
            </a:fld>
            <a:endParaRPr lang="pt-B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pt-BR" noProof="0"/>
              <a:t>Clique para editar o título mestre</a:t>
            </a:r>
            <a:endParaRPr lang="pt-BR" noProof="0" dirty="0"/>
          </a:p>
        </p:txBody>
      </p:sp>
      <p:sp>
        <p:nvSpPr>
          <p:cNvPr id="3" name="Espaço Reservado para Imagem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t-BR" noProof="0"/>
              <a:t>Editar estilos de texto Mestre</a:t>
            </a:r>
          </a:p>
        </p:txBody>
      </p:sp>
      <p:sp>
        <p:nvSpPr>
          <p:cNvPr id="5" name="Espaço Reservado para Data 4"/>
          <p:cNvSpPr>
            <a:spLocks noGrp="1"/>
          </p:cNvSpPr>
          <p:nvPr>
            <p:ph type="dt" sz="half" idx="10"/>
          </p:nvPr>
        </p:nvSpPr>
        <p:spPr/>
        <p:txBody>
          <a:bodyPr rtlCol="0"/>
          <a:lstStyle>
            <a:lvl1pPr>
              <a:defRPr/>
            </a:lvl1pPr>
          </a:lstStyle>
          <a:p>
            <a:fld id="{E1D61CF9-B86E-4179-8BAA-B383019EA6D8}" type="datetime1">
              <a:rPr lang="pt-BR" noProof="0" smtClean="0"/>
              <a:pPr/>
              <a:t>28/03/2017</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2DFBB78A-01B4-41F2-96B0-677A4A282832}" type="slidenum">
              <a:rPr lang="pt-BR" noProof="0" smtClean="0"/>
              <a:t>‹nº›</a:t>
            </a:fld>
            <a:endParaRPr lang="pt-B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dirty="0"/>
          </a:p>
        </p:txBody>
      </p:sp>
      <p:sp>
        <p:nvSpPr>
          <p:cNvPr id="2" name="Espaço Reservado para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pt-BR" noProof="0" dirty="0"/>
              <a:t>Clique para editar o título mestre</a:t>
            </a:r>
          </a:p>
        </p:txBody>
      </p:sp>
      <p:sp>
        <p:nvSpPr>
          <p:cNvPr id="3" name="Espaço Reservado para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CC371861-FAA0-4778-8E24-A7F7494E17A9}" type="datetime1">
              <a:rPr lang="pt-BR" noProof="0" smtClean="0"/>
              <a:pPr/>
              <a:t>28/03/2017</a:t>
            </a:fld>
            <a:endParaRPr lang="pt-BR" noProof="0" dirty="0"/>
          </a:p>
        </p:txBody>
      </p:sp>
      <p:sp>
        <p:nvSpPr>
          <p:cNvPr id="5" name="Espaço Reservado para Rodapé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pt-BR" noProof="0" dirty="0"/>
          </a:p>
        </p:txBody>
      </p:sp>
      <p:sp>
        <p:nvSpPr>
          <p:cNvPr id="6" name="Espaço Reservado para Número de Slid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pt-BR" noProof="0" smtClean="0"/>
              <a:pPr/>
              <a:t>‹nº›</a:t>
            </a:fld>
            <a:endParaRPr lang="pt-BR"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 id="21474836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aulorosso@icloud.com" TargetMode="External"/><Relationship Id="rId2" Type="http://schemas.openxmlformats.org/officeDocument/2006/relationships/hyperlink" Target="mailto:paulorosso59@yahoo.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pt.wikipedia.org/wiki/Finan%C3%A7as_p%C3%BAblicas" TargetMode="Externa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2.xml"/><Relationship Id="rId5" Type="http://schemas.openxmlformats.org/officeDocument/2006/relationships/image" Target="../media/image86.png"/><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94212" y="476672"/>
            <a:ext cx="7008574" cy="3298825"/>
          </a:xfrm>
        </p:spPr>
        <p:txBody>
          <a:bodyPr rtlCol="0"/>
          <a:lstStyle/>
          <a:p>
            <a:pPr rtl="0"/>
            <a:r>
              <a:rPr lang="pt-BR" dirty="0">
                <a:latin typeface="Broadway" panose="04040905080B02020502" pitchFamily="82" charset="0"/>
              </a:rPr>
              <a:t>PALESTRA SOBRE GESTÃO DO PATRIMÔNIO PÚBLICO</a:t>
            </a:r>
          </a:p>
        </p:txBody>
      </p:sp>
      <p:sp>
        <p:nvSpPr>
          <p:cNvPr id="3" name="Subtítulo 2"/>
          <p:cNvSpPr>
            <a:spLocks noGrp="1"/>
          </p:cNvSpPr>
          <p:nvPr>
            <p:ph type="subTitle" idx="1"/>
          </p:nvPr>
        </p:nvSpPr>
        <p:spPr>
          <a:xfrm>
            <a:off x="4322373" y="4869160"/>
            <a:ext cx="7008574" cy="1669752"/>
          </a:xfrm>
        </p:spPr>
        <p:txBody>
          <a:bodyPr rtlCol="0">
            <a:normAutofit fontScale="85000" lnSpcReduction="20000"/>
          </a:bodyPr>
          <a:lstStyle/>
          <a:p>
            <a:pPr rtl="0"/>
            <a:r>
              <a:rPr lang="pt-BR" dirty="0">
                <a:solidFill>
                  <a:srgbClr val="002060"/>
                </a:solidFill>
                <a:latin typeface="Arial Black" panose="020B0A04020102020204" pitchFamily="34" charset="0"/>
              </a:rPr>
              <a:t>Adm. PAULO ROSSO</a:t>
            </a:r>
          </a:p>
          <a:p>
            <a:pPr algn="r">
              <a:lnSpc>
                <a:spcPct val="80000"/>
              </a:lnSpc>
              <a:buClr>
                <a:schemeClr val="accent1">
                  <a:lumMod val="75000"/>
                </a:schemeClr>
              </a:buClr>
              <a:defRPr/>
            </a:pPr>
            <a:r>
              <a:rPr lang="pt-BR" altLang="pt-BR" b="1" dirty="0">
                <a:solidFill>
                  <a:srgbClr val="002060"/>
                </a:solidFill>
                <a:latin typeface="Arial Black" panose="020B0A04020102020204" pitchFamily="34" charset="0"/>
              </a:rPr>
              <a:t>84-98117.9895</a:t>
            </a:r>
          </a:p>
          <a:p>
            <a:pPr algn="r">
              <a:lnSpc>
                <a:spcPct val="80000"/>
              </a:lnSpc>
              <a:buClr>
                <a:schemeClr val="accent1">
                  <a:lumMod val="75000"/>
                </a:schemeClr>
              </a:buClr>
              <a:defRPr/>
            </a:pPr>
            <a:endParaRPr lang="pt-BR" altLang="pt-BR" b="1" dirty="0">
              <a:solidFill>
                <a:srgbClr val="002060"/>
              </a:solidFill>
              <a:latin typeface="Arial Black" panose="020B0A04020102020204" pitchFamily="34" charset="0"/>
            </a:endParaRPr>
          </a:p>
          <a:p>
            <a:pPr algn="r">
              <a:lnSpc>
                <a:spcPct val="80000"/>
              </a:lnSpc>
              <a:buClr>
                <a:schemeClr val="accent1">
                  <a:lumMod val="75000"/>
                </a:schemeClr>
              </a:buClr>
              <a:defRPr/>
            </a:pPr>
            <a:r>
              <a:rPr lang="pt-BR" altLang="pt-BR" b="1" dirty="0">
                <a:solidFill>
                  <a:srgbClr val="002060"/>
                </a:solidFill>
                <a:latin typeface="Arial Black" panose="020B0A04020102020204" pitchFamily="34" charset="0"/>
                <a:hlinkClick r:id="rId2"/>
              </a:rPr>
              <a:t>paulorosso59@yahoo.it</a:t>
            </a:r>
            <a:endParaRPr lang="pt-BR" altLang="pt-BR" b="1" dirty="0">
              <a:solidFill>
                <a:srgbClr val="002060"/>
              </a:solidFill>
              <a:latin typeface="Arial Black" panose="020B0A04020102020204" pitchFamily="34" charset="0"/>
            </a:endParaRPr>
          </a:p>
          <a:p>
            <a:pPr algn="r">
              <a:lnSpc>
                <a:spcPct val="80000"/>
              </a:lnSpc>
              <a:buClr>
                <a:schemeClr val="accent1">
                  <a:lumMod val="75000"/>
                </a:schemeClr>
              </a:buClr>
              <a:defRPr/>
            </a:pPr>
            <a:endParaRPr lang="pt-BR" altLang="pt-BR" b="1" dirty="0">
              <a:solidFill>
                <a:srgbClr val="002060"/>
              </a:solidFill>
              <a:latin typeface="Arial Black" panose="020B0A04020102020204" pitchFamily="34" charset="0"/>
            </a:endParaRPr>
          </a:p>
          <a:p>
            <a:pPr algn="r">
              <a:lnSpc>
                <a:spcPct val="80000"/>
              </a:lnSpc>
              <a:buClr>
                <a:schemeClr val="accent1">
                  <a:lumMod val="75000"/>
                </a:schemeClr>
              </a:buClr>
              <a:defRPr/>
            </a:pPr>
            <a:r>
              <a:rPr lang="pt-BR" altLang="pt-BR" b="1" dirty="0">
                <a:solidFill>
                  <a:srgbClr val="002060"/>
                </a:solidFill>
                <a:latin typeface="Arial Black" panose="020B0A04020102020204" pitchFamily="34" charset="0"/>
                <a:hlinkClick r:id="rId3"/>
              </a:rPr>
              <a:t>paulorosso@icloud.com</a:t>
            </a:r>
            <a:endParaRPr lang="pt-BR" altLang="pt-BR" b="1" dirty="0">
              <a:solidFill>
                <a:srgbClr val="002060"/>
              </a:solidFill>
              <a:latin typeface="Arial Black" panose="020B0A04020102020204" pitchFamily="34" charset="0"/>
            </a:endParaRPr>
          </a:p>
          <a:p>
            <a:pPr rtl="0"/>
            <a:endParaRPr lang="pt-BR" dirty="0">
              <a:solidFill>
                <a:srgbClr val="002060"/>
              </a:solidFill>
              <a:latin typeface="Broadway" panose="04040905080B02020502" pitchFamily="82" charset="0"/>
            </a:endParaRPr>
          </a:p>
        </p:txBody>
      </p:sp>
    </p:spTree>
    <p:extLst>
      <p:ext uri="{BB962C8B-B14F-4D97-AF65-F5344CB8AC3E}">
        <p14:creationId xmlns:p14="http://schemas.microsoft.com/office/powerpoint/2010/main" val="2991357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 Explicativo: Seta para Baixo 1"/>
          <p:cNvSpPr/>
          <p:nvPr/>
        </p:nvSpPr>
        <p:spPr>
          <a:xfrm>
            <a:off x="3281773" y="1162896"/>
            <a:ext cx="5616624" cy="1437714"/>
          </a:xfrm>
          <a:prstGeom prst="downArrowCallout">
            <a:avLst>
              <a:gd name="adj1" fmla="val 25000"/>
              <a:gd name="adj2" fmla="val 9100"/>
              <a:gd name="adj3" fmla="val 25000"/>
              <a:gd name="adj4" fmla="val 64977"/>
            </a:avLst>
          </a:prstGeom>
          <a:ln/>
          <a:scene3d>
            <a:camera prst="orthographicFront" fov="0">
              <a:rot lat="0" lon="0" rev="0"/>
            </a:camera>
            <a:lightRig rig="flat" dir="t">
              <a:rot lat="0" lon="0" rev="20040000"/>
            </a:lightRig>
          </a:scene3d>
          <a:sp3d contourW="12700" prstMaterial="dkEdge">
            <a:bevelT w="25400" h="38100" prst="angle"/>
            <a:contourClr>
              <a:schemeClr val="accent5">
                <a:satMod val="115000"/>
              </a:schemeClr>
            </a:contourClr>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2000" b="1" dirty="0">
                <a:solidFill>
                  <a:schemeClr val="bg1"/>
                </a:solidFill>
                <a:latin typeface="Arial" panose="020B0604020202020204" pitchFamily="34" charset="0"/>
                <a:cs typeface="Arial" panose="020B0604020202020204" pitchFamily="34" charset="0"/>
              </a:rPr>
              <a:t>CAPITAL</a:t>
            </a:r>
          </a:p>
          <a:p>
            <a:pPr algn="ctr">
              <a:defRPr/>
            </a:pPr>
            <a:r>
              <a:rPr lang="pt-BR" sz="2000" b="1" dirty="0">
                <a:solidFill>
                  <a:schemeClr val="bg1"/>
                </a:solidFill>
                <a:latin typeface="Arial" panose="020B0604020202020204" pitchFamily="34" charset="0"/>
                <a:cs typeface="Arial" panose="020B0604020202020204" pitchFamily="34" charset="0"/>
              </a:rPr>
              <a:t>(</a:t>
            </a:r>
            <a:r>
              <a:rPr lang="pt-BR" sz="2000" b="1" u="sng" dirty="0">
                <a:solidFill>
                  <a:schemeClr val="bg1"/>
                </a:solidFill>
                <a:latin typeface="Arial" panose="020B0604020202020204" pitchFamily="34" charset="0"/>
                <a:cs typeface="Arial" panose="020B0604020202020204" pitchFamily="34" charset="0"/>
              </a:rPr>
              <a:t>SENTIDO DE PRINCIPAL, FONTE, ORIGEM</a:t>
            </a:r>
            <a:r>
              <a:rPr lang="pt-BR" sz="2000" b="1" dirty="0">
                <a:solidFill>
                  <a:schemeClr val="bg1"/>
                </a:solidFill>
                <a:latin typeface="Arial" panose="020B0604020202020204" pitchFamily="34" charset="0"/>
                <a:cs typeface="Arial" panose="020B0604020202020204" pitchFamily="34" charset="0"/>
              </a:rPr>
              <a:t>)</a:t>
            </a:r>
          </a:p>
        </p:txBody>
      </p:sp>
      <p:sp>
        <p:nvSpPr>
          <p:cNvPr id="3" name="Texto Explicativo: Seta para Baixo 2"/>
          <p:cNvSpPr/>
          <p:nvPr/>
        </p:nvSpPr>
        <p:spPr>
          <a:xfrm>
            <a:off x="2129645" y="2600610"/>
            <a:ext cx="7920880" cy="2018670"/>
          </a:xfrm>
          <a:prstGeom prst="downArrowCallout">
            <a:avLst>
              <a:gd name="adj1" fmla="val 2811"/>
              <a:gd name="adj2" fmla="val 5010"/>
              <a:gd name="adj3" fmla="val 19361"/>
              <a:gd name="adj4" fmla="val 64977"/>
            </a:avLst>
          </a:prstGeom>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anchor="ctr"/>
          <a:lstStyle/>
          <a:p>
            <a:pPr algn="ctr">
              <a:defRPr/>
            </a:pPr>
            <a:r>
              <a:rPr lang="pt-BR" sz="2000" b="1" dirty="0">
                <a:solidFill>
                  <a:schemeClr val="bg1"/>
                </a:solidFill>
                <a:latin typeface="Arial" panose="020B0604020202020204" pitchFamily="34" charset="0"/>
                <a:cs typeface="Arial" panose="020B0604020202020204" pitchFamily="34" charset="0"/>
              </a:rPr>
              <a:t>PATRIMÔNIO</a:t>
            </a:r>
          </a:p>
          <a:p>
            <a:pPr algn="just">
              <a:defRPr/>
            </a:pPr>
            <a:r>
              <a:rPr lang="pt-BR" sz="2000" b="1" u="sng" dirty="0">
                <a:solidFill>
                  <a:schemeClr val="bg1"/>
                </a:solidFill>
                <a:latin typeface="Arial" panose="020B0604020202020204" pitchFamily="34" charset="0"/>
                <a:cs typeface="Arial" panose="020B0604020202020204" pitchFamily="34" charset="0"/>
              </a:rPr>
              <a:t>É CONJUNTO DE BENS, DIREITOS E  OBRIGAÇÕES  DE UMA PESSOA FÍSICA OU JURÍDICA, QUE POSSAM SER AVALIADOS EM DINHEIRO</a:t>
            </a:r>
            <a:endParaRPr lang="pt-BR" sz="2000" b="1" dirty="0">
              <a:solidFill>
                <a:schemeClr val="bg1"/>
              </a:solidFill>
              <a:latin typeface="Arial" panose="020B0604020202020204" pitchFamily="34" charset="0"/>
              <a:cs typeface="Arial" panose="020B0604020202020204" pitchFamily="34" charset="0"/>
            </a:endParaRPr>
          </a:p>
        </p:txBody>
      </p:sp>
      <p:pic>
        <p:nvPicPr>
          <p:cNvPr id="5" name="Imagem 4"/>
          <p:cNvPicPr>
            <a:picLocks noChangeAspect="1"/>
          </p:cNvPicPr>
          <p:nvPr/>
        </p:nvPicPr>
        <p:blipFill>
          <a:blip r:embed="rId2"/>
          <a:stretch>
            <a:fillRect/>
          </a:stretch>
        </p:blipFill>
        <p:spPr>
          <a:xfrm>
            <a:off x="5392334" y="5772631"/>
            <a:ext cx="1404156" cy="1040326"/>
          </a:xfrm>
          <a:prstGeom prst="rect">
            <a:avLst/>
          </a:prstGeom>
          <a:ln>
            <a:solidFill>
              <a:srgbClr val="7030A0"/>
            </a:solidFill>
          </a:ln>
          <a:scene3d>
            <a:camera prst="orthographicFront"/>
            <a:lightRig rig="threePt" dir="t"/>
          </a:scene3d>
          <a:sp3d>
            <a:bevelT prst="angle"/>
          </a:sp3d>
        </p:spPr>
      </p:pic>
      <p:sp>
        <p:nvSpPr>
          <p:cNvPr id="6" name="Texto Explicativo: Seta para Baixo 5"/>
          <p:cNvSpPr/>
          <p:nvPr/>
        </p:nvSpPr>
        <p:spPr>
          <a:xfrm>
            <a:off x="2133972" y="4437112"/>
            <a:ext cx="7920880" cy="1462414"/>
          </a:xfrm>
          <a:prstGeom prst="downArrowCallout">
            <a:avLst>
              <a:gd name="adj1" fmla="val 22251"/>
              <a:gd name="adj2" fmla="val 7134"/>
              <a:gd name="adj3" fmla="val 38500"/>
              <a:gd name="adj4" fmla="val 64977"/>
            </a:avLst>
          </a:prstGeom>
          <a:solidFill>
            <a:schemeClr val="accent1"/>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anchor="ctr"/>
          <a:lstStyle/>
          <a:p>
            <a:pPr algn="ctr">
              <a:defRPr/>
            </a:pPr>
            <a:endParaRPr lang="pt-BR" sz="1600" b="1" dirty="0">
              <a:latin typeface="Arial" panose="020B0604020202020204" pitchFamily="34" charset="0"/>
              <a:cs typeface="Arial" panose="020B0604020202020204" pitchFamily="34" charset="0"/>
            </a:endParaRPr>
          </a:p>
          <a:p>
            <a:pPr algn="ctr">
              <a:defRPr/>
            </a:pPr>
            <a:r>
              <a:rPr lang="pt-BR" sz="1600" b="1" dirty="0">
                <a:latin typeface="Arial" panose="020B0604020202020204" pitchFamily="34" charset="0"/>
                <a:cs typeface="Arial" panose="020B0604020202020204" pitchFamily="34" charset="0"/>
              </a:rPr>
              <a:t>BENS</a:t>
            </a:r>
          </a:p>
          <a:p>
            <a:pPr algn="ctr">
              <a:defRPr/>
            </a:pPr>
            <a:r>
              <a:rPr lang="pt-BR" sz="1600" b="1" dirty="0">
                <a:latin typeface="Arial" panose="020B0604020202020204" pitchFamily="34" charset="0"/>
                <a:cs typeface="Arial" panose="020B0604020202020204" pitchFamily="34" charset="0"/>
              </a:rPr>
              <a:t> SÃO VALORES MATERIAIS OU IMATERIAIS QUE PODEM SER OBJETO DE UMA RELAÇÃO DE DIREITO.</a:t>
            </a:r>
          </a:p>
          <a:p>
            <a:pPr algn="ctr">
              <a:defRPr/>
            </a:pPr>
            <a:endParaRPr lang="pt-BR" sz="1600" b="1" dirty="0">
              <a:latin typeface="Arial" panose="020B0604020202020204" pitchFamily="34" charset="0"/>
              <a:cs typeface="Arial" panose="020B0604020202020204" pitchFamily="34" charset="0"/>
            </a:endParaRPr>
          </a:p>
        </p:txBody>
      </p:sp>
      <p:sp>
        <p:nvSpPr>
          <p:cNvPr id="4" name="Balão de Fala: Retângulo com Cantos Arredondados 3"/>
          <p:cNvSpPr/>
          <p:nvPr/>
        </p:nvSpPr>
        <p:spPr>
          <a:xfrm>
            <a:off x="333772" y="620687"/>
            <a:ext cx="2592288" cy="1066491"/>
          </a:xfrm>
          <a:prstGeom prst="wedgeRoundRectCallout">
            <a:avLst>
              <a:gd name="adj1" fmla="val 70497"/>
              <a:gd name="adj2" fmla="val 24642"/>
              <a:gd name="adj3" fmla="val 16667"/>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002060"/>
                </a:solidFill>
              </a:rPr>
              <a:t>NO SERVIÇO PÚBLICO O CAPITAL TEM SUA PRINCIPAL ORIGEM NOS TRIBUTOS</a:t>
            </a:r>
          </a:p>
        </p:txBody>
      </p:sp>
      <p:sp>
        <p:nvSpPr>
          <p:cNvPr id="7" name="Balão de Fala: Retângulo 6"/>
          <p:cNvSpPr/>
          <p:nvPr/>
        </p:nvSpPr>
        <p:spPr>
          <a:xfrm>
            <a:off x="9622804" y="105312"/>
            <a:ext cx="2160240" cy="2171560"/>
          </a:xfrm>
          <a:prstGeom prst="wedgeRectCallout">
            <a:avLst>
              <a:gd name="adj1" fmla="val -98143"/>
              <a:gd name="adj2" fmla="val 21981"/>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002060"/>
                </a:solidFill>
              </a:rPr>
              <a:t>ENTÃO, OS RECURSOS É DE TODOS, DEVENDO SER GERIDO COM RESPONSABILIDADE, HONESTIDADE E À LUZ DA NORMA LEGAL.</a:t>
            </a:r>
          </a:p>
        </p:txBody>
      </p:sp>
      <p:pic>
        <p:nvPicPr>
          <p:cNvPr id="8" name="Imagem 7"/>
          <p:cNvPicPr>
            <a:picLocks noChangeAspect="1"/>
          </p:cNvPicPr>
          <p:nvPr/>
        </p:nvPicPr>
        <p:blipFill>
          <a:blip r:embed="rId3"/>
          <a:stretch>
            <a:fillRect/>
          </a:stretch>
        </p:blipFill>
        <p:spPr>
          <a:xfrm>
            <a:off x="5275697" y="620688"/>
            <a:ext cx="1628775" cy="983678"/>
          </a:xfrm>
          <a:prstGeom prst="rect">
            <a:avLst/>
          </a:prstGeom>
          <a:scene3d>
            <a:camera prst="orthographicFront"/>
            <a:lightRig rig="threePt" dir="t"/>
          </a:scene3d>
          <a:sp3d>
            <a:bevelT/>
          </a:sp3d>
        </p:spPr>
      </p:pic>
      <p:pic>
        <p:nvPicPr>
          <p:cNvPr id="9" name="Imagem 8"/>
          <p:cNvPicPr>
            <a:picLocks noChangeAspect="1"/>
          </p:cNvPicPr>
          <p:nvPr/>
        </p:nvPicPr>
        <p:blipFill>
          <a:blip r:embed="rId4"/>
          <a:stretch>
            <a:fillRect/>
          </a:stretch>
        </p:blipFill>
        <p:spPr>
          <a:xfrm>
            <a:off x="5275697" y="2326333"/>
            <a:ext cx="1754819" cy="609600"/>
          </a:xfrm>
          <a:prstGeom prst="rect">
            <a:avLst/>
          </a:prstGeom>
          <a:scene3d>
            <a:camera prst="orthographicFront"/>
            <a:lightRig rig="threePt" dir="t"/>
          </a:scene3d>
          <a:sp3d>
            <a:bevelT/>
          </a:sp3d>
        </p:spPr>
      </p:pic>
      <p:pic>
        <p:nvPicPr>
          <p:cNvPr id="10" name="Imagem 9"/>
          <p:cNvPicPr>
            <a:picLocks noChangeAspect="1"/>
          </p:cNvPicPr>
          <p:nvPr/>
        </p:nvPicPr>
        <p:blipFill>
          <a:blip r:embed="rId5"/>
          <a:stretch>
            <a:fillRect/>
          </a:stretch>
        </p:blipFill>
        <p:spPr>
          <a:xfrm>
            <a:off x="5413735" y="4030251"/>
            <a:ext cx="1388862" cy="730599"/>
          </a:xfrm>
          <a:prstGeom prst="rect">
            <a:avLst/>
          </a:prstGeom>
          <a:scene3d>
            <a:camera prst="orthographicFront"/>
            <a:lightRig rig="threePt" dir="t"/>
          </a:scene3d>
          <a:sp3d>
            <a:bevelT/>
          </a:sp3d>
        </p:spPr>
      </p:pic>
    </p:spTree>
    <p:extLst>
      <p:ext uri="{BB962C8B-B14F-4D97-AF65-F5344CB8AC3E}">
        <p14:creationId xmlns:p14="http://schemas.microsoft.com/office/powerpoint/2010/main" val="4146970876"/>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Número de Slide 5"/>
          <p:cNvSpPr txBox="1">
            <a:spLocks noGrp="1"/>
          </p:cNvSpPr>
          <p:nvPr/>
        </p:nvSpPr>
        <p:spPr bwMode="auto">
          <a:xfrm>
            <a:off x="1647826" y="5399089"/>
            <a:ext cx="5873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endParaRPr lang="pt-BR" altLang="pt-BR" sz="2579" b="1">
              <a:solidFill>
                <a:schemeClr val="bg1"/>
              </a:solidFill>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2"/>
          <a:stretch>
            <a:fillRect/>
          </a:stretch>
        </p:blipFill>
        <p:spPr>
          <a:xfrm>
            <a:off x="537763" y="2852936"/>
            <a:ext cx="11029258" cy="3240360"/>
          </a:xfrm>
          <a:prstGeom prst="rect">
            <a:avLst/>
          </a:prstGeom>
          <a:scene3d>
            <a:camera prst="orthographicFront"/>
            <a:lightRig rig="threePt" dir="t"/>
          </a:scene3d>
          <a:sp3d>
            <a:bevelT/>
          </a:sp3d>
        </p:spPr>
      </p:pic>
      <p:pic>
        <p:nvPicPr>
          <p:cNvPr id="4" name="Imagem 3"/>
          <p:cNvPicPr>
            <a:picLocks noChangeAspect="1"/>
          </p:cNvPicPr>
          <p:nvPr/>
        </p:nvPicPr>
        <p:blipFill>
          <a:blip r:embed="rId3"/>
          <a:stretch>
            <a:fillRect/>
          </a:stretch>
        </p:blipFill>
        <p:spPr>
          <a:xfrm>
            <a:off x="537763" y="280154"/>
            <a:ext cx="1958666" cy="1947535"/>
          </a:xfrm>
          <a:prstGeom prst="rect">
            <a:avLst/>
          </a:prstGeom>
          <a:scene3d>
            <a:camera prst="orthographicFront"/>
            <a:lightRig rig="threePt" dir="t"/>
          </a:scene3d>
          <a:sp3d>
            <a:bevelT prst="angle"/>
          </a:sp3d>
        </p:spPr>
      </p:pic>
      <p:sp>
        <p:nvSpPr>
          <p:cNvPr id="5" name="Retângulo 4"/>
          <p:cNvSpPr/>
          <p:nvPr/>
        </p:nvSpPr>
        <p:spPr>
          <a:xfrm>
            <a:off x="5662365" y="288698"/>
            <a:ext cx="5904656" cy="212365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pt-BR" sz="1200" b="1" dirty="0">
                <a:solidFill>
                  <a:schemeClr val="bg1"/>
                </a:solidFill>
                <a:latin typeface="Arial" panose="020B0604020202020204" pitchFamily="34" charset="0"/>
                <a:cs typeface="Arial" panose="020B0604020202020204" pitchFamily="34" charset="0"/>
              </a:rPr>
              <a:t>AS NORMAS ESTABELECIDAS NO MCASP APLICAM-SE, OBRIGATORIAMENTE, ÀS ENTIDADES DO SETOR PÚBLICO. ESTÃO COMPREENDIDOS NO CONCEITO DE ENTIDADES DO SETOR PÚBLICO: OS GOVERNOS NACIONAL (UNIÃO), ESTADUAIS, DISTRITAL (DISTRITO FEDERAL) E MUNICIPAIS E SEUS RESPECTIVOS PODERES (ABRANGIDOS OS TRIBUNAIS DE CONTAS, AS DEFENSORIAS E O MINISTÉRIO PÚBLICO), ÓRGÃOS, SECRETARIAS, DEPARTAMENTOS, AGÊNCIAS, AUTARQUIAS, FUNDAÇÕES (INSTITUÍDAS E MANTIDAS PELO PODER PÚBLICO), FUNDOS, CONSÓRCIOS PÚBLICOS E OUTRAS REPARTIÇÕES PÚBLICAS CONGÊNERES DAS ADMINISTRAÇÕES DIRETA E INDIRETA (INCLUSIVE AS EMPRESAS ESTATAIS DEPENDENTES).</a:t>
            </a:r>
          </a:p>
        </p:txBody>
      </p:sp>
      <p:pic>
        <p:nvPicPr>
          <p:cNvPr id="8" name="Imagem 7"/>
          <p:cNvPicPr>
            <a:picLocks noChangeAspect="1"/>
          </p:cNvPicPr>
          <p:nvPr/>
        </p:nvPicPr>
        <p:blipFill>
          <a:blip r:embed="rId4"/>
          <a:stretch>
            <a:fillRect/>
          </a:stretch>
        </p:blipFill>
        <p:spPr>
          <a:xfrm>
            <a:off x="2832270" y="288699"/>
            <a:ext cx="2494254" cy="1938990"/>
          </a:xfrm>
          <a:prstGeom prst="rect">
            <a:avLst/>
          </a:prstGeom>
          <a:scene3d>
            <a:camera prst="orthographicFront"/>
            <a:lightRig rig="threePt" dir="t"/>
          </a:scene3d>
          <a:sp3d>
            <a:bevelT/>
          </a:sp3d>
        </p:spPr>
      </p:pic>
    </p:spTree>
    <p:extLst>
      <p:ext uri="{BB962C8B-B14F-4D97-AF65-F5344CB8AC3E}">
        <p14:creationId xmlns:p14="http://schemas.microsoft.com/office/powerpoint/2010/main" val="545266891"/>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02124" y="1124744"/>
            <a:ext cx="6429374" cy="1291008"/>
          </a:xfrm>
          <a:prstGeom prst="rect">
            <a:avLst/>
          </a:prstGeom>
          <a:solidFill>
            <a:srgbClr val="00206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lvl="1" algn="just">
              <a:lnSpc>
                <a:spcPct val="110000"/>
              </a:lnSpc>
              <a:spcBef>
                <a:spcPct val="30000"/>
              </a:spcBef>
              <a:defRPr/>
            </a:pPr>
            <a:r>
              <a:rPr lang="pt-BR" altLang="pt-BR" sz="2381" b="1" dirty="0">
                <a:solidFill>
                  <a:schemeClr val="bg1"/>
                </a:solidFill>
                <a:latin typeface="Calibri" panose="020F0502020204030204" pitchFamily="34" charset="0"/>
              </a:rPr>
              <a:t>SÃO VALORES MATERIAIS OU IMATERIAIS QUE PODEM SER OBJETO DE UMA RELAÇÃO DE DIREITO.</a:t>
            </a:r>
          </a:p>
        </p:txBody>
      </p:sp>
      <p:sp>
        <p:nvSpPr>
          <p:cNvPr id="3" name="Retângulo 2"/>
          <p:cNvSpPr/>
          <p:nvPr/>
        </p:nvSpPr>
        <p:spPr>
          <a:xfrm rot="19298312">
            <a:off x="2310630" y="834340"/>
            <a:ext cx="1500187" cy="527305"/>
          </a:xfrm>
          <a:prstGeom prst="rect">
            <a:avLst/>
          </a:prstGeom>
          <a:solidFill>
            <a:srgbClr val="00206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778" b="1" dirty="0">
                <a:latin typeface="Calibri" panose="020F0502020204030204" pitchFamily="34" charset="0"/>
              </a:rPr>
              <a:t>BENS</a:t>
            </a:r>
          </a:p>
        </p:txBody>
      </p:sp>
      <p:sp>
        <p:nvSpPr>
          <p:cNvPr id="4" name="Retângulo 3"/>
          <p:cNvSpPr/>
          <p:nvPr/>
        </p:nvSpPr>
        <p:spPr>
          <a:xfrm>
            <a:off x="2930624" y="3310609"/>
            <a:ext cx="3555527" cy="730373"/>
          </a:xfrm>
          <a:prstGeom prst="rect">
            <a:avLst/>
          </a:prstGeom>
          <a:solidFill>
            <a:srgbClr val="00206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381" b="1" dirty="0"/>
          </a:p>
          <a:p>
            <a:pPr algn="ctr">
              <a:defRPr/>
            </a:pPr>
            <a:r>
              <a:rPr lang="pt-BR" sz="2381" b="1" dirty="0"/>
              <a:t>PATRIMONIAIS</a:t>
            </a:r>
          </a:p>
          <a:p>
            <a:pPr algn="ctr">
              <a:defRPr/>
            </a:pPr>
            <a:endParaRPr lang="pt-BR" sz="2381" b="1" dirty="0"/>
          </a:p>
        </p:txBody>
      </p:sp>
      <p:sp>
        <p:nvSpPr>
          <p:cNvPr id="5" name="Retângulo 4"/>
          <p:cNvSpPr/>
          <p:nvPr/>
        </p:nvSpPr>
        <p:spPr>
          <a:xfrm>
            <a:off x="6925626" y="3310609"/>
            <a:ext cx="3541053" cy="730373"/>
          </a:xfrm>
          <a:prstGeom prst="rect">
            <a:avLst/>
          </a:prstGeom>
          <a:solidFill>
            <a:srgbClr val="00206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381" b="1" dirty="0"/>
              <a:t>NÃO - PATRIMONIAIS</a:t>
            </a:r>
          </a:p>
        </p:txBody>
      </p:sp>
      <p:pic>
        <p:nvPicPr>
          <p:cNvPr id="6" name="Imagem 5"/>
          <p:cNvPicPr>
            <a:picLocks noChangeAspect="1"/>
          </p:cNvPicPr>
          <p:nvPr/>
        </p:nvPicPr>
        <p:blipFill>
          <a:blip r:embed="rId2"/>
          <a:stretch>
            <a:fillRect/>
          </a:stretch>
        </p:blipFill>
        <p:spPr>
          <a:xfrm>
            <a:off x="3302220" y="4238107"/>
            <a:ext cx="2494677" cy="1711498"/>
          </a:xfrm>
          <a:prstGeom prst="rect">
            <a:avLst/>
          </a:prstGeom>
          <a:ln>
            <a:solidFill>
              <a:srgbClr val="002060"/>
            </a:solidFill>
          </a:ln>
          <a:scene3d>
            <a:camera prst="orthographicFront"/>
            <a:lightRig rig="threePt" dir="t"/>
          </a:scene3d>
          <a:sp3d>
            <a:bevelT w="165100" prst="coolSlant"/>
          </a:sp3d>
        </p:spPr>
      </p:pic>
      <p:pic>
        <p:nvPicPr>
          <p:cNvPr id="7" name="Imagem 6"/>
          <p:cNvPicPr>
            <a:picLocks noChangeAspect="1"/>
          </p:cNvPicPr>
          <p:nvPr/>
        </p:nvPicPr>
        <p:blipFill>
          <a:blip r:embed="rId3"/>
          <a:stretch>
            <a:fillRect/>
          </a:stretch>
        </p:blipFill>
        <p:spPr>
          <a:xfrm>
            <a:off x="6925626" y="4238107"/>
            <a:ext cx="1086697" cy="1663118"/>
          </a:xfrm>
          <a:prstGeom prst="rect">
            <a:avLst/>
          </a:prstGeom>
          <a:ln>
            <a:solidFill>
              <a:srgbClr val="002060"/>
            </a:solidFill>
          </a:ln>
          <a:scene3d>
            <a:camera prst="orthographicFront"/>
            <a:lightRig rig="threePt" dir="t"/>
          </a:scene3d>
          <a:sp3d>
            <a:bevelT w="165100" prst="coolSlant"/>
          </a:sp3d>
        </p:spPr>
      </p:pic>
      <p:pic>
        <p:nvPicPr>
          <p:cNvPr id="8" name="Imagem 7"/>
          <p:cNvPicPr>
            <a:picLocks noChangeAspect="1"/>
          </p:cNvPicPr>
          <p:nvPr/>
        </p:nvPicPr>
        <p:blipFill>
          <a:blip r:embed="rId4"/>
          <a:stretch>
            <a:fillRect/>
          </a:stretch>
        </p:blipFill>
        <p:spPr>
          <a:xfrm>
            <a:off x="8246038" y="4238107"/>
            <a:ext cx="2220641" cy="1631364"/>
          </a:xfrm>
          <a:prstGeom prst="rect">
            <a:avLst/>
          </a:prstGeom>
          <a:ln>
            <a:solidFill>
              <a:srgbClr val="002060"/>
            </a:solidFill>
          </a:ln>
          <a:scene3d>
            <a:camera prst="orthographicFront"/>
            <a:lightRig rig="threePt" dir="t"/>
          </a:scene3d>
          <a:sp3d>
            <a:bevelT w="165100" prst="coolSlant"/>
          </a:sp3d>
        </p:spPr>
      </p:pic>
      <p:cxnSp>
        <p:nvCxnSpPr>
          <p:cNvPr id="10" name="Conector de Seta Reta 9"/>
          <p:cNvCxnSpPr>
            <a:endCxn id="0" idx="0"/>
          </p:cNvCxnSpPr>
          <p:nvPr/>
        </p:nvCxnSpPr>
        <p:spPr>
          <a:xfrm flipH="1">
            <a:off x="4708526" y="2416176"/>
            <a:ext cx="2008187" cy="89376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a:stCxn id="0" idx="2"/>
            <a:endCxn id="0" idx="0"/>
          </p:cNvCxnSpPr>
          <p:nvPr/>
        </p:nvCxnSpPr>
        <p:spPr>
          <a:xfrm>
            <a:off x="6716713" y="2416176"/>
            <a:ext cx="1979613" cy="89376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to 10"/>
          <p:cNvCxnSpPr>
            <a:stCxn id="2" idx="2"/>
          </p:cNvCxnSpPr>
          <p:nvPr/>
        </p:nvCxnSpPr>
        <p:spPr>
          <a:xfrm flipH="1">
            <a:off x="6716713" y="2415752"/>
            <a:ext cx="98" cy="4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104454"/>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lão de Pensamento: Nuvem 1"/>
          <p:cNvSpPr/>
          <p:nvPr/>
        </p:nvSpPr>
        <p:spPr>
          <a:xfrm>
            <a:off x="2151063" y="1023939"/>
            <a:ext cx="3598863" cy="2681287"/>
          </a:xfrm>
          <a:prstGeom prst="cloudCallout">
            <a:avLst>
              <a:gd name="adj1" fmla="val -25430"/>
              <a:gd name="adj2" fmla="val 7878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381">
              <a:solidFill>
                <a:schemeClr val="bg1"/>
              </a:solidFill>
            </a:endParaRPr>
          </a:p>
        </p:txBody>
      </p:sp>
      <p:sp>
        <p:nvSpPr>
          <p:cNvPr id="20483" name="CaixaDeTexto 2"/>
          <p:cNvSpPr txBox="1">
            <a:spLocks noChangeArrowheads="1"/>
          </p:cNvSpPr>
          <p:nvPr/>
        </p:nvSpPr>
        <p:spPr bwMode="auto">
          <a:xfrm>
            <a:off x="2917825" y="1350963"/>
            <a:ext cx="25003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pt-BR" altLang="pt-BR" sz="2000" b="1">
                <a:solidFill>
                  <a:schemeClr val="bg1"/>
                </a:solidFill>
              </a:rPr>
              <a:t>BEM MATERIAL OU TANGÍVEL OU  CORPÓREO OU CONCRETO : </a:t>
            </a:r>
            <a:r>
              <a:rPr lang="pt-BR" altLang="pt-BR" sz="2000" b="1">
                <a:solidFill>
                  <a:srgbClr val="FFC000"/>
                </a:solidFill>
              </a:rPr>
              <a:t>ACESSÍVEL AO TATO </a:t>
            </a:r>
          </a:p>
        </p:txBody>
      </p:sp>
      <p:pic>
        <p:nvPicPr>
          <p:cNvPr id="4" name="Imagem 3"/>
          <p:cNvPicPr>
            <a:picLocks noChangeAspect="1"/>
          </p:cNvPicPr>
          <p:nvPr/>
        </p:nvPicPr>
        <p:blipFill>
          <a:blip r:embed="rId2"/>
          <a:stretch>
            <a:fillRect/>
          </a:stretch>
        </p:blipFill>
        <p:spPr>
          <a:xfrm>
            <a:off x="2277988" y="4509121"/>
            <a:ext cx="1672568" cy="1899357"/>
          </a:xfrm>
          <a:prstGeom prst="rect">
            <a:avLst/>
          </a:prstGeom>
          <a:scene3d>
            <a:camera prst="orthographicFront"/>
            <a:lightRig rig="threePt" dir="t"/>
          </a:scene3d>
          <a:sp3d>
            <a:bevelT w="152400" h="50800" prst="softRound"/>
          </a:sp3d>
        </p:spPr>
      </p:pic>
      <p:sp>
        <p:nvSpPr>
          <p:cNvPr id="6" name="Balão de Pensamento: Nuvem 5"/>
          <p:cNvSpPr/>
          <p:nvPr/>
        </p:nvSpPr>
        <p:spPr>
          <a:xfrm>
            <a:off x="6956426" y="-14288"/>
            <a:ext cx="3818506" cy="3079751"/>
          </a:xfrm>
          <a:prstGeom prst="cloudCallout">
            <a:avLst>
              <a:gd name="adj1" fmla="val -32125"/>
              <a:gd name="adj2" fmla="val 60942"/>
            </a:avLst>
          </a:prstGeom>
        </p:spPr>
        <p:style>
          <a:lnRef idx="3">
            <a:schemeClr val="lt1"/>
          </a:lnRef>
          <a:fillRef idx="1">
            <a:schemeClr val="accent5"/>
          </a:fillRef>
          <a:effectRef idx="1">
            <a:schemeClr val="accent5"/>
          </a:effectRef>
          <a:fontRef idx="minor">
            <a:schemeClr val="lt1"/>
          </a:fontRef>
        </p:style>
        <p:txBody>
          <a:bodyPr anchor="ctr"/>
          <a:lstStyle/>
          <a:p>
            <a:pPr>
              <a:defRPr/>
            </a:pPr>
            <a:r>
              <a:rPr lang="pt-BR" sz="2000" b="1" dirty="0">
                <a:solidFill>
                  <a:schemeClr val="bg1"/>
                </a:solidFill>
              </a:rPr>
              <a:t>BEM IMATERIAL OU INTANGÍVEL OU  INCORPÓREO : </a:t>
            </a:r>
            <a:r>
              <a:rPr lang="pt-BR" sz="2000" b="1" dirty="0">
                <a:solidFill>
                  <a:srgbClr val="FFC000"/>
                </a:solidFill>
              </a:rPr>
              <a:t>INACESSÍVEL AO TATO </a:t>
            </a:r>
          </a:p>
        </p:txBody>
      </p:sp>
      <p:pic>
        <p:nvPicPr>
          <p:cNvPr id="7" name="Imagem 6"/>
          <p:cNvPicPr>
            <a:picLocks noChangeAspect="1"/>
          </p:cNvPicPr>
          <p:nvPr/>
        </p:nvPicPr>
        <p:blipFill>
          <a:blip r:embed="rId3"/>
          <a:stretch>
            <a:fillRect/>
          </a:stretch>
        </p:blipFill>
        <p:spPr>
          <a:xfrm>
            <a:off x="5662364" y="3130369"/>
            <a:ext cx="1886180" cy="1683559"/>
          </a:xfrm>
          <a:prstGeom prst="rect">
            <a:avLst/>
          </a:prstGeom>
          <a:scene3d>
            <a:camera prst="orthographicFront"/>
            <a:lightRig rig="threePt" dir="t"/>
          </a:scene3d>
          <a:sp3d>
            <a:bevelT w="152400" h="50800" prst="softRound"/>
          </a:sp3d>
        </p:spPr>
      </p:pic>
      <p:pic>
        <p:nvPicPr>
          <p:cNvPr id="8" name="Imagem 7"/>
          <p:cNvPicPr>
            <a:picLocks noChangeAspect="1"/>
          </p:cNvPicPr>
          <p:nvPr/>
        </p:nvPicPr>
        <p:blipFill>
          <a:blip r:embed="rId4"/>
          <a:stretch>
            <a:fillRect/>
          </a:stretch>
        </p:blipFill>
        <p:spPr>
          <a:xfrm>
            <a:off x="7730628" y="3130369"/>
            <a:ext cx="2755826" cy="1683559"/>
          </a:xfrm>
          <a:prstGeom prst="rect">
            <a:avLst/>
          </a:prstGeom>
          <a:scene3d>
            <a:camera prst="orthographicFront"/>
            <a:lightRig rig="threePt" dir="t"/>
          </a:scene3d>
          <a:sp3d>
            <a:bevelT w="152400" h="50800" prst="softRound"/>
          </a:sp3d>
        </p:spPr>
      </p:pic>
      <p:sp>
        <p:nvSpPr>
          <p:cNvPr id="5" name="Retângulo 4"/>
          <p:cNvSpPr/>
          <p:nvPr/>
        </p:nvSpPr>
        <p:spPr>
          <a:xfrm>
            <a:off x="5697767" y="5304290"/>
            <a:ext cx="4570425" cy="1015663"/>
          </a:xfrm>
          <a:prstGeom prst="rect">
            <a:avLst/>
          </a:prstGeom>
          <a:solidFill>
            <a:schemeClr val="accent1">
              <a:lumMod val="40000"/>
              <a:lumOff val="60000"/>
            </a:schemeClr>
          </a:solidFill>
          <a:ln>
            <a:solidFill>
              <a:srgbClr val="0070C0"/>
            </a:solidFill>
          </a:ln>
          <a:scene3d>
            <a:camera prst="orthographicFront"/>
            <a:lightRig rig="threePt" dir="t"/>
          </a:scene3d>
          <a:sp3d>
            <a:bevelT prst="relaxedInset"/>
          </a:sp3d>
        </p:spPr>
        <p:txBody>
          <a:bodyPr>
            <a:spAutoFit/>
          </a:bodyPr>
          <a:lstStyle/>
          <a:p>
            <a:pPr algn="ctr">
              <a:defRPr/>
            </a:pPr>
            <a:r>
              <a:rPr lang="pt-BR" altLang="pt-BR" sz="2000" b="1" dirty="0">
                <a:solidFill>
                  <a:srgbClr val="000099"/>
                </a:solidFill>
                <a:latin typeface="Arial" panose="020B0604020202020204" pitchFamily="34" charset="0"/>
              </a:rPr>
              <a:t>EX. DIREITO DE EXPLORAÇÃO DE UM SERVIÇO PÚBLICO MEDIANTE CONCESSÃO OU PERMISSÃO...</a:t>
            </a:r>
            <a:endParaRPr lang="pt-BR" sz="2000" dirty="0"/>
          </a:p>
        </p:txBody>
      </p:sp>
    </p:spTree>
    <p:extLst>
      <p:ext uri="{BB962C8B-B14F-4D97-AF65-F5344CB8AC3E}">
        <p14:creationId xmlns:p14="http://schemas.microsoft.com/office/powerpoint/2010/main" val="1319334715"/>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p:cNvSpPr/>
          <p:nvPr/>
        </p:nvSpPr>
        <p:spPr>
          <a:xfrm>
            <a:off x="5141675" y="311186"/>
            <a:ext cx="2766448" cy="716120"/>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350" b="1" dirty="0"/>
              <a:t>BENS</a:t>
            </a:r>
          </a:p>
          <a:p>
            <a:pPr algn="ctr">
              <a:defRPr/>
            </a:pPr>
            <a:r>
              <a:rPr lang="pt-BR" sz="1350" b="1" dirty="0"/>
              <a:t>( VALOR ECONÔMICO)</a:t>
            </a:r>
          </a:p>
        </p:txBody>
      </p:sp>
      <p:sp>
        <p:nvSpPr>
          <p:cNvPr id="5" name="Retângulo: Cantos Arredondados 4"/>
          <p:cNvSpPr/>
          <p:nvPr/>
        </p:nvSpPr>
        <p:spPr>
          <a:xfrm>
            <a:off x="2251556" y="1210815"/>
            <a:ext cx="1160124" cy="408197"/>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MÓVEIS</a:t>
            </a:r>
          </a:p>
        </p:txBody>
      </p:sp>
      <p:sp>
        <p:nvSpPr>
          <p:cNvPr id="6" name="Retângulo: Cantos Arredondados 5"/>
          <p:cNvSpPr/>
          <p:nvPr/>
        </p:nvSpPr>
        <p:spPr>
          <a:xfrm>
            <a:off x="8221493" y="385589"/>
            <a:ext cx="3642281" cy="1360820"/>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IMÓVEIS</a:t>
            </a:r>
          </a:p>
          <a:p>
            <a:pPr algn="ctr">
              <a:defRPr/>
            </a:pPr>
            <a:r>
              <a:rPr lang="pt-BR" sz="1200" dirty="0"/>
              <a:t> (SOLO COM A SUPERFÍCIE E TUDO QUANTO O HOMEM POSSA INCORPORAR DE FORMA PERMANENTE AO MESMO, DE MODO QUE NÃO SE PODDA RETIRAR SEM DESTRUIÇÃO, MODIFICAÇÃO OU DANO)</a:t>
            </a:r>
          </a:p>
        </p:txBody>
      </p:sp>
      <p:pic>
        <p:nvPicPr>
          <p:cNvPr id="9" name="Imagem 8"/>
          <p:cNvPicPr>
            <a:picLocks noChangeAspect="1"/>
          </p:cNvPicPr>
          <p:nvPr/>
        </p:nvPicPr>
        <p:blipFill>
          <a:blip r:embed="rId2"/>
          <a:stretch>
            <a:fillRect/>
          </a:stretch>
        </p:blipFill>
        <p:spPr>
          <a:xfrm>
            <a:off x="2791328" y="2295155"/>
            <a:ext cx="987809" cy="779177"/>
          </a:xfrm>
          <a:prstGeom prst="rect">
            <a:avLst/>
          </a:prstGeom>
          <a:scene3d>
            <a:camera prst="orthographicFront"/>
            <a:lightRig rig="threePt" dir="t"/>
          </a:scene3d>
          <a:sp3d>
            <a:bevelT w="139700" h="139700" prst="divot"/>
          </a:sp3d>
        </p:spPr>
      </p:pic>
      <p:sp>
        <p:nvSpPr>
          <p:cNvPr id="11" name="Retângulo: Cantos Arredondados 10"/>
          <p:cNvSpPr/>
          <p:nvPr/>
        </p:nvSpPr>
        <p:spPr>
          <a:xfrm>
            <a:off x="4637312" y="3124947"/>
            <a:ext cx="1383224" cy="403334"/>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FUNGÍVEIS</a:t>
            </a:r>
          </a:p>
          <a:p>
            <a:pPr algn="ctr">
              <a:defRPr/>
            </a:pPr>
            <a:r>
              <a:rPr lang="pt-BR" sz="825" dirty="0"/>
              <a:t>SUBSTITUÍDOS</a:t>
            </a:r>
          </a:p>
        </p:txBody>
      </p:sp>
      <p:sp>
        <p:nvSpPr>
          <p:cNvPr id="13" name="Retângulo: Cantos Arredondados 12"/>
          <p:cNvSpPr/>
          <p:nvPr/>
        </p:nvSpPr>
        <p:spPr>
          <a:xfrm>
            <a:off x="4806500" y="4415306"/>
            <a:ext cx="1501728" cy="444971"/>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INFUNGÍVEIS</a:t>
            </a:r>
          </a:p>
          <a:p>
            <a:pPr algn="ctr">
              <a:defRPr/>
            </a:pPr>
            <a:r>
              <a:rPr lang="pt-BR" sz="825" dirty="0"/>
              <a:t>NÃO SUBSTITUÍVEIS</a:t>
            </a:r>
          </a:p>
        </p:txBody>
      </p:sp>
      <p:sp>
        <p:nvSpPr>
          <p:cNvPr id="18" name="Retângulo: Cantos Arredondados 17"/>
          <p:cNvSpPr/>
          <p:nvPr/>
        </p:nvSpPr>
        <p:spPr>
          <a:xfrm>
            <a:off x="2336183" y="3151491"/>
            <a:ext cx="1730008" cy="534692"/>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CONSUMÍVEIS</a:t>
            </a:r>
          </a:p>
          <a:p>
            <a:pPr algn="ctr">
              <a:defRPr/>
            </a:pPr>
            <a:r>
              <a:rPr lang="pt-BR" sz="825" dirty="0"/>
              <a:t>DESTRUIÇÃO IMEDIATA</a:t>
            </a:r>
          </a:p>
        </p:txBody>
      </p:sp>
      <p:sp>
        <p:nvSpPr>
          <p:cNvPr id="20" name="Retângulo: Cantos Arredondados 19"/>
          <p:cNvSpPr/>
          <p:nvPr/>
        </p:nvSpPr>
        <p:spPr>
          <a:xfrm>
            <a:off x="2371802" y="1759099"/>
            <a:ext cx="1730008" cy="389093"/>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INCONSUMÍVEIS</a:t>
            </a:r>
          </a:p>
        </p:txBody>
      </p:sp>
      <p:pic>
        <p:nvPicPr>
          <p:cNvPr id="31" name="Imagem 30"/>
          <p:cNvPicPr>
            <a:picLocks noChangeAspect="1"/>
          </p:cNvPicPr>
          <p:nvPr/>
        </p:nvPicPr>
        <p:blipFill>
          <a:blip r:embed="rId3"/>
          <a:stretch>
            <a:fillRect/>
          </a:stretch>
        </p:blipFill>
        <p:spPr>
          <a:xfrm rot="19926089">
            <a:off x="4115729" y="4997585"/>
            <a:ext cx="758232" cy="657965"/>
          </a:xfrm>
          <a:prstGeom prst="rect">
            <a:avLst/>
          </a:prstGeom>
          <a:scene3d>
            <a:camera prst="orthographicFront"/>
            <a:lightRig rig="threePt" dir="t"/>
          </a:scene3d>
          <a:sp3d>
            <a:bevelT w="139700" h="139700" prst="divot"/>
          </a:sp3d>
        </p:spPr>
      </p:pic>
      <p:sp>
        <p:nvSpPr>
          <p:cNvPr id="43" name="Retângulo: Cantos Arredondados 42"/>
          <p:cNvSpPr/>
          <p:nvPr/>
        </p:nvSpPr>
        <p:spPr>
          <a:xfrm>
            <a:off x="8942113" y="2660376"/>
            <a:ext cx="1501728" cy="548661"/>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INDIVISÍVEIS</a:t>
            </a:r>
          </a:p>
          <a:p>
            <a:pPr algn="ctr">
              <a:defRPr/>
            </a:pPr>
            <a:r>
              <a:rPr lang="pt-BR" sz="825" dirty="0"/>
              <a:t>NÃO PODEM SER FRACIONADOS</a:t>
            </a:r>
          </a:p>
        </p:txBody>
      </p:sp>
      <p:sp>
        <p:nvSpPr>
          <p:cNvPr id="45" name="Retângulo: Cantos Arredondados 44"/>
          <p:cNvSpPr/>
          <p:nvPr/>
        </p:nvSpPr>
        <p:spPr>
          <a:xfrm>
            <a:off x="6809011" y="2630538"/>
            <a:ext cx="1501728" cy="578498"/>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DIVISÍVEIS</a:t>
            </a:r>
          </a:p>
          <a:p>
            <a:pPr algn="ctr">
              <a:defRPr/>
            </a:pPr>
            <a:r>
              <a:rPr lang="pt-BR" sz="825" dirty="0"/>
              <a:t>PODEM SER FRACIONADOS SEM PERDER SUBSTÂNCIA</a:t>
            </a:r>
          </a:p>
        </p:txBody>
      </p:sp>
      <p:pic>
        <p:nvPicPr>
          <p:cNvPr id="50" name="Imagem 49"/>
          <p:cNvPicPr>
            <a:picLocks noChangeAspect="1"/>
          </p:cNvPicPr>
          <p:nvPr/>
        </p:nvPicPr>
        <p:blipFill>
          <a:blip r:embed="rId4"/>
          <a:stretch>
            <a:fillRect/>
          </a:stretch>
        </p:blipFill>
        <p:spPr>
          <a:xfrm>
            <a:off x="6917370" y="3352966"/>
            <a:ext cx="1281181" cy="817712"/>
          </a:xfrm>
          <a:prstGeom prst="rect">
            <a:avLst/>
          </a:prstGeom>
          <a:scene3d>
            <a:camera prst="orthographicFront"/>
            <a:lightRig rig="threePt" dir="t"/>
          </a:scene3d>
          <a:sp3d>
            <a:bevelT w="139700" h="139700" prst="divot"/>
          </a:sp3d>
        </p:spPr>
      </p:pic>
      <p:pic>
        <p:nvPicPr>
          <p:cNvPr id="70" name="Imagem 69"/>
          <p:cNvPicPr>
            <a:picLocks noChangeAspect="1"/>
          </p:cNvPicPr>
          <p:nvPr/>
        </p:nvPicPr>
        <p:blipFill>
          <a:blip r:embed="rId5"/>
          <a:stretch>
            <a:fillRect/>
          </a:stretch>
        </p:blipFill>
        <p:spPr>
          <a:xfrm>
            <a:off x="9317244" y="3326614"/>
            <a:ext cx="834555" cy="719138"/>
          </a:xfrm>
          <a:prstGeom prst="rect">
            <a:avLst/>
          </a:prstGeom>
          <a:scene3d>
            <a:camera prst="orthographicFront"/>
            <a:lightRig rig="threePt" dir="t"/>
          </a:scene3d>
          <a:sp3d>
            <a:bevelT w="139700" h="139700" prst="divot"/>
          </a:sp3d>
        </p:spPr>
      </p:pic>
      <p:pic>
        <p:nvPicPr>
          <p:cNvPr id="93" name="Imagem 92"/>
          <p:cNvPicPr>
            <a:picLocks noChangeAspect="1"/>
          </p:cNvPicPr>
          <p:nvPr/>
        </p:nvPicPr>
        <p:blipFill>
          <a:blip r:embed="rId6"/>
          <a:stretch>
            <a:fillRect/>
          </a:stretch>
        </p:blipFill>
        <p:spPr>
          <a:xfrm>
            <a:off x="2709428" y="3789164"/>
            <a:ext cx="1069708" cy="940683"/>
          </a:xfrm>
          <a:prstGeom prst="rect">
            <a:avLst/>
          </a:prstGeom>
          <a:scene3d>
            <a:camera prst="orthographicFront"/>
            <a:lightRig rig="threePt" dir="t"/>
          </a:scene3d>
          <a:sp3d>
            <a:bevelT w="139700" h="139700" prst="divot"/>
          </a:sp3d>
        </p:spPr>
      </p:pic>
      <p:sp>
        <p:nvSpPr>
          <p:cNvPr id="106" name="Chave Esquerda 105"/>
          <p:cNvSpPr/>
          <p:nvPr/>
        </p:nvSpPr>
        <p:spPr>
          <a:xfrm rot="10800000">
            <a:off x="4141788" y="2008189"/>
            <a:ext cx="428625" cy="2636837"/>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sz="1350"/>
          </a:p>
        </p:txBody>
      </p:sp>
      <p:sp>
        <p:nvSpPr>
          <p:cNvPr id="107" name="Retângulo: Cantos Arredondados 106"/>
          <p:cNvSpPr/>
          <p:nvPr/>
        </p:nvSpPr>
        <p:spPr>
          <a:xfrm>
            <a:off x="4991934" y="5064934"/>
            <a:ext cx="1532965" cy="755695"/>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INDIVISÍVEIS</a:t>
            </a:r>
          </a:p>
          <a:p>
            <a:pPr algn="ctr">
              <a:defRPr/>
            </a:pPr>
            <a:r>
              <a:rPr lang="pt-BR" sz="825" dirty="0"/>
              <a:t>NÃO PODEM SER FRACIONADOS SEM PERDER SUBSTÂNCIA</a:t>
            </a:r>
          </a:p>
        </p:txBody>
      </p:sp>
      <p:cxnSp>
        <p:nvCxnSpPr>
          <p:cNvPr id="109" name="Conector reto 108"/>
          <p:cNvCxnSpPr>
            <a:stCxn id="3" idx="2"/>
          </p:cNvCxnSpPr>
          <p:nvPr/>
        </p:nvCxnSpPr>
        <p:spPr>
          <a:xfrm>
            <a:off x="6524899" y="1027306"/>
            <a:ext cx="18778" cy="485755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3" name="Seta: para a Direita 112"/>
          <p:cNvSpPr/>
          <p:nvPr/>
        </p:nvSpPr>
        <p:spPr>
          <a:xfrm rot="19149043">
            <a:off x="2326210" y="4875240"/>
            <a:ext cx="958103" cy="452747"/>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pt-BR" sz="750" b="1" dirty="0"/>
              <a:t>MATERIAL DE CONSUMO</a:t>
            </a:r>
          </a:p>
        </p:txBody>
      </p:sp>
      <p:sp>
        <p:nvSpPr>
          <p:cNvPr id="114" name="Seta: para a Direita 113"/>
          <p:cNvSpPr/>
          <p:nvPr/>
        </p:nvSpPr>
        <p:spPr>
          <a:xfrm>
            <a:off x="1749769" y="2539114"/>
            <a:ext cx="958103" cy="452747"/>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pt-BR" sz="750" b="1" dirty="0"/>
              <a:t>MATERIAL PERMANENTE</a:t>
            </a:r>
          </a:p>
        </p:txBody>
      </p:sp>
      <p:sp>
        <p:nvSpPr>
          <p:cNvPr id="115" name="Retângulo: Cantos Arredondados 114"/>
          <p:cNvSpPr/>
          <p:nvPr/>
        </p:nvSpPr>
        <p:spPr>
          <a:xfrm>
            <a:off x="8140762" y="2083275"/>
            <a:ext cx="1383224" cy="403334"/>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FUNGÍVEIS</a:t>
            </a:r>
          </a:p>
          <a:p>
            <a:pPr algn="ctr">
              <a:defRPr/>
            </a:pPr>
            <a:r>
              <a:rPr lang="pt-BR" sz="825" dirty="0"/>
              <a:t>SUBSTITUÍDOS</a:t>
            </a:r>
          </a:p>
        </p:txBody>
      </p:sp>
      <p:sp>
        <p:nvSpPr>
          <p:cNvPr id="116" name="Retângulo: Cantos Arredondados 115"/>
          <p:cNvSpPr/>
          <p:nvPr/>
        </p:nvSpPr>
        <p:spPr>
          <a:xfrm>
            <a:off x="8140762" y="4351448"/>
            <a:ext cx="1501728" cy="444971"/>
          </a:xfrm>
          <a:prstGeom prst="round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t>BENS INFUNGÍVEIS</a:t>
            </a:r>
          </a:p>
          <a:p>
            <a:pPr algn="ctr">
              <a:defRPr/>
            </a:pPr>
            <a:r>
              <a:rPr lang="pt-BR" sz="825" dirty="0"/>
              <a:t>NÃO SUBSTITUÍVEIS</a:t>
            </a:r>
          </a:p>
        </p:txBody>
      </p:sp>
      <p:pic>
        <p:nvPicPr>
          <p:cNvPr id="117" name="Imagem 116"/>
          <p:cNvPicPr>
            <a:picLocks noChangeAspect="1"/>
          </p:cNvPicPr>
          <p:nvPr/>
        </p:nvPicPr>
        <p:blipFill>
          <a:blip r:embed="rId7"/>
          <a:stretch>
            <a:fillRect/>
          </a:stretch>
        </p:blipFill>
        <p:spPr>
          <a:xfrm>
            <a:off x="8447092" y="4918293"/>
            <a:ext cx="905627" cy="1021936"/>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573650864"/>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998788" y="549276"/>
            <a:ext cx="6296211" cy="458715"/>
          </a:xfrm>
          <a:prstGeom prst="rect">
            <a:avLst/>
          </a:prstGeom>
          <a:noFill/>
        </p:spPr>
        <p:txBody>
          <a:bodyPr wrap="none">
            <a:spAutoFit/>
          </a:bodyPr>
          <a:lstStyle/>
          <a:p>
            <a:pPr>
              <a:defRPr/>
            </a:pPr>
            <a:r>
              <a:rPr lang="pt-BR" sz="2381" b="1" dirty="0"/>
              <a:t>BENS PÚBLICOS DOMINICAIS OU DOMINIAIS</a:t>
            </a:r>
          </a:p>
        </p:txBody>
      </p:sp>
      <p:sp>
        <p:nvSpPr>
          <p:cNvPr id="6" name="Rectangle 3"/>
          <p:cNvSpPr>
            <a:spLocks noChangeArrowheads="1"/>
          </p:cNvSpPr>
          <p:nvPr/>
        </p:nvSpPr>
        <p:spPr bwMode="auto">
          <a:xfrm>
            <a:off x="1714500" y="-200025"/>
            <a:ext cx="1841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6" tIns="45358" rIns="90716" bIns="45358" anchor="ctr">
            <a:spAutoFit/>
          </a:bodyPr>
          <a:lstStyle/>
          <a:p>
            <a:pPr>
              <a:defRPr/>
            </a:pPr>
            <a:endParaRPr lang="pt-BR" sz="2381"/>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98650" y="1571626"/>
            <a:ext cx="4018617" cy="2016899"/>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866900" y="-49213"/>
            <a:ext cx="18256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16" tIns="45358" rIns="90716" bIns="45358" anchor="ctr">
            <a:spAutoFit/>
          </a:bodyPr>
          <a:lstStyle/>
          <a:p>
            <a:pPr>
              <a:defRPr/>
            </a:pPr>
            <a:endParaRPr lang="pt-BR" sz="2381"/>
          </a:p>
        </p:txBody>
      </p:sp>
      <p:pic>
        <p:nvPicPr>
          <p:cNvPr id="8" name="Imagem 7"/>
          <p:cNvPicPr>
            <a:picLocks noChangeAspect="1"/>
          </p:cNvPicPr>
          <p:nvPr/>
        </p:nvPicPr>
        <p:blipFill>
          <a:blip r:embed="rId3"/>
          <a:stretch>
            <a:fillRect/>
          </a:stretch>
        </p:blipFill>
        <p:spPr>
          <a:xfrm>
            <a:off x="7287044" y="1571626"/>
            <a:ext cx="3775919" cy="2016899"/>
          </a:xfrm>
          <a:prstGeom prst="rect">
            <a:avLst/>
          </a:prstGeom>
          <a:scene3d>
            <a:camera prst="orthographicFront"/>
            <a:lightRig rig="threePt" dir="t"/>
          </a:scene3d>
          <a:sp3d>
            <a:bevelT w="152400" h="50800" prst="softRound"/>
          </a:sp3d>
        </p:spPr>
      </p:pic>
      <p:pic>
        <p:nvPicPr>
          <p:cNvPr id="9" name="Imagem 8"/>
          <p:cNvPicPr>
            <a:picLocks noChangeAspect="1"/>
          </p:cNvPicPr>
          <p:nvPr/>
        </p:nvPicPr>
        <p:blipFill>
          <a:blip r:embed="rId4"/>
          <a:stretch>
            <a:fillRect/>
          </a:stretch>
        </p:blipFill>
        <p:spPr>
          <a:xfrm>
            <a:off x="1898651" y="3946960"/>
            <a:ext cx="4018618" cy="1970686"/>
          </a:xfrm>
          <a:prstGeom prst="rect">
            <a:avLst/>
          </a:prstGeom>
          <a:scene3d>
            <a:camera prst="orthographicFront"/>
            <a:lightRig rig="threePt" dir="t"/>
          </a:scene3d>
          <a:sp3d>
            <a:bevelT w="152400" h="50800" prst="softRound"/>
          </a:sp3d>
        </p:spPr>
      </p:pic>
      <p:pic>
        <p:nvPicPr>
          <p:cNvPr id="10" name="Imagem 9"/>
          <p:cNvPicPr>
            <a:picLocks noChangeAspect="1"/>
          </p:cNvPicPr>
          <p:nvPr/>
        </p:nvPicPr>
        <p:blipFill>
          <a:blip r:embed="rId5"/>
          <a:stretch>
            <a:fillRect/>
          </a:stretch>
        </p:blipFill>
        <p:spPr>
          <a:xfrm>
            <a:off x="7287046" y="3934906"/>
            <a:ext cx="3775918" cy="1982741"/>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1771711238"/>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ptágono 2"/>
          <p:cNvSpPr/>
          <p:nvPr/>
        </p:nvSpPr>
        <p:spPr>
          <a:xfrm>
            <a:off x="4745042" y="2742236"/>
            <a:ext cx="2376264" cy="2160240"/>
          </a:xfrm>
          <a:prstGeom prst="heptagon">
            <a:avLst/>
          </a:prstGeom>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r>
              <a:rPr lang="pt-BR" sz="1700" b="1" u="sng" dirty="0"/>
              <a:t>GESTÃO PATRIMONIAL</a:t>
            </a:r>
          </a:p>
          <a:p>
            <a:pPr algn="ctr"/>
            <a:endParaRPr lang="pt-BR" sz="1700" b="1" u="sng" dirty="0"/>
          </a:p>
          <a:p>
            <a:pPr algn="ctr"/>
            <a:r>
              <a:rPr lang="pt-BR" sz="1700" b="1" u="sng" dirty="0"/>
              <a:t>PERGUNTAS BÁSICAS</a:t>
            </a:r>
          </a:p>
        </p:txBody>
      </p:sp>
      <p:sp>
        <p:nvSpPr>
          <p:cNvPr id="4" name="Heptágono 3"/>
          <p:cNvSpPr/>
          <p:nvPr/>
        </p:nvSpPr>
        <p:spPr>
          <a:xfrm rot="1649927">
            <a:off x="3136257" y="3977705"/>
            <a:ext cx="2263890" cy="2088232"/>
          </a:xfrm>
          <a:prstGeom prst="heptagon">
            <a:avLst/>
          </a:prstGeom>
          <a:scene3d>
            <a:camera prst="orthographicFront" fov="0">
              <a:rot lat="0" lon="0" rev="0"/>
            </a:camera>
            <a:lightRig rig="flat" dir="t">
              <a:rot lat="0" lon="0" rev="20040000"/>
            </a:lightRig>
          </a:scene3d>
          <a:sp3d contourW="12700" prstMaterial="dkEdge">
            <a:bevelT w="25400" h="38100" prst="softRound"/>
            <a:contourClr>
              <a:schemeClr val="accent5">
                <a:satMod val="115000"/>
              </a:schemeClr>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1700" b="1" u="sng" dirty="0"/>
              <a:t>O QUE CONTROLAR?</a:t>
            </a:r>
          </a:p>
        </p:txBody>
      </p:sp>
      <p:sp>
        <p:nvSpPr>
          <p:cNvPr id="5" name="Heptágono 4"/>
          <p:cNvSpPr/>
          <p:nvPr/>
        </p:nvSpPr>
        <p:spPr>
          <a:xfrm rot="19945858">
            <a:off x="6406176" y="4000259"/>
            <a:ext cx="2376264" cy="2160240"/>
          </a:xfrm>
          <a:prstGeom prst="heptagon">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700" b="1" u="sng" dirty="0"/>
              <a:t>POR QUE CONTROLAR OS BENS?</a:t>
            </a:r>
          </a:p>
        </p:txBody>
      </p:sp>
      <p:sp>
        <p:nvSpPr>
          <p:cNvPr id="6" name="Heptágono 5"/>
          <p:cNvSpPr/>
          <p:nvPr/>
        </p:nvSpPr>
        <p:spPr>
          <a:xfrm rot="1572269">
            <a:off x="3770375" y="924743"/>
            <a:ext cx="2376264" cy="2160240"/>
          </a:xfrm>
          <a:prstGeom prst="heptagon">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700" b="1" u="sng" dirty="0"/>
          </a:p>
          <a:p>
            <a:pPr algn="ctr"/>
            <a:r>
              <a:rPr lang="pt-BR" sz="1700" b="1" u="sng" dirty="0"/>
              <a:t>COMO CONTROLAR OS BENS?</a:t>
            </a:r>
          </a:p>
          <a:p>
            <a:pPr algn="ctr"/>
            <a:endParaRPr lang="pt-BR" sz="1700" b="1" u="sng" dirty="0"/>
          </a:p>
        </p:txBody>
      </p:sp>
      <p:sp>
        <p:nvSpPr>
          <p:cNvPr id="8" name="Heptágono 7"/>
          <p:cNvSpPr/>
          <p:nvPr/>
        </p:nvSpPr>
        <p:spPr>
          <a:xfrm rot="1762919">
            <a:off x="2684785" y="2158313"/>
            <a:ext cx="2376264" cy="2160240"/>
          </a:xfrm>
          <a:prstGeom prst="heptagon">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700" b="1" u="sng" dirty="0"/>
              <a:t>QUANDO?</a:t>
            </a:r>
          </a:p>
        </p:txBody>
      </p:sp>
      <p:sp>
        <p:nvSpPr>
          <p:cNvPr id="9" name="Heptágono 8"/>
          <p:cNvSpPr/>
          <p:nvPr/>
        </p:nvSpPr>
        <p:spPr>
          <a:xfrm rot="20163537">
            <a:off x="5738467" y="924743"/>
            <a:ext cx="2376264" cy="2160240"/>
          </a:xfrm>
          <a:prstGeom prst="heptagon">
            <a:avLst/>
          </a:prstGeom>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700" b="1" u="sng" dirty="0"/>
              <a:t>ONDE?</a:t>
            </a:r>
          </a:p>
        </p:txBody>
      </p:sp>
      <p:sp>
        <p:nvSpPr>
          <p:cNvPr id="10" name="Heptágono 9"/>
          <p:cNvSpPr/>
          <p:nvPr/>
        </p:nvSpPr>
        <p:spPr>
          <a:xfrm rot="20063619">
            <a:off x="6832288" y="2194900"/>
            <a:ext cx="2376264" cy="2160240"/>
          </a:xfrm>
          <a:prstGeom prst="heptagon">
            <a:avLst/>
          </a:prstGeom>
          <a:solidFill>
            <a:schemeClr val="accent1">
              <a:alpha val="50000"/>
            </a:schemeClr>
          </a:solidFill>
          <a:ln>
            <a:no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rtlCol="0" anchor="ctr"/>
          <a:lstStyle/>
          <a:p>
            <a:pPr algn="ctr"/>
            <a:r>
              <a:rPr lang="pt-BR" sz="1700" b="1" u="sng" dirty="0"/>
              <a:t>QUEM?</a:t>
            </a:r>
          </a:p>
        </p:txBody>
      </p:sp>
      <p:pic>
        <p:nvPicPr>
          <p:cNvPr id="11" name="Imagem 10"/>
          <p:cNvPicPr>
            <a:picLocks noChangeAspect="1"/>
          </p:cNvPicPr>
          <p:nvPr/>
        </p:nvPicPr>
        <p:blipFill>
          <a:blip r:embed="rId2"/>
          <a:stretch>
            <a:fillRect/>
          </a:stretch>
        </p:blipFill>
        <p:spPr>
          <a:xfrm>
            <a:off x="5393280" y="4869949"/>
            <a:ext cx="1079788" cy="1033475"/>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22291101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862164" y="548680"/>
            <a:ext cx="4381500" cy="314325"/>
          </a:xfrm>
          <a:prstGeom prst="rect">
            <a:avLst/>
          </a:prstGeom>
        </p:spPr>
      </p:pic>
      <p:pic>
        <p:nvPicPr>
          <p:cNvPr id="4" name="Imagem 3"/>
          <p:cNvPicPr>
            <a:picLocks noChangeAspect="1"/>
          </p:cNvPicPr>
          <p:nvPr/>
        </p:nvPicPr>
        <p:blipFill>
          <a:blip r:embed="rId3"/>
          <a:stretch>
            <a:fillRect/>
          </a:stretch>
        </p:blipFill>
        <p:spPr>
          <a:xfrm>
            <a:off x="1206752" y="1893228"/>
            <a:ext cx="9692324" cy="4536503"/>
          </a:xfrm>
          <a:prstGeom prst="rect">
            <a:avLst/>
          </a:prstGeom>
        </p:spPr>
      </p:pic>
      <p:sp>
        <p:nvSpPr>
          <p:cNvPr id="5" name="Seta: para Baixo 4"/>
          <p:cNvSpPr/>
          <p:nvPr/>
        </p:nvSpPr>
        <p:spPr>
          <a:xfrm>
            <a:off x="5810598" y="1628800"/>
            <a:ext cx="484632" cy="5038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4"/>
          <a:stretch>
            <a:fillRect/>
          </a:stretch>
        </p:blipFill>
        <p:spPr>
          <a:xfrm rot="19490255">
            <a:off x="249931" y="264618"/>
            <a:ext cx="1228725" cy="1257300"/>
          </a:xfrm>
          <a:prstGeom prst="rect">
            <a:avLst/>
          </a:prstGeom>
          <a:scene3d>
            <a:camera prst="orthographicFront"/>
            <a:lightRig rig="threePt" dir="t"/>
          </a:scene3d>
          <a:sp3d>
            <a:bevelT/>
          </a:sp3d>
        </p:spPr>
      </p:pic>
      <p:pic>
        <p:nvPicPr>
          <p:cNvPr id="2" name="Imagem 1"/>
          <p:cNvPicPr>
            <a:picLocks noChangeAspect="1"/>
          </p:cNvPicPr>
          <p:nvPr/>
        </p:nvPicPr>
        <p:blipFill>
          <a:blip r:embed="rId5"/>
          <a:stretch>
            <a:fillRect/>
          </a:stretch>
        </p:blipFill>
        <p:spPr>
          <a:xfrm>
            <a:off x="1848535" y="1262912"/>
            <a:ext cx="1893680" cy="996201"/>
          </a:xfrm>
          <a:prstGeom prst="rect">
            <a:avLst/>
          </a:prstGeom>
          <a:scene3d>
            <a:camera prst="orthographicFront"/>
            <a:lightRig rig="threePt" dir="t"/>
          </a:scene3d>
          <a:sp3d>
            <a:bevelT/>
          </a:sp3d>
        </p:spPr>
      </p:pic>
      <p:pic>
        <p:nvPicPr>
          <p:cNvPr id="9" name="Imagem 8"/>
          <p:cNvPicPr>
            <a:picLocks noChangeAspect="1"/>
          </p:cNvPicPr>
          <p:nvPr/>
        </p:nvPicPr>
        <p:blipFill>
          <a:blip r:embed="rId6"/>
          <a:stretch>
            <a:fillRect/>
          </a:stretch>
        </p:blipFill>
        <p:spPr>
          <a:xfrm>
            <a:off x="8738606" y="895702"/>
            <a:ext cx="1285875" cy="1276350"/>
          </a:xfrm>
          <a:prstGeom prst="rect">
            <a:avLst/>
          </a:prstGeom>
          <a:scene3d>
            <a:camera prst="orthographicFront"/>
            <a:lightRig rig="threePt" dir="t"/>
          </a:scene3d>
          <a:sp3d>
            <a:bevelT/>
          </a:sp3d>
        </p:spPr>
      </p:pic>
      <p:pic>
        <p:nvPicPr>
          <p:cNvPr id="10" name="Imagem 9"/>
          <p:cNvPicPr>
            <a:picLocks noChangeAspect="1"/>
          </p:cNvPicPr>
          <p:nvPr/>
        </p:nvPicPr>
        <p:blipFill>
          <a:blip r:embed="rId7"/>
          <a:stretch>
            <a:fillRect/>
          </a:stretch>
        </p:blipFill>
        <p:spPr>
          <a:xfrm>
            <a:off x="10093042" y="2169349"/>
            <a:ext cx="1962150" cy="7239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27369651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629916" y="1700808"/>
            <a:ext cx="9427945" cy="3801108"/>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115921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304884" y="1988840"/>
            <a:ext cx="6863690" cy="3780298"/>
          </a:xfrm>
          <a:prstGeom prst="rect">
            <a:avLst/>
          </a:prstGeom>
          <a:scene3d>
            <a:camera prst="orthographicFront"/>
            <a:lightRig rig="threePt" dir="t"/>
          </a:scene3d>
          <a:sp3d>
            <a:bevelT/>
          </a:sp3d>
        </p:spPr>
      </p:pic>
      <p:sp>
        <p:nvSpPr>
          <p:cNvPr id="3" name="CaixaDeTexto 2"/>
          <p:cNvSpPr txBox="1"/>
          <p:nvPr/>
        </p:nvSpPr>
        <p:spPr>
          <a:xfrm>
            <a:off x="3300347" y="404664"/>
            <a:ext cx="6868227" cy="707886"/>
          </a:xfrm>
          <a:prstGeom prst="rect">
            <a:avLst/>
          </a:prstGeom>
          <a:solidFill>
            <a:srgbClr val="00B050"/>
          </a:solidFill>
          <a:scene3d>
            <a:camera prst="orthographicFront"/>
            <a:lightRig rig="threePt" dir="t"/>
          </a:scene3d>
          <a:sp3d>
            <a:bevelT/>
          </a:sp3d>
        </p:spPr>
        <p:txBody>
          <a:bodyPr wrap="none" rtlCol="0">
            <a:spAutoFit/>
          </a:bodyPr>
          <a:lstStyle/>
          <a:p>
            <a:r>
              <a:rPr lang="pt-BR" sz="4000" dirty="0">
                <a:latin typeface="Broadway" panose="04040905080B02020502" pitchFamily="82" charset="0"/>
              </a:rPr>
              <a:t>DESVIO DE FINALIDADES</a:t>
            </a:r>
          </a:p>
        </p:txBody>
      </p:sp>
      <p:pic>
        <p:nvPicPr>
          <p:cNvPr id="4" name="Imagem 3"/>
          <p:cNvPicPr>
            <a:picLocks noChangeAspect="1"/>
          </p:cNvPicPr>
          <p:nvPr/>
        </p:nvPicPr>
        <p:blipFill>
          <a:blip r:embed="rId3"/>
          <a:stretch>
            <a:fillRect/>
          </a:stretch>
        </p:blipFill>
        <p:spPr>
          <a:xfrm rot="19225379">
            <a:off x="769086" y="2259210"/>
            <a:ext cx="2228850" cy="1038225"/>
          </a:xfrm>
          <a:prstGeom prst="rect">
            <a:avLst/>
          </a:prstGeom>
          <a:scene3d>
            <a:camera prst="orthographicFront"/>
            <a:lightRig rig="threePt" dir="t"/>
          </a:scene3d>
          <a:sp3d>
            <a:bevelT prst="angle"/>
          </a:sp3d>
        </p:spPr>
      </p:pic>
      <p:sp>
        <p:nvSpPr>
          <p:cNvPr id="5" name="Elipse 4"/>
          <p:cNvSpPr/>
          <p:nvPr/>
        </p:nvSpPr>
        <p:spPr>
          <a:xfrm>
            <a:off x="405780" y="4365104"/>
            <a:ext cx="2304256" cy="1224136"/>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APAGÃO DE GESTÃO</a:t>
            </a:r>
          </a:p>
        </p:txBody>
      </p:sp>
    </p:spTree>
    <p:extLst>
      <p:ext uri="{BB962C8B-B14F-4D97-AF65-F5344CB8AC3E}">
        <p14:creationId xmlns:p14="http://schemas.microsoft.com/office/powerpoint/2010/main" val="36027475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621804" y="5157192"/>
            <a:ext cx="11305256" cy="1512562"/>
          </a:xfrm>
          <a:ln/>
        </p:spPr>
        <p:style>
          <a:lnRef idx="1">
            <a:schemeClr val="accent1"/>
          </a:lnRef>
          <a:fillRef idx="2">
            <a:schemeClr val="accent1"/>
          </a:fillRef>
          <a:effectRef idx="1">
            <a:schemeClr val="accent1"/>
          </a:effectRef>
          <a:fontRef idx="minor">
            <a:schemeClr val="dk1"/>
          </a:fontRef>
        </p:style>
        <p:txBody>
          <a:bodyPr rtlCol="0">
            <a:noAutofit/>
          </a:bodyPr>
          <a:lstStyle/>
          <a:p>
            <a:pPr indent="14291" algn="ctr">
              <a:lnSpc>
                <a:spcPct val="80000"/>
              </a:lnSpc>
              <a:defRPr/>
            </a:pPr>
            <a:r>
              <a:rPr lang="pt-BR" altLang="pt-BR" sz="2101" b="1" dirty="0">
                <a:solidFill>
                  <a:srgbClr val="002060"/>
                </a:solidFill>
              </a:rPr>
              <a:t>“O RIO ATINGE SEUS OBJETIVOS PORQUE APRENDEU A CONTORNAR SEUS OBSTÁCULOS.” </a:t>
            </a:r>
          </a:p>
          <a:p>
            <a:pPr indent="14291" algn="ctr">
              <a:lnSpc>
                <a:spcPct val="80000"/>
              </a:lnSpc>
              <a:defRPr/>
            </a:pPr>
            <a:r>
              <a:rPr lang="pt-BR" altLang="pt-BR" sz="2101" b="1" dirty="0">
                <a:solidFill>
                  <a:srgbClr val="002060"/>
                </a:solidFill>
              </a:rPr>
              <a:t>(</a:t>
            </a:r>
            <a:r>
              <a:rPr lang="pt-BR" altLang="pt-BR" sz="2101" b="1" dirty="0" err="1">
                <a:solidFill>
                  <a:srgbClr val="002060"/>
                </a:solidFill>
              </a:rPr>
              <a:t>Lao</a:t>
            </a:r>
            <a:r>
              <a:rPr lang="pt-BR" altLang="pt-BR" sz="2101" b="1" dirty="0">
                <a:solidFill>
                  <a:srgbClr val="002060"/>
                </a:solidFill>
              </a:rPr>
              <a:t> </a:t>
            </a:r>
            <a:r>
              <a:rPr lang="pt-BR" altLang="pt-BR" sz="2101" b="1" dirty="0" err="1">
                <a:solidFill>
                  <a:srgbClr val="002060"/>
                </a:solidFill>
              </a:rPr>
              <a:t>Tsé</a:t>
            </a:r>
            <a:r>
              <a:rPr lang="pt-BR" altLang="pt-BR" sz="2101" b="1" dirty="0">
                <a:solidFill>
                  <a:srgbClr val="002060"/>
                </a:solidFill>
              </a:rPr>
              <a:t> – filósofo da China antiga)</a:t>
            </a:r>
          </a:p>
        </p:txBody>
      </p:sp>
      <p:sp>
        <p:nvSpPr>
          <p:cNvPr id="4" name="Retângulo 3"/>
          <p:cNvSpPr/>
          <p:nvPr/>
        </p:nvSpPr>
        <p:spPr>
          <a:xfrm>
            <a:off x="4150196" y="1831909"/>
            <a:ext cx="7776864" cy="108040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101" b="1" dirty="0">
                <a:solidFill>
                  <a:srgbClr val="002060"/>
                </a:solidFill>
              </a:rPr>
              <a:t>NÃO PROCUREM CULPADOS. CONCENTREM-SE NAS SOLUÇÕES.</a:t>
            </a:r>
          </a:p>
        </p:txBody>
      </p:sp>
      <p:sp>
        <p:nvSpPr>
          <p:cNvPr id="5" name="Retângulo 4"/>
          <p:cNvSpPr/>
          <p:nvPr/>
        </p:nvSpPr>
        <p:spPr>
          <a:xfrm>
            <a:off x="4150196" y="4361638"/>
            <a:ext cx="4968220"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pt-B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O MUNDO PERTENCE AOS OUSADOS!</a:t>
            </a:r>
            <a:endParaRPr lang="pt-BR" sz="2400" b="1" dirty="0">
              <a:solidFill>
                <a:srgbClr val="002060"/>
              </a:solidFill>
            </a:endParaRPr>
          </a:p>
        </p:txBody>
      </p:sp>
      <p:pic>
        <p:nvPicPr>
          <p:cNvPr id="6" name="Imagem 5"/>
          <p:cNvPicPr>
            <a:picLocks noChangeAspect="1"/>
          </p:cNvPicPr>
          <p:nvPr/>
        </p:nvPicPr>
        <p:blipFill>
          <a:blip r:embed="rId3"/>
          <a:stretch>
            <a:fillRect/>
          </a:stretch>
        </p:blipFill>
        <p:spPr>
          <a:xfrm>
            <a:off x="621804" y="1883498"/>
            <a:ext cx="3240360" cy="2891282"/>
          </a:xfrm>
          <a:prstGeom prst="rect">
            <a:avLst/>
          </a:prstGeom>
          <a:scene3d>
            <a:camera prst="orthographicFront"/>
            <a:lightRig rig="threePt" dir="t"/>
          </a:scene3d>
          <a:sp3d>
            <a:bevelT/>
          </a:sp3d>
        </p:spPr>
      </p:pic>
      <p:sp>
        <p:nvSpPr>
          <p:cNvPr id="9" name="Retângulo 8"/>
          <p:cNvSpPr/>
          <p:nvPr/>
        </p:nvSpPr>
        <p:spPr>
          <a:xfrm>
            <a:off x="477788" y="133011"/>
            <a:ext cx="11449272" cy="159088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lnSpc>
                <a:spcPct val="107000"/>
              </a:lnSpc>
              <a:spcAft>
                <a:spcPts val="800"/>
              </a:spcAft>
            </a:pPr>
            <a:r>
              <a:rPr lang="pt-BR" sz="2000" b="1" dirty="0">
                <a:solidFill>
                  <a:srgbClr val="002060"/>
                </a:solidFill>
                <a:latin typeface="Arial" panose="020B0604020202020204" pitchFamily="34" charset="0"/>
                <a:ea typeface="Calibri" panose="020F0502020204030204" pitchFamily="34" charset="0"/>
                <a:cs typeface="Arial" panose="020B0604020202020204" pitchFamily="34" charset="0"/>
              </a:rPr>
              <a:t>O QUE VOCÊ DISSER PARA O MUNDO ELE DEVOLVERÁ PARA VOCÊ FEITO UM ECO.</a:t>
            </a:r>
          </a:p>
          <a:p>
            <a:pPr lvl="0" algn="just">
              <a:lnSpc>
                <a:spcPct val="107000"/>
              </a:lnSpc>
              <a:spcAft>
                <a:spcPts val="800"/>
              </a:spcAft>
            </a:pPr>
            <a:r>
              <a:rPr lang="pt-BR" sz="2000" b="1" dirty="0">
                <a:solidFill>
                  <a:srgbClr val="002060"/>
                </a:solidFill>
                <a:latin typeface="Arial" panose="020B0604020202020204" pitchFamily="34" charset="0"/>
                <a:ea typeface="Calibri" panose="020F0502020204030204" pitchFamily="34" charset="0"/>
                <a:cs typeface="Arial" panose="020B0604020202020204" pitchFamily="34" charset="0"/>
              </a:rPr>
              <a:t>A MELHOR MANEIRA DE PREVER O FUTURO É CRIÁ-LO.</a:t>
            </a:r>
          </a:p>
          <a:p>
            <a:pPr lvl="0" algn="just">
              <a:lnSpc>
                <a:spcPct val="107000"/>
              </a:lnSpc>
              <a:spcAft>
                <a:spcPts val="800"/>
              </a:spcAft>
            </a:pPr>
            <a:r>
              <a:rPr lang="pt-BR" sz="2000" b="1" dirty="0">
                <a:solidFill>
                  <a:srgbClr val="002060"/>
                </a:solidFill>
                <a:latin typeface="Arial" panose="020B0604020202020204" pitchFamily="34" charset="0"/>
                <a:cs typeface="Arial" panose="020B0604020202020204" pitchFamily="34" charset="0"/>
              </a:rPr>
              <a:t>“A LEI DA MENTE É IMPLACÁVEL. O QUE VOCÊ PENSA, VOCÊ CRIA; O QUE VOCÊ SENTE, VOCÊ ATRAI; O QUE VOCÊ ACREDITA, TORNA-SE REALIDADE”. (BUDA)</a:t>
            </a:r>
          </a:p>
        </p:txBody>
      </p:sp>
      <p:pic>
        <p:nvPicPr>
          <p:cNvPr id="2" name="Imagem 1"/>
          <p:cNvPicPr>
            <a:picLocks noChangeAspect="1"/>
          </p:cNvPicPr>
          <p:nvPr/>
        </p:nvPicPr>
        <p:blipFill>
          <a:blip r:embed="rId4"/>
          <a:stretch>
            <a:fillRect/>
          </a:stretch>
        </p:blipFill>
        <p:spPr>
          <a:xfrm>
            <a:off x="4430972" y="3319068"/>
            <a:ext cx="2390775" cy="400050"/>
          </a:xfrm>
          <a:prstGeom prst="rect">
            <a:avLst/>
          </a:prstGeom>
        </p:spPr>
      </p:pic>
      <p:cxnSp>
        <p:nvCxnSpPr>
          <p:cNvPr id="7" name="Conector reto 6"/>
          <p:cNvCxnSpPr/>
          <p:nvPr/>
        </p:nvCxnSpPr>
        <p:spPr>
          <a:xfrm flipV="1">
            <a:off x="5230316" y="3181855"/>
            <a:ext cx="720080" cy="6528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5302324" y="3208057"/>
            <a:ext cx="648072" cy="5739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7102524" y="3439222"/>
            <a:ext cx="4608512"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pt-BR" sz="3600" b="1" dirty="0">
                <a:solidFill>
                  <a:srgbClr val="FFC000"/>
                </a:solidFill>
              </a:rPr>
              <a:t>PROFISSIONALISMO</a:t>
            </a:r>
          </a:p>
        </p:txBody>
      </p:sp>
    </p:spTree>
    <p:extLst>
      <p:ext uri="{BB962C8B-B14F-4D97-AF65-F5344CB8AC3E}">
        <p14:creationId xmlns:p14="http://schemas.microsoft.com/office/powerpoint/2010/main" val="7482284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123309" y="143025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p:cNvSpPr/>
          <p:nvPr/>
        </p:nvSpPr>
        <p:spPr>
          <a:xfrm>
            <a:off x="3501449" y="1336733"/>
            <a:ext cx="2806876" cy="810301"/>
          </a:xfrm>
          <a:prstGeom prst="ellipse">
            <a:avLst/>
          </a:prstGeom>
          <a:solidFill>
            <a:srgbClr val="FF99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985462" y="1416325"/>
            <a:ext cx="1944722" cy="590931"/>
          </a:xfrm>
          <a:prstGeom prst="rect">
            <a:avLst/>
          </a:prstGeom>
          <a:noFill/>
        </p:spPr>
        <p:txBody>
          <a:bodyPr wrap="square" rtlCol="0">
            <a:spAutoFit/>
          </a:bodyPr>
          <a:lstStyle/>
          <a:p>
            <a:pPr algn="ctr">
              <a:lnSpc>
                <a:spcPct val="90000"/>
              </a:lnSpc>
            </a:pPr>
            <a:r>
              <a:rPr lang="pt-BR" sz="1800" b="1" dirty="0">
                <a:solidFill>
                  <a:srgbClr val="002060"/>
                </a:solidFill>
              </a:rPr>
              <a:t>FINALIDADE DAS SANÇÕES</a:t>
            </a:r>
          </a:p>
        </p:txBody>
      </p:sp>
    </p:spTree>
    <p:extLst>
      <p:ext uri="{BB962C8B-B14F-4D97-AF65-F5344CB8AC3E}">
        <p14:creationId xmlns:p14="http://schemas.microsoft.com/office/powerpoint/2010/main" val="25110238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583108" y="1106357"/>
          <a:ext cx="6374368" cy="361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nvPr>
        </p:nvGraphicFramePr>
        <p:xfrm>
          <a:off x="5230092" y="2564898"/>
          <a:ext cx="5100763" cy="34365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tângulo 5"/>
          <p:cNvSpPr/>
          <p:nvPr/>
        </p:nvSpPr>
        <p:spPr>
          <a:xfrm>
            <a:off x="909836" y="592940"/>
            <a:ext cx="3874779" cy="523220"/>
          </a:xfrm>
          <a:prstGeom prst="rect">
            <a:avLst/>
          </a:prstGeom>
          <a:effectLst>
            <a:reflection blurRad="6350" stA="50000" endA="295" endPos="92000" dist="1016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pt-BR" altLang="pt-BR" sz="2800" b="1" dirty="0">
                <a:latin typeface="Arial" charset="0"/>
              </a:rPr>
              <a:t>ALGUMAS SANÇÕES</a:t>
            </a:r>
            <a:endParaRPr lang="pt-BR" sz="2800" dirty="0"/>
          </a:p>
        </p:txBody>
      </p:sp>
      <p:sp>
        <p:nvSpPr>
          <p:cNvPr id="7" name="Retângulo 6"/>
          <p:cNvSpPr/>
          <p:nvPr/>
        </p:nvSpPr>
        <p:spPr>
          <a:xfrm>
            <a:off x="1648206" y="4300741"/>
            <a:ext cx="3338795" cy="138499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just">
              <a:buClr>
                <a:schemeClr val="accent1">
                  <a:lumMod val="75000"/>
                </a:schemeClr>
              </a:buClr>
              <a:defRPr/>
            </a:pPr>
            <a:r>
              <a:rPr lang="pt-BR" altLang="pt-BR" sz="1200" b="1" u="sng" dirty="0">
                <a:solidFill>
                  <a:srgbClr val="FF9900"/>
                </a:solidFill>
                <a:latin typeface="Arial" charset="0"/>
              </a:rPr>
              <a:t>LEI Nº 8.429, DE 2 DE JUNHO DE 1992</a:t>
            </a:r>
            <a:r>
              <a:rPr lang="pt-BR" altLang="pt-BR" sz="1200" dirty="0">
                <a:solidFill>
                  <a:srgbClr val="FF9900"/>
                </a:solidFill>
                <a:latin typeface="Arial" charset="0"/>
              </a:rPr>
              <a:t> (</a:t>
            </a:r>
            <a:r>
              <a:rPr lang="pt-BR" altLang="pt-BR" sz="1200" b="1" dirty="0">
                <a:solidFill>
                  <a:srgbClr val="FF9900"/>
                </a:solidFill>
                <a:latin typeface="Arial" charset="0"/>
              </a:rPr>
              <a:t>SANÇÕES APLICÁVEIS AOS AGENTES PÚBLICOS NOS CASOS DE ENRIQUECIMENTO ILÍCITO NO EXERCÍCIO DE MANDATO, CARGO, EMPREGO OU FUNÇÃO NA ADMINISTRAÇÃO PÚBLICA DIRETA, INDIRETA OU FUNDACIONAL)</a:t>
            </a:r>
          </a:p>
        </p:txBody>
      </p:sp>
    </p:spTree>
    <p:extLst>
      <p:ext uri="{BB962C8B-B14F-4D97-AF65-F5344CB8AC3E}">
        <p14:creationId xmlns:p14="http://schemas.microsoft.com/office/powerpoint/2010/main" val="22088376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626526" y="671561"/>
            <a:ext cx="9220414" cy="5349728"/>
          </a:xfrm>
          <a:prstGeom prst="rect">
            <a:avLst/>
          </a:prstGeom>
          <a:scene3d>
            <a:camera prst="orthographicFront"/>
            <a:lightRig rig="threePt" dir="t"/>
          </a:scene3d>
          <a:sp3d>
            <a:bevelT/>
          </a:sp3d>
        </p:spPr>
      </p:pic>
      <p:pic>
        <p:nvPicPr>
          <p:cNvPr id="3" name="Imagem 2"/>
          <p:cNvPicPr>
            <a:picLocks noChangeAspect="1"/>
          </p:cNvPicPr>
          <p:nvPr/>
        </p:nvPicPr>
        <p:blipFill>
          <a:blip r:embed="rId3"/>
          <a:stretch>
            <a:fillRect/>
          </a:stretch>
        </p:blipFill>
        <p:spPr>
          <a:xfrm>
            <a:off x="621804" y="702122"/>
            <a:ext cx="742950" cy="1123950"/>
          </a:xfrm>
          <a:prstGeom prst="rect">
            <a:avLst/>
          </a:prstGeom>
        </p:spPr>
      </p:pic>
    </p:spTree>
    <p:extLst>
      <p:ext uri="{BB962C8B-B14F-4D97-AF65-F5344CB8AC3E}">
        <p14:creationId xmlns:p14="http://schemas.microsoft.com/office/powerpoint/2010/main" val="147701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061964" y="466586"/>
            <a:ext cx="8280920" cy="5774196"/>
          </a:xfrm>
          <a:prstGeom prst="rect">
            <a:avLst/>
          </a:prstGeom>
          <a:scene3d>
            <a:camera prst="orthographicFront"/>
            <a:lightRig rig="threePt" dir="t"/>
          </a:scene3d>
          <a:sp3d>
            <a:bevelT/>
          </a:sp3d>
        </p:spPr>
      </p:pic>
    </p:spTree>
    <p:extLst>
      <p:ext uri="{BB962C8B-B14F-4D97-AF65-F5344CB8AC3E}">
        <p14:creationId xmlns:p14="http://schemas.microsoft.com/office/powerpoint/2010/main" val="1776567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394591" y="2276871"/>
            <a:ext cx="6588253" cy="4395769"/>
          </a:xfrm>
          <a:prstGeom prst="rect">
            <a:avLst/>
          </a:prstGeom>
          <a:effectLst>
            <a:glow rad="228600">
              <a:schemeClr val="accent1">
                <a:satMod val="175000"/>
                <a:alpha val="40000"/>
              </a:schemeClr>
            </a:glow>
            <a:outerShdw blurRad="76200" dir="18900000" sy="23000" kx="-1200000" algn="bl" rotWithShape="0">
              <a:prstClr val="black">
                <a:alpha val="20000"/>
              </a:prstClr>
            </a:outerShdw>
          </a:effectLst>
          <a:scene3d>
            <a:camera prst="orthographicFront"/>
            <a:lightRig rig="threePt" dir="t"/>
          </a:scene3d>
          <a:sp3d>
            <a:bevelT w="139700" h="139700" prst="divot"/>
          </a:sp3d>
        </p:spPr>
      </p:pic>
      <p:sp>
        <p:nvSpPr>
          <p:cNvPr id="4" name="Retângulo Arredondado 3"/>
          <p:cNvSpPr/>
          <p:nvPr/>
        </p:nvSpPr>
        <p:spPr>
          <a:xfrm>
            <a:off x="1557908" y="548679"/>
            <a:ext cx="3630262" cy="2159085"/>
          </a:xfrm>
          <a:prstGeom prst="roundRect">
            <a:avLst>
              <a:gd name="adj" fmla="val 0"/>
            </a:avLst>
          </a:prstGeom>
          <a:solidFill>
            <a:srgbClr val="B3A705"/>
          </a:solidFill>
          <a:ln>
            <a:noFill/>
          </a:ln>
          <a:effectLst>
            <a:reflection blurRad="6350" stA="50000" endA="300" endPos="5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1" b="1" dirty="0">
                <a:solidFill>
                  <a:srgbClr val="002060"/>
                </a:solidFill>
              </a:rPr>
              <a:t>QUEM NÃO SABE PARA ONDE VAI, QUALQUER LUGAR SERVE!</a:t>
            </a:r>
          </a:p>
        </p:txBody>
      </p:sp>
    </p:spTree>
    <p:extLst>
      <p:ext uri="{BB962C8B-B14F-4D97-AF65-F5344CB8AC3E}">
        <p14:creationId xmlns:p14="http://schemas.microsoft.com/office/powerpoint/2010/main" val="132975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p:cNvSpPr>
          <p:nvPr>
            <p:ph type="title" idx="4294967295"/>
          </p:nvPr>
        </p:nvSpPr>
        <p:spPr>
          <a:xfrm>
            <a:off x="2775107" y="2572793"/>
            <a:ext cx="6769100" cy="1008062"/>
          </a:xfrm>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rtlCol="0">
            <a:noAutofit/>
          </a:bodyPr>
          <a:lstStyle/>
          <a:p>
            <a:pPr algn="ctr">
              <a:defRPr/>
            </a:pPr>
            <a:r>
              <a:rPr lang="pt-BR" sz="2000" b="1" dirty="0">
                <a:solidFill>
                  <a:schemeClr val="bg1"/>
                </a:solidFill>
                <a:latin typeface="Arial" charset="0"/>
              </a:rPr>
              <a:t>Instrumento de planejamento e execução das </a:t>
            </a:r>
            <a:r>
              <a:rPr lang="pt-BR" sz="2000" b="1" dirty="0">
                <a:solidFill>
                  <a:schemeClr val="bg1"/>
                </a:solidFill>
                <a:latin typeface="Arial" charset="0"/>
                <a:hlinkClick r:id="rId2" tooltip="Finanças públicas"/>
              </a:rPr>
              <a:t>finanças públicas</a:t>
            </a:r>
            <a:br>
              <a:rPr lang="pt-BR" sz="2000" b="1" dirty="0">
                <a:solidFill>
                  <a:schemeClr val="bg1"/>
                </a:solidFill>
                <a:latin typeface="Arial" charset="0"/>
              </a:rPr>
            </a:br>
            <a:r>
              <a:rPr lang="pt-BR" sz="2000" b="1" dirty="0">
                <a:solidFill>
                  <a:schemeClr val="bg1"/>
                </a:solidFill>
                <a:latin typeface="Arial" charset="0"/>
              </a:rPr>
              <a:t> </a:t>
            </a:r>
            <a:r>
              <a:rPr lang="pt-BR" sz="2000" dirty="0">
                <a:solidFill>
                  <a:schemeClr val="bg1"/>
                </a:solidFill>
              </a:rPr>
              <a:t>Detalhamento de Receitas e Despesas</a:t>
            </a:r>
          </a:p>
        </p:txBody>
      </p:sp>
      <p:sp>
        <p:nvSpPr>
          <p:cNvPr id="33794" name="Rectangle 6"/>
          <p:cNvSpPr>
            <a:spLocks noGrp="1"/>
          </p:cNvSpPr>
          <p:nvPr>
            <p:ph type="body" sz="half" idx="4294967295"/>
          </p:nvPr>
        </p:nvSpPr>
        <p:spPr>
          <a:xfrm>
            <a:off x="2854053" y="3918226"/>
            <a:ext cx="3148013" cy="2343150"/>
          </a:xfrm>
          <a:ln/>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rtlCol="0">
            <a:noAutofit/>
          </a:bodyPr>
          <a:lstStyle/>
          <a:p>
            <a:pPr>
              <a:lnSpc>
                <a:spcPct val="70000"/>
              </a:lnSpc>
              <a:buNone/>
              <a:defRPr/>
            </a:pPr>
            <a:r>
              <a:rPr lang="pt-BR" sz="1600" b="1" dirty="0">
                <a:latin typeface="Arial" charset="0"/>
              </a:rPr>
              <a:t>Origens</a:t>
            </a:r>
          </a:p>
          <a:p>
            <a:pPr>
              <a:lnSpc>
                <a:spcPct val="70000"/>
              </a:lnSpc>
              <a:buNone/>
              <a:defRPr/>
            </a:pPr>
            <a:r>
              <a:rPr lang="pt-BR" sz="1600" b="1" dirty="0">
                <a:latin typeface="Arial" charset="0"/>
              </a:rPr>
              <a:t>	Península Ibérica </a:t>
            </a:r>
          </a:p>
          <a:p>
            <a:pPr>
              <a:lnSpc>
                <a:spcPct val="70000"/>
              </a:lnSpc>
              <a:buNone/>
              <a:defRPr/>
            </a:pPr>
            <a:r>
              <a:rPr lang="pt-BR" sz="1600" b="1" dirty="0">
                <a:latin typeface="Arial" charset="0"/>
              </a:rPr>
              <a:t>	. Cúria Régia ano 1091 </a:t>
            </a:r>
          </a:p>
          <a:p>
            <a:pPr>
              <a:lnSpc>
                <a:spcPct val="70000"/>
              </a:lnSpc>
              <a:buNone/>
              <a:defRPr/>
            </a:pPr>
            <a:r>
              <a:rPr lang="pt-BR" sz="1600" b="1" dirty="0">
                <a:latin typeface="Arial" charset="0"/>
              </a:rPr>
              <a:t>	. Rei Afonso VI Espanha</a:t>
            </a:r>
          </a:p>
          <a:p>
            <a:pPr>
              <a:lnSpc>
                <a:spcPct val="70000"/>
              </a:lnSpc>
              <a:buNone/>
              <a:defRPr/>
            </a:pPr>
            <a:r>
              <a:rPr lang="pt-BR" sz="1600" b="1" dirty="0">
                <a:latin typeface="Arial" charset="0"/>
              </a:rPr>
              <a:t>	Brasil</a:t>
            </a:r>
          </a:p>
          <a:p>
            <a:pPr>
              <a:lnSpc>
                <a:spcPct val="70000"/>
              </a:lnSpc>
              <a:buNone/>
              <a:defRPr/>
            </a:pPr>
            <a:r>
              <a:rPr lang="pt-BR" sz="1600" b="1" dirty="0">
                <a:latin typeface="Arial" charset="0"/>
              </a:rPr>
              <a:t>	. D. João VI 1.808</a:t>
            </a:r>
          </a:p>
          <a:p>
            <a:pPr>
              <a:lnSpc>
                <a:spcPct val="70000"/>
              </a:lnSpc>
              <a:buNone/>
              <a:defRPr/>
            </a:pPr>
            <a:r>
              <a:rPr lang="pt-BR" sz="1600" b="1" dirty="0">
                <a:latin typeface="Arial" charset="0"/>
              </a:rPr>
              <a:t>		</a:t>
            </a:r>
          </a:p>
          <a:p>
            <a:pPr>
              <a:lnSpc>
                <a:spcPct val="70000"/>
              </a:lnSpc>
              <a:buNone/>
              <a:defRPr/>
            </a:pPr>
            <a:r>
              <a:rPr lang="pt-BR" sz="1600" b="1" dirty="0">
                <a:latin typeface="Arial" charset="0"/>
              </a:rPr>
              <a:t>		</a:t>
            </a:r>
            <a:endParaRPr lang="pt-BR" sz="1600" u="sng" dirty="0">
              <a:latin typeface="Arial" charset="0"/>
            </a:endParaRPr>
          </a:p>
        </p:txBody>
      </p:sp>
      <p:sp>
        <p:nvSpPr>
          <p:cNvPr id="33795" name="Rectangle 7"/>
          <p:cNvSpPr>
            <a:spLocks noGrp="1"/>
          </p:cNvSpPr>
          <p:nvPr>
            <p:ph type="body" sz="half" idx="4294967295"/>
          </p:nvPr>
        </p:nvSpPr>
        <p:spPr>
          <a:xfrm>
            <a:off x="6224745" y="3924942"/>
            <a:ext cx="3319462" cy="2343150"/>
          </a:xfrm>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rtlCol="0">
            <a:noAutofit/>
          </a:bodyPr>
          <a:lstStyle/>
          <a:p>
            <a:pPr>
              <a:lnSpc>
                <a:spcPct val="70000"/>
              </a:lnSpc>
              <a:defRPr/>
            </a:pPr>
            <a:endParaRPr lang="pt-BR" sz="1400" b="1" dirty="0">
              <a:solidFill>
                <a:schemeClr val="bg1"/>
              </a:solidFill>
              <a:latin typeface="Arial" charset="0"/>
            </a:endParaRPr>
          </a:p>
          <a:p>
            <a:pPr>
              <a:lnSpc>
                <a:spcPct val="70000"/>
              </a:lnSpc>
              <a:defRPr/>
            </a:pPr>
            <a:r>
              <a:rPr lang="pt-BR" sz="1400" b="1" dirty="0">
                <a:solidFill>
                  <a:schemeClr val="bg1"/>
                </a:solidFill>
                <a:latin typeface="Arial" charset="0"/>
              </a:rPr>
              <a:t>Orçamento-programa </a:t>
            </a:r>
          </a:p>
          <a:p>
            <a:pPr>
              <a:lnSpc>
                <a:spcPct val="70000"/>
              </a:lnSpc>
              <a:defRPr/>
            </a:pPr>
            <a:r>
              <a:rPr lang="pt-BR" sz="1400" b="1" dirty="0">
                <a:solidFill>
                  <a:schemeClr val="bg1"/>
                </a:solidFill>
                <a:latin typeface="Arial" charset="0"/>
              </a:rPr>
              <a:t>(Plano de Trabalho do Ente Público)</a:t>
            </a:r>
          </a:p>
          <a:p>
            <a:pPr>
              <a:lnSpc>
                <a:spcPct val="70000"/>
              </a:lnSpc>
              <a:buNone/>
              <a:defRPr/>
            </a:pPr>
            <a:r>
              <a:rPr lang="pt-BR" sz="1400" b="1" dirty="0">
                <a:solidFill>
                  <a:schemeClr val="bg1"/>
                </a:solidFill>
                <a:latin typeface="Arial" charset="0"/>
              </a:rPr>
              <a:t>	Lei Nº 4.320/1964</a:t>
            </a:r>
          </a:p>
          <a:p>
            <a:pPr>
              <a:lnSpc>
                <a:spcPct val="70000"/>
              </a:lnSpc>
              <a:buNone/>
              <a:defRPr/>
            </a:pPr>
            <a:r>
              <a:rPr lang="pt-BR" sz="1400" b="1" dirty="0">
                <a:solidFill>
                  <a:schemeClr val="bg1"/>
                </a:solidFill>
                <a:latin typeface="Arial" charset="0"/>
              </a:rPr>
              <a:t>	Dec. Lei Nº 200/1967</a:t>
            </a:r>
          </a:p>
          <a:p>
            <a:pPr>
              <a:lnSpc>
                <a:spcPct val="70000"/>
              </a:lnSpc>
              <a:buNone/>
              <a:defRPr/>
            </a:pPr>
            <a:r>
              <a:rPr lang="pt-BR" sz="1400" b="1" dirty="0">
                <a:solidFill>
                  <a:schemeClr val="bg1"/>
                </a:solidFill>
                <a:latin typeface="Arial" charset="0"/>
              </a:rPr>
              <a:t>	LRF/2000</a:t>
            </a:r>
          </a:p>
          <a:p>
            <a:pPr>
              <a:lnSpc>
                <a:spcPct val="70000"/>
              </a:lnSpc>
              <a:defRPr/>
            </a:pPr>
            <a:endParaRPr lang="pt-BR" sz="1400" dirty="0">
              <a:solidFill>
                <a:schemeClr val="bg1"/>
              </a:solidFill>
            </a:endParaRPr>
          </a:p>
        </p:txBody>
      </p:sp>
      <p:pic>
        <p:nvPicPr>
          <p:cNvPr id="3" name="Imagem 2"/>
          <p:cNvPicPr>
            <a:picLocks noChangeAspect="1"/>
          </p:cNvPicPr>
          <p:nvPr/>
        </p:nvPicPr>
        <p:blipFill>
          <a:blip r:embed="rId3"/>
          <a:stretch>
            <a:fillRect/>
          </a:stretch>
        </p:blipFill>
        <p:spPr>
          <a:xfrm>
            <a:off x="6670477" y="672802"/>
            <a:ext cx="2952327" cy="1591243"/>
          </a:xfrm>
          <a:prstGeom prst="rect">
            <a:avLst/>
          </a:prstGeom>
          <a:scene3d>
            <a:camera prst="orthographicFront"/>
            <a:lightRig rig="threePt" dir="t"/>
          </a:scene3d>
          <a:sp3d>
            <a:bevelT prst="angle"/>
          </a:sp3d>
        </p:spPr>
      </p:pic>
      <p:pic>
        <p:nvPicPr>
          <p:cNvPr id="4" name="Imagem 3"/>
          <p:cNvPicPr>
            <a:picLocks noChangeAspect="1"/>
          </p:cNvPicPr>
          <p:nvPr/>
        </p:nvPicPr>
        <p:blipFill>
          <a:blip r:embed="rId4"/>
          <a:stretch>
            <a:fillRect/>
          </a:stretch>
        </p:blipFill>
        <p:spPr>
          <a:xfrm>
            <a:off x="2854053" y="701605"/>
            <a:ext cx="2952327" cy="1591243"/>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850193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1380" y="826786"/>
            <a:ext cx="7772978" cy="461665"/>
          </a:xfrm>
          <a:prstGeom prst="rect">
            <a:avLst/>
          </a:prstGeom>
          <a:effectLst>
            <a:outerShdw blurRad="152400" dist="317500" dir="5400000" sx="90000" sy="-19000" rotWithShape="0">
              <a:prstClr val="black">
                <a:alpha val="15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pt-BR" b="1" dirty="0"/>
              <a:t>ORÇAMENTO PÚBLICO E A CONSTITUIÇÃO FEDERAL</a:t>
            </a:r>
          </a:p>
        </p:txBody>
      </p:sp>
      <p:sp>
        <p:nvSpPr>
          <p:cNvPr id="3" name="Retângulo: Cantos Arredondados 2"/>
          <p:cNvSpPr/>
          <p:nvPr/>
        </p:nvSpPr>
        <p:spPr>
          <a:xfrm>
            <a:off x="4765918" y="1939007"/>
            <a:ext cx="2663903" cy="82778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a:t>PLANO PLURIANUAL</a:t>
            </a:r>
          </a:p>
        </p:txBody>
      </p:sp>
      <p:sp>
        <p:nvSpPr>
          <p:cNvPr id="4" name="Retângulo: Cantos Arredondados 3"/>
          <p:cNvSpPr/>
          <p:nvPr/>
        </p:nvSpPr>
        <p:spPr>
          <a:xfrm>
            <a:off x="4765918" y="2944389"/>
            <a:ext cx="2663903" cy="82778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a:t>LEI DE DIRETRIZES ORÇAMENTÁRIA</a:t>
            </a:r>
          </a:p>
        </p:txBody>
      </p:sp>
      <p:sp>
        <p:nvSpPr>
          <p:cNvPr id="5" name="Retângulo: Cantos Arredondados 4"/>
          <p:cNvSpPr/>
          <p:nvPr/>
        </p:nvSpPr>
        <p:spPr>
          <a:xfrm>
            <a:off x="4765918" y="3915181"/>
            <a:ext cx="2663903" cy="82778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a:t>LEI ORÇAMENTÁRIA ANUAL</a:t>
            </a:r>
          </a:p>
        </p:txBody>
      </p:sp>
      <p:sp>
        <p:nvSpPr>
          <p:cNvPr id="6" name="Retângulo: Cantos Arredondados 5"/>
          <p:cNvSpPr/>
          <p:nvPr/>
        </p:nvSpPr>
        <p:spPr>
          <a:xfrm>
            <a:off x="7690116" y="5228470"/>
            <a:ext cx="2663903" cy="827782"/>
          </a:xfrm>
          <a:prstGeom prst="roundRect">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a:t>ORÇAMENTO DE INVESTIMENTOS</a:t>
            </a:r>
          </a:p>
        </p:txBody>
      </p:sp>
      <p:sp>
        <p:nvSpPr>
          <p:cNvPr id="7" name="Retângulo: Cantos Arredondados 6"/>
          <p:cNvSpPr/>
          <p:nvPr/>
        </p:nvSpPr>
        <p:spPr>
          <a:xfrm>
            <a:off x="4802260" y="5228470"/>
            <a:ext cx="2663903" cy="827782"/>
          </a:xfrm>
          <a:prstGeom prst="roundRect">
            <a:avLst/>
          </a:prstGeom>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a:t>ORÇAMENTO DA SEGURIDADE SOCIAL</a:t>
            </a:r>
          </a:p>
        </p:txBody>
      </p:sp>
      <p:sp>
        <p:nvSpPr>
          <p:cNvPr id="8" name="Retângulo: Cantos Arredondados 7"/>
          <p:cNvSpPr/>
          <p:nvPr/>
        </p:nvSpPr>
        <p:spPr>
          <a:xfrm>
            <a:off x="1914405" y="5229200"/>
            <a:ext cx="2663903" cy="827782"/>
          </a:xfrm>
          <a:prstGeom prst="roundRect">
            <a:avLst/>
          </a:prstGeom>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a:t>ORÇAMENTO FISCAL</a:t>
            </a:r>
          </a:p>
        </p:txBody>
      </p:sp>
      <p:sp>
        <p:nvSpPr>
          <p:cNvPr id="9" name="Elipse 8"/>
          <p:cNvSpPr/>
          <p:nvPr/>
        </p:nvSpPr>
        <p:spPr>
          <a:xfrm>
            <a:off x="2710036" y="1986194"/>
            <a:ext cx="2199937" cy="692143"/>
          </a:xfrm>
          <a:prstGeom prst="ellipse">
            <a:avLst/>
          </a:prstGeom>
          <a:solidFill>
            <a:srgbClr val="FFC000"/>
          </a:soli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800" b="1" dirty="0"/>
              <a:t>PLANEJAR</a:t>
            </a:r>
          </a:p>
        </p:txBody>
      </p:sp>
      <p:sp>
        <p:nvSpPr>
          <p:cNvPr id="10" name="Elipse 9"/>
          <p:cNvSpPr/>
          <p:nvPr/>
        </p:nvSpPr>
        <p:spPr>
          <a:xfrm>
            <a:off x="2710036" y="3032404"/>
            <a:ext cx="2265399" cy="587059"/>
          </a:xfrm>
          <a:prstGeom prst="ellipse">
            <a:avLst/>
          </a:prstGeom>
          <a:solidFill>
            <a:srgbClr val="FFC000"/>
          </a:soli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800" b="1" dirty="0"/>
              <a:t>ORIENTAR</a:t>
            </a:r>
          </a:p>
        </p:txBody>
      </p:sp>
      <p:sp>
        <p:nvSpPr>
          <p:cNvPr id="11" name="Elipse 10"/>
          <p:cNvSpPr/>
          <p:nvPr/>
        </p:nvSpPr>
        <p:spPr>
          <a:xfrm>
            <a:off x="2705547" y="3970594"/>
            <a:ext cx="2224308" cy="583236"/>
          </a:xfrm>
          <a:prstGeom prst="ellipse">
            <a:avLst/>
          </a:prstGeom>
          <a:solidFill>
            <a:srgbClr val="FFC000"/>
          </a:soli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800" b="1" dirty="0"/>
              <a:t>EXECUTAR</a:t>
            </a:r>
          </a:p>
        </p:txBody>
      </p:sp>
      <p:sp>
        <p:nvSpPr>
          <p:cNvPr id="12" name="Retângulo Arredondado 3"/>
          <p:cNvSpPr/>
          <p:nvPr/>
        </p:nvSpPr>
        <p:spPr>
          <a:xfrm>
            <a:off x="7950011" y="1986194"/>
            <a:ext cx="2034348" cy="2567636"/>
          </a:xfrm>
          <a:prstGeom prst="roundRect">
            <a:avLst/>
          </a:prstGeom>
          <a:solidFill>
            <a:srgbClr val="FFC000"/>
          </a:soli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chor="ctr"/>
          <a:lstStyle/>
          <a:p>
            <a:pPr algn="just">
              <a:defRPr/>
            </a:pPr>
            <a:r>
              <a:rPr lang="pt-BR" sz="1800" b="1" dirty="0"/>
              <a:t>empresas que o Estado detenha, direta ou indiretamente, maioria de capital social com direito a voto</a:t>
            </a:r>
          </a:p>
        </p:txBody>
      </p:sp>
      <p:sp>
        <p:nvSpPr>
          <p:cNvPr id="13" name="Seta: para Baixo 12"/>
          <p:cNvSpPr/>
          <p:nvPr/>
        </p:nvSpPr>
        <p:spPr>
          <a:xfrm>
            <a:off x="8892120" y="4753186"/>
            <a:ext cx="259893" cy="275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Tree>
    <p:extLst>
      <p:ext uri="{BB962C8B-B14F-4D97-AF65-F5344CB8AC3E}">
        <p14:creationId xmlns:p14="http://schemas.microsoft.com/office/powerpoint/2010/main" val="27572937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5" name="Rectangle 2"/>
          <p:cNvSpPr>
            <a:spLocks noGrp="1" noChangeArrowheads="1"/>
          </p:cNvSpPr>
          <p:nvPr>
            <p:ph type="title" idx="4294967295"/>
          </p:nvPr>
        </p:nvSpPr>
        <p:spPr>
          <a:xfrm>
            <a:off x="4551648" y="198857"/>
            <a:ext cx="2627313" cy="684213"/>
          </a:xfrm>
        </p:spPr>
        <p:style>
          <a:lnRef idx="3">
            <a:schemeClr val="lt1"/>
          </a:lnRef>
          <a:fillRef idx="1">
            <a:schemeClr val="accent5"/>
          </a:fillRef>
          <a:effectRef idx="1">
            <a:schemeClr val="accent5"/>
          </a:effectRef>
          <a:fontRef idx="minor">
            <a:schemeClr val="lt1"/>
          </a:fontRef>
        </p:style>
        <p:txBody>
          <a:bodyPr rtlCol="0" anchor="b">
            <a:normAutofit fontScale="90000"/>
          </a:bodyPr>
          <a:lstStyle/>
          <a:p>
            <a:pPr>
              <a:defRPr/>
            </a:pPr>
            <a:r>
              <a:rPr lang="pt-BR" altLang="pt-BR" b="1" u="sng" dirty="0">
                <a:solidFill>
                  <a:schemeClr val="bg1"/>
                </a:solidFill>
              </a:rPr>
              <a:t>MATERIAL</a:t>
            </a:r>
            <a:endParaRPr lang="pt-BR" altLang="pt-BR" u="sng" dirty="0">
              <a:solidFill>
                <a:schemeClr val="bg1"/>
              </a:solidFill>
            </a:endParaRPr>
          </a:p>
        </p:txBody>
      </p:sp>
      <p:sp>
        <p:nvSpPr>
          <p:cNvPr id="27652" name="Rectangle 3"/>
          <p:cNvSpPr>
            <a:spLocks noGrp="1" noChangeArrowheads="1"/>
          </p:cNvSpPr>
          <p:nvPr>
            <p:ph type="body" sz="half" idx="4294967295"/>
          </p:nvPr>
        </p:nvSpPr>
        <p:spPr>
          <a:xfrm>
            <a:off x="6958508" y="1988840"/>
            <a:ext cx="4862512" cy="4496965"/>
          </a:xfrm>
          <a:scene3d>
            <a:camera prst="orthographicFront"/>
            <a:lightRig rig="threePt" dir="t"/>
          </a:scene3d>
          <a:sp3d>
            <a:bevelT/>
          </a:sp3d>
          <a:extLst/>
        </p:spPr>
        <p:style>
          <a:lnRef idx="3">
            <a:schemeClr val="lt1"/>
          </a:lnRef>
          <a:fillRef idx="1">
            <a:schemeClr val="accent5"/>
          </a:fillRef>
          <a:effectRef idx="1">
            <a:schemeClr val="accent5"/>
          </a:effectRef>
          <a:fontRef idx="minor">
            <a:schemeClr val="lt1"/>
          </a:fontRef>
        </p:style>
        <p:txBody>
          <a:bodyPr rtlCol="0" anchor="t">
            <a:noAutofit/>
          </a:bodyPr>
          <a:lstStyle/>
          <a:p>
            <a:pPr eaLnBrk="1" fontAlgn="auto" hangingPunct="1">
              <a:buClr>
                <a:schemeClr val="accent1">
                  <a:lumMod val="75000"/>
                </a:schemeClr>
              </a:buClr>
              <a:defRPr/>
            </a:pPr>
            <a:endParaRPr lang="pt-BR" altLang="pt-BR" sz="2000" b="1" dirty="0">
              <a:solidFill>
                <a:schemeClr val="bg1"/>
              </a:solidFill>
            </a:endParaRPr>
          </a:p>
          <a:p>
            <a:pPr eaLnBrk="1" fontAlgn="auto" hangingPunct="1">
              <a:buClr>
                <a:schemeClr val="accent1">
                  <a:lumMod val="75000"/>
                </a:schemeClr>
              </a:buClr>
              <a:buFont typeface="Wingdings" panose="05000000000000000000" pitchFamily="2" charset="2"/>
              <a:buNone/>
              <a:defRPr/>
            </a:pPr>
            <a:r>
              <a:rPr lang="pt-BR" altLang="pt-BR" sz="2000" b="1" dirty="0">
                <a:solidFill>
                  <a:schemeClr val="bg1"/>
                </a:solidFill>
              </a:rPr>
              <a:t>	</a:t>
            </a:r>
            <a:r>
              <a:rPr lang="pt-BR" altLang="pt-BR" sz="2000" b="1" u="sng" dirty="0">
                <a:solidFill>
                  <a:schemeClr val="bg1"/>
                </a:solidFill>
              </a:rPr>
              <a:t>INSTRUÇÃO NO8RMATIVA Nº. 205 DE 08 DE ABRIL DE 1988</a:t>
            </a:r>
            <a:endParaRPr lang="pt-BR" altLang="pt-BR" sz="2000" b="1" dirty="0">
              <a:solidFill>
                <a:schemeClr val="bg1"/>
              </a:solidFill>
            </a:endParaRPr>
          </a:p>
          <a:p>
            <a:pPr algn="just" eaLnBrk="1" fontAlgn="auto" hangingPunct="1">
              <a:buClr>
                <a:schemeClr val="accent1">
                  <a:lumMod val="75000"/>
                </a:schemeClr>
              </a:buClr>
              <a:buFont typeface="Wingdings" panose="05000000000000000000" pitchFamily="2" charset="2"/>
              <a:buNone/>
              <a:defRPr/>
            </a:pPr>
            <a:r>
              <a:rPr lang="pt-BR" altLang="pt-BR" sz="2000" b="1" dirty="0">
                <a:solidFill>
                  <a:schemeClr val="bg1"/>
                </a:solidFill>
              </a:rPr>
              <a:t>	</a:t>
            </a:r>
            <a:r>
              <a:rPr lang="pt-BR" altLang="pt-BR" sz="1600" dirty="0">
                <a:solidFill>
                  <a:schemeClr val="bg1"/>
                </a:solidFill>
              </a:rPr>
              <a:t>“DESIGNAÇÃO GENÉRICA DE EQUIPAMENTOS, COMPONENTES, SOBRESSALENTES, ACESSÓRIOS, VEÍCULOS EM GERAL, MATÉRIAS-PRIMAS E OUTROS ITENS EMPREGADOS OU PASSÍVEIS DE EMPREGO NAS ATIVIDADES DAS ORGANIZAÇÕES PÚBLICAS FEDERAIS, INDEPENDENTES DE QUALQUER FATOR, BEM COMO AQUELE ORIUNDO DE DEMOLIÇÃO OU DESMONTAGEM, APARAS, ACONDICIONAMENTOS, EMBALAGENS E RESÍDUOS ECONOMICAMENTE APROVEITÁVEIS.” </a:t>
            </a:r>
          </a:p>
          <a:p>
            <a:pPr algn="just" eaLnBrk="1" fontAlgn="auto" hangingPunct="1">
              <a:buClr>
                <a:schemeClr val="accent1">
                  <a:lumMod val="75000"/>
                </a:schemeClr>
              </a:buClr>
              <a:buFont typeface="Wingdings" panose="05000000000000000000" pitchFamily="2" charset="2"/>
              <a:buNone/>
              <a:defRPr/>
            </a:pPr>
            <a:endParaRPr lang="pt-BR" altLang="pt-BR" sz="2000" dirty="0">
              <a:solidFill>
                <a:schemeClr val="bg1"/>
              </a:solidFill>
            </a:endParaRPr>
          </a:p>
          <a:p>
            <a:pPr algn="just" eaLnBrk="1" fontAlgn="auto" hangingPunct="1">
              <a:buClr>
                <a:schemeClr val="accent1">
                  <a:lumMod val="75000"/>
                </a:schemeClr>
              </a:buClr>
              <a:defRPr/>
            </a:pPr>
            <a:endParaRPr lang="pt-BR" altLang="pt-BR" sz="2000" dirty="0">
              <a:solidFill>
                <a:schemeClr val="bg1"/>
              </a:solidFill>
            </a:endParaRPr>
          </a:p>
          <a:p>
            <a:pPr lvl="1" algn="just" eaLnBrk="1" fontAlgn="auto" hangingPunct="1">
              <a:buClr>
                <a:schemeClr val="accent1">
                  <a:lumMod val="75000"/>
                </a:schemeClr>
              </a:buClr>
              <a:buFontTx/>
              <a:buNone/>
              <a:defRPr/>
            </a:pPr>
            <a:r>
              <a:rPr lang="pt-BR" altLang="pt-BR" sz="2000" dirty="0">
                <a:solidFill>
                  <a:schemeClr val="bg1"/>
                </a:solidFill>
              </a:rPr>
              <a:t> </a:t>
            </a:r>
          </a:p>
          <a:p>
            <a:pPr eaLnBrk="1" fontAlgn="auto" hangingPunct="1">
              <a:buClr>
                <a:schemeClr val="accent1">
                  <a:lumMod val="75000"/>
                </a:schemeClr>
              </a:buClr>
              <a:defRPr/>
            </a:pPr>
            <a:endParaRPr lang="pt-BR" altLang="pt-BR" sz="2000" b="1" dirty="0">
              <a:solidFill>
                <a:schemeClr val="bg1"/>
              </a:solidFill>
            </a:endParaRPr>
          </a:p>
          <a:p>
            <a:pPr marL="0" indent="0" eaLnBrk="1" fontAlgn="auto" hangingPunct="1">
              <a:buClr>
                <a:schemeClr val="accent1">
                  <a:lumMod val="75000"/>
                </a:schemeClr>
              </a:buClr>
              <a:buNone/>
              <a:defRPr/>
            </a:pPr>
            <a:endParaRPr lang="pt-BR" altLang="pt-BR" sz="2000" b="1" dirty="0">
              <a:solidFill>
                <a:schemeClr val="bg1"/>
              </a:solidFill>
            </a:endParaRPr>
          </a:p>
          <a:p>
            <a:pPr marL="0" indent="0" algn="just" eaLnBrk="1" fontAlgn="auto" hangingPunct="1">
              <a:buClr>
                <a:schemeClr val="accent1">
                  <a:lumMod val="75000"/>
                </a:schemeClr>
              </a:buClr>
              <a:buNone/>
              <a:defRPr/>
            </a:pPr>
            <a:endParaRPr lang="pt-BR" altLang="pt-BR" sz="2000" b="1" dirty="0">
              <a:solidFill>
                <a:schemeClr val="bg1"/>
              </a:solidFill>
            </a:endParaRPr>
          </a:p>
        </p:txBody>
      </p:sp>
      <p:sp>
        <p:nvSpPr>
          <p:cNvPr id="4" name="Retângulo 3"/>
          <p:cNvSpPr/>
          <p:nvPr/>
        </p:nvSpPr>
        <p:spPr>
          <a:xfrm>
            <a:off x="563081" y="1850661"/>
            <a:ext cx="3659122" cy="467077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200" b="1" dirty="0"/>
              <a:t>OS </a:t>
            </a:r>
            <a:r>
              <a:rPr lang="pt-BR" sz="2200" b="1" u="sng" dirty="0"/>
              <a:t>MATERIAIS PERMANENTE E DE CONSUMO</a:t>
            </a:r>
            <a:r>
              <a:rPr lang="pt-BR" sz="2200" b="1" dirty="0"/>
              <a:t> ESTÃO INSERIDOS DENTRO DOS TIPOS BENS, DEVENDO SER TRATADO COM O MESMO ZELO DOS BENS IMÓVEIS, FICANDO CLARO QUE TUDO NA VIDA PÚBLICA PRECSA SER REGISTRADO NA CONTABILIDADE, NOS ALMOXARIFADOS E PATRIMÔNIOS.</a:t>
            </a:r>
          </a:p>
        </p:txBody>
      </p:sp>
      <p:pic>
        <p:nvPicPr>
          <p:cNvPr id="5" name="Imagem 4"/>
          <p:cNvPicPr>
            <a:picLocks noChangeAspect="1"/>
          </p:cNvPicPr>
          <p:nvPr/>
        </p:nvPicPr>
        <p:blipFill>
          <a:blip r:embed="rId2"/>
          <a:stretch>
            <a:fillRect/>
          </a:stretch>
        </p:blipFill>
        <p:spPr>
          <a:xfrm>
            <a:off x="4828356" y="1518012"/>
            <a:ext cx="1485164" cy="1123950"/>
          </a:xfrm>
          <a:prstGeom prst="rect">
            <a:avLst/>
          </a:prstGeom>
          <a:scene3d>
            <a:camera prst="orthographicFront"/>
            <a:lightRig rig="threePt" dir="t"/>
          </a:scene3d>
          <a:sp3d>
            <a:bevelT/>
          </a:sp3d>
        </p:spPr>
      </p:pic>
      <p:pic>
        <p:nvPicPr>
          <p:cNvPr id="6" name="Imagem 5"/>
          <p:cNvPicPr>
            <a:picLocks noChangeAspect="1"/>
          </p:cNvPicPr>
          <p:nvPr/>
        </p:nvPicPr>
        <p:blipFill>
          <a:blip r:embed="rId3"/>
          <a:stretch>
            <a:fillRect/>
          </a:stretch>
        </p:blipFill>
        <p:spPr>
          <a:xfrm>
            <a:off x="693812" y="235370"/>
            <a:ext cx="1790700" cy="1295400"/>
          </a:xfrm>
          <a:prstGeom prst="rect">
            <a:avLst/>
          </a:prstGeom>
          <a:scene3d>
            <a:camera prst="orthographicFront"/>
            <a:lightRig rig="threePt" dir="t"/>
          </a:scene3d>
          <a:sp3d>
            <a:bevelT/>
          </a:sp3d>
        </p:spPr>
      </p:pic>
      <p:pic>
        <p:nvPicPr>
          <p:cNvPr id="7" name="Imagem 6"/>
          <p:cNvPicPr>
            <a:picLocks noChangeAspect="1"/>
          </p:cNvPicPr>
          <p:nvPr/>
        </p:nvPicPr>
        <p:blipFill>
          <a:blip r:embed="rId4"/>
          <a:stretch>
            <a:fillRect/>
          </a:stretch>
        </p:blipFill>
        <p:spPr>
          <a:xfrm>
            <a:off x="4867191" y="5156955"/>
            <a:ext cx="1446329" cy="1364482"/>
          </a:xfrm>
          <a:prstGeom prst="rect">
            <a:avLst/>
          </a:prstGeom>
          <a:scene3d>
            <a:camera prst="orthographicFront"/>
            <a:lightRig rig="threePt" dir="t"/>
          </a:scene3d>
          <a:sp3d>
            <a:bevelT/>
          </a:sp3d>
        </p:spPr>
      </p:pic>
      <p:pic>
        <p:nvPicPr>
          <p:cNvPr id="8" name="Imagem 7"/>
          <p:cNvPicPr>
            <a:picLocks noChangeAspect="1"/>
          </p:cNvPicPr>
          <p:nvPr/>
        </p:nvPicPr>
        <p:blipFill>
          <a:blip r:embed="rId5"/>
          <a:stretch>
            <a:fillRect/>
          </a:stretch>
        </p:blipFill>
        <p:spPr>
          <a:xfrm>
            <a:off x="4871020" y="3212976"/>
            <a:ext cx="1446330" cy="1372965"/>
          </a:xfrm>
          <a:prstGeom prst="rect">
            <a:avLst/>
          </a:prstGeom>
          <a:scene3d>
            <a:camera prst="orthographicFront"/>
            <a:lightRig rig="threePt" dir="t"/>
          </a:scene3d>
          <a:sp3d>
            <a:bevelT/>
          </a:sp3d>
        </p:spPr>
      </p:pic>
    </p:spTree>
    <p:extLst>
      <p:ext uri="{BB962C8B-B14F-4D97-AF65-F5344CB8AC3E}">
        <p14:creationId xmlns:p14="http://schemas.microsoft.com/office/powerpoint/2010/main" val="3878228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Número de Slide 5"/>
          <p:cNvSpPr txBox="1">
            <a:spLocks noGrp="1"/>
          </p:cNvSpPr>
          <p:nvPr/>
        </p:nvSpPr>
        <p:spPr bwMode="auto">
          <a:xfrm>
            <a:off x="2764955" y="6238404"/>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pt-BR" altLang="pt-BR" sz="2600" b="1">
              <a:solidFill>
                <a:schemeClr val="bg1"/>
              </a:solidFill>
              <a:latin typeface="Arial" panose="020B0604020202020204" pitchFamily="34" charset="0"/>
            </a:endParaRPr>
          </a:p>
        </p:txBody>
      </p:sp>
      <p:sp>
        <p:nvSpPr>
          <p:cNvPr id="48130" name="Rectangle 5"/>
          <p:cNvSpPr>
            <a:spLocks noGrp="1" noChangeArrowheads="1"/>
          </p:cNvSpPr>
          <p:nvPr>
            <p:ph type="title" idx="4294967295"/>
          </p:nvPr>
        </p:nvSpPr>
        <p:spPr>
          <a:xfrm>
            <a:off x="1158404" y="224954"/>
            <a:ext cx="4503738" cy="1139825"/>
          </a:xfr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ormAutofit fontScale="90000"/>
          </a:bodyPr>
          <a:lstStyle/>
          <a:p>
            <a:pPr>
              <a:defRPr/>
            </a:pPr>
            <a:r>
              <a:rPr lang="pt-BR" altLang="pt-BR" sz="4000" u="sng" dirty="0">
                <a:solidFill>
                  <a:srgbClr val="FFFF00"/>
                </a:solidFill>
              </a:rPr>
              <a:t>MATERIAL DE CONSUMO</a:t>
            </a:r>
          </a:p>
        </p:txBody>
      </p:sp>
      <p:sp>
        <p:nvSpPr>
          <p:cNvPr id="569348" name="Rectangle 3"/>
          <p:cNvSpPr>
            <a:spLocks noGrp="1" noChangeArrowheads="1"/>
          </p:cNvSpPr>
          <p:nvPr>
            <p:ph type="body" sz="half" idx="4294967295"/>
          </p:nvPr>
        </p:nvSpPr>
        <p:spPr>
          <a:xfrm>
            <a:off x="1158404" y="2247429"/>
            <a:ext cx="9144000" cy="1454150"/>
          </a:xfr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ormAutofit/>
          </a:bodyPr>
          <a:lstStyle/>
          <a:p>
            <a:pPr marL="0" indent="12700" algn="just">
              <a:lnSpc>
                <a:spcPct val="110000"/>
              </a:lnSpc>
              <a:buClr>
                <a:schemeClr val="accent1">
                  <a:lumMod val="75000"/>
                </a:schemeClr>
              </a:buClr>
              <a:buNone/>
              <a:defRPr/>
            </a:pPr>
            <a:r>
              <a:rPr lang="pt-BR" altLang="pt-BR" dirty="0"/>
              <a:t>É AQUELE QUE, EM RAZÃO DO SEU USO CORRENTE, PERDE NORMALMENTE SUA IDENTIDADE FÍSICA E/OU TEM SUA UTILIZAÇÃO LIMITADA EM DOIS ANOS.</a:t>
            </a:r>
          </a:p>
        </p:txBody>
      </p:sp>
      <p:sp>
        <p:nvSpPr>
          <p:cNvPr id="569350" name="Rectangle 6"/>
          <p:cNvSpPr>
            <a:spLocks noGrp="1" noChangeArrowheads="1"/>
          </p:cNvSpPr>
          <p:nvPr>
            <p:ph type="body" sz="half" idx="4294967295"/>
          </p:nvPr>
        </p:nvSpPr>
        <p:spPr>
          <a:xfrm>
            <a:off x="1158404" y="3901604"/>
            <a:ext cx="9144000" cy="2643188"/>
          </a:xfr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ormAutofit fontScale="85000" lnSpcReduction="10000"/>
          </a:bodyPr>
          <a:lstStyle/>
          <a:p>
            <a:pPr algn="ctr">
              <a:lnSpc>
                <a:spcPct val="80000"/>
              </a:lnSpc>
              <a:buClr>
                <a:schemeClr val="accent1">
                  <a:lumMod val="75000"/>
                </a:schemeClr>
              </a:buClr>
              <a:buNone/>
              <a:defRPr/>
            </a:pPr>
            <a:endParaRPr lang="pt-BR" altLang="pt-BR" sz="2000" u="sng" dirty="0">
              <a:solidFill>
                <a:schemeClr val="bg1"/>
              </a:solidFill>
              <a:latin typeface="Arial" panose="020B0604020202020204" pitchFamily="34" charset="0"/>
              <a:cs typeface="Arial" panose="020B0604020202020204" pitchFamily="34" charset="0"/>
            </a:endParaRPr>
          </a:p>
          <a:p>
            <a:pPr algn="ctr">
              <a:lnSpc>
                <a:spcPct val="80000"/>
              </a:lnSpc>
              <a:buClr>
                <a:schemeClr val="accent1">
                  <a:lumMod val="75000"/>
                </a:schemeClr>
              </a:buClr>
              <a:buNone/>
              <a:defRPr/>
            </a:pPr>
            <a:r>
              <a:rPr lang="pt-BR" altLang="pt-BR" sz="2000" u="sng" dirty="0">
                <a:solidFill>
                  <a:schemeClr val="bg1"/>
                </a:solidFill>
                <a:latin typeface="Arial" panose="020B0604020202020204" pitchFamily="34" charset="0"/>
                <a:cs typeface="Arial" panose="020B0604020202020204" pitchFamily="34" charset="0"/>
              </a:rPr>
              <a:t>PORTARIA STN Nº. 448/2002</a:t>
            </a:r>
            <a:endParaRPr lang="pt-BR" altLang="pt-BR" sz="2000" b="1" u="sng" dirty="0">
              <a:solidFill>
                <a:schemeClr val="bg1"/>
              </a:solidFill>
              <a:latin typeface="Arial" panose="020B0604020202020204" pitchFamily="34" charset="0"/>
              <a:cs typeface="Arial" panose="020B0604020202020204" pitchFamily="34" charset="0"/>
            </a:endParaRPr>
          </a:p>
          <a:p>
            <a:pPr algn="ctr">
              <a:lnSpc>
                <a:spcPct val="80000"/>
              </a:lnSpc>
              <a:buClr>
                <a:schemeClr val="accent1">
                  <a:lumMod val="75000"/>
                </a:schemeClr>
              </a:buClr>
              <a:buNone/>
              <a:defRPr/>
            </a:pPr>
            <a:endParaRPr lang="pt-BR" altLang="pt-BR" sz="2000" u="sng" dirty="0">
              <a:solidFill>
                <a:schemeClr val="bg1"/>
              </a:solidFill>
              <a:latin typeface="Arial" panose="020B0604020202020204" pitchFamily="34" charset="0"/>
              <a:cs typeface="Arial" panose="020B0604020202020204" pitchFamily="34" charset="0"/>
            </a:endParaRPr>
          </a:p>
          <a:p>
            <a:pPr marL="0">
              <a:spcBef>
                <a:spcPts val="0"/>
              </a:spcBef>
              <a:buClr>
                <a:schemeClr val="accent1">
                  <a:lumMod val="75000"/>
                </a:schemeClr>
              </a:buClr>
              <a:buNone/>
              <a:defRPr/>
            </a:pPr>
            <a:r>
              <a:rPr lang="pt-BR" altLang="pt-BR" sz="2000" dirty="0">
                <a:solidFill>
                  <a:schemeClr val="bg1"/>
                </a:solidFill>
                <a:latin typeface="Arial" panose="020B0604020202020204" pitchFamily="34" charset="0"/>
                <a:cs typeface="Arial" panose="020B0604020202020204" pitchFamily="34" charset="0"/>
              </a:rPr>
              <a:t> ART. 2º - PARA EFEITO DESTA PORTARIA, ENTENDE-SE COMO MATERIAL DE CONSUMO (...): </a:t>
            </a:r>
          </a:p>
          <a:p>
            <a:pPr>
              <a:buClr>
                <a:schemeClr val="accent1">
                  <a:lumMod val="75000"/>
                </a:schemeClr>
              </a:buClr>
              <a:buNone/>
              <a:defRPr/>
            </a:pPr>
            <a:r>
              <a:rPr lang="pt-BR" altLang="pt-BR" sz="2000" dirty="0">
                <a:solidFill>
                  <a:schemeClr val="bg1"/>
                </a:solidFill>
                <a:latin typeface="Arial" panose="020B0604020202020204" pitchFamily="34" charset="0"/>
                <a:cs typeface="Arial" panose="020B0604020202020204" pitchFamily="34" charset="0"/>
              </a:rPr>
              <a:t>	I - MATERIAL DE CONSUMO, AQUELE QUE, EM RAZÃO DE SEU USO CORRENTE E DA DEFINIÇÃO DA LEI N. 4.320/64, PERDE NORMALMENTE SUA IDENTIDADE FÍSICA E/OU TEM SUA UTILIZAÇÃO LIMITADA A DOIS ANOS; 	</a:t>
            </a:r>
          </a:p>
        </p:txBody>
      </p:sp>
      <p:sp>
        <p:nvSpPr>
          <p:cNvPr id="569351" name="AutoShape 7"/>
          <p:cNvSpPr>
            <a:spLocks noChangeArrowheads="1"/>
          </p:cNvSpPr>
          <p:nvPr/>
        </p:nvSpPr>
        <p:spPr bwMode="auto">
          <a:xfrm>
            <a:off x="3436466" y="761529"/>
            <a:ext cx="7924800" cy="1143000"/>
          </a:xfrm>
          <a:prstGeom prst="roundRect">
            <a:avLst>
              <a:gd name="adj" fmla="val 21667"/>
            </a:avLst>
          </a:prstGeom>
          <a:noFill/>
          <a:ln>
            <a:noFill/>
          </a:ln>
          <a:effectLst/>
          <a:extLst/>
        </p:spPr>
        <p:txBody>
          <a:bodyPr anchor="b"/>
          <a:lstStyle>
            <a:lvl1pPr>
              <a:defRPr sz="4400">
                <a:solidFill>
                  <a:schemeClr val="tx2"/>
                </a:solidFill>
                <a:effectLst>
                  <a:outerShdw blurRad="38100" dist="38100" dir="2700000" algn="tl">
                    <a:srgbClr val="000000"/>
                  </a:outerShdw>
                </a:effectLst>
                <a:latin typeface="Tahoma" pitchFamily="34" charset="0"/>
                <a:cs typeface="Arial" charset="0"/>
              </a:defRPr>
            </a:lvl1pPr>
            <a:lvl2pPr>
              <a:defRPr sz="4400">
                <a:solidFill>
                  <a:schemeClr val="tx2"/>
                </a:solidFill>
                <a:effectLst>
                  <a:outerShdw blurRad="38100" dist="38100" dir="2700000" algn="tl">
                    <a:srgbClr val="000000"/>
                  </a:outerShdw>
                </a:effectLst>
                <a:latin typeface="Tahoma" pitchFamily="34" charset="0"/>
                <a:cs typeface="Arial" charset="0"/>
              </a:defRPr>
            </a:lvl2pPr>
            <a:lvl3pPr>
              <a:defRPr sz="4400">
                <a:solidFill>
                  <a:schemeClr val="tx2"/>
                </a:solidFill>
                <a:effectLst>
                  <a:outerShdw blurRad="38100" dist="38100" dir="2700000" algn="tl">
                    <a:srgbClr val="000000"/>
                  </a:outerShdw>
                </a:effectLst>
                <a:latin typeface="Tahoma" pitchFamily="34" charset="0"/>
                <a:cs typeface="Arial" charset="0"/>
              </a:defRPr>
            </a:lvl3pPr>
            <a:lvl4pPr>
              <a:defRPr sz="4400">
                <a:solidFill>
                  <a:schemeClr val="tx2"/>
                </a:solidFill>
                <a:effectLst>
                  <a:outerShdw blurRad="38100" dist="38100" dir="2700000" algn="tl">
                    <a:srgbClr val="000000"/>
                  </a:outerShdw>
                </a:effectLst>
                <a:latin typeface="Tahoma" pitchFamily="34" charset="0"/>
                <a:cs typeface="Arial" charset="0"/>
              </a:defRPr>
            </a:lvl4pPr>
            <a:lvl5pPr>
              <a:defRPr sz="4400">
                <a:solidFill>
                  <a:schemeClr val="tx2"/>
                </a:solidFill>
                <a:effectLst>
                  <a:outerShdw blurRad="38100" dist="38100" dir="2700000" algn="tl">
                    <a:srgbClr val="000000"/>
                  </a:outerShdw>
                </a:effectLst>
                <a:latin typeface="Tahoma" pitchFamily="34" charset="0"/>
                <a:cs typeface="Arial"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a:defRPr/>
            </a:pPr>
            <a:endParaRPr lang="pt-BR" altLang="pt-BR"/>
          </a:p>
        </p:txBody>
      </p:sp>
      <p:sp>
        <p:nvSpPr>
          <p:cNvPr id="569352" name="Rectangle 3"/>
          <p:cNvSpPr>
            <a:spLocks noChangeArrowheads="1"/>
          </p:cNvSpPr>
          <p:nvPr/>
        </p:nvSpPr>
        <p:spPr bwMode="auto">
          <a:xfrm>
            <a:off x="3512667" y="2361730"/>
            <a:ext cx="3770313" cy="3724275"/>
          </a:xfrm>
          <a:prstGeom prst="rect">
            <a:avLst/>
          </a:prstGeom>
          <a:noFill/>
          <a:ln>
            <a:noFill/>
          </a:ln>
          <a:effectLst/>
          <a:extLst/>
        </p:spPr>
        <p:txBody>
          <a:bodyPr/>
          <a:lstStyle>
            <a:lvl1pPr marL="342900" indent="-3429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9pPr>
          </a:lstStyle>
          <a:p>
            <a:pPr>
              <a:lnSpc>
                <a:spcPct val="80000"/>
              </a:lnSpc>
              <a:buNone/>
              <a:defRPr/>
            </a:pPr>
            <a:endParaRPr lang="pt-BR" altLang="pt-BR" sz="1200"/>
          </a:p>
        </p:txBody>
      </p:sp>
      <p:sp>
        <p:nvSpPr>
          <p:cNvPr id="569353" name="AutoShape 9"/>
          <p:cNvSpPr>
            <a:spLocks noChangeArrowheads="1"/>
          </p:cNvSpPr>
          <p:nvPr/>
        </p:nvSpPr>
        <p:spPr bwMode="auto">
          <a:xfrm>
            <a:off x="3436466" y="761529"/>
            <a:ext cx="7924800" cy="1143000"/>
          </a:xfrm>
          <a:prstGeom prst="roundRect">
            <a:avLst>
              <a:gd name="adj" fmla="val 21667"/>
            </a:avLst>
          </a:prstGeom>
          <a:noFill/>
          <a:ln>
            <a:noFill/>
          </a:ln>
          <a:effectLst/>
          <a:extLst/>
        </p:spPr>
        <p:txBody>
          <a:bodyPr anchor="b"/>
          <a:lstStyle>
            <a:lvl1pPr>
              <a:defRPr sz="4400">
                <a:solidFill>
                  <a:schemeClr val="tx2"/>
                </a:solidFill>
                <a:effectLst>
                  <a:outerShdw blurRad="38100" dist="38100" dir="2700000" algn="tl">
                    <a:srgbClr val="000000"/>
                  </a:outerShdw>
                </a:effectLst>
                <a:latin typeface="Tahoma" pitchFamily="34" charset="0"/>
                <a:cs typeface="Arial" charset="0"/>
              </a:defRPr>
            </a:lvl1pPr>
            <a:lvl2pPr>
              <a:defRPr sz="4400">
                <a:solidFill>
                  <a:schemeClr val="tx2"/>
                </a:solidFill>
                <a:effectLst>
                  <a:outerShdw blurRad="38100" dist="38100" dir="2700000" algn="tl">
                    <a:srgbClr val="000000"/>
                  </a:outerShdw>
                </a:effectLst>
                <a:latin typeface="Tahoma" pitchFamily="34" charset="0"/>
                <a:cs typeface="Arial" charset="0"/>
              </a:defRPr>
            </a:lvl2pPr>
            <a:lvl3pPr>
              <a:defRPr sz="4400">
                <a:solidFill>
                  <a:schemeClr val="tx2"/>
                </a:solidFill>
                <a:effectLst>
                  <a:outerShdw blurRad="38100" dist="38100" dir="2700000" algn="tl">
                    <a:srgbClr val="000000"/>
                  </a:outerShdw>
                </a:effectLst>
                <a:latin typeface="Tahoma" pitchFamily="34" charset="0"/>
                <a:cs typeface="Arial" charset="0"/>
              </a:defRPr>
            </a:lvl3pPr>
            <a:lvl4pPr>
              <a:defRPr sz="4400">
                <a:solidFill>
                  <a:schemeClr val="tx2"/>
                </a:solidFill>
                <a:effectLst>
                  <a:outerShdw blurRad="38100" dist="38100" dir="2700000" algn="tl">
                    <a:srgbClr val="000000"/>
                  </a:outerShdw>
                </a:effectLst>
                <a:latin typeface="Tahoma" pitchFamily="34" charset="0"/>
                <a:cs typeface="Arial" charset="0"/>
              </a:defRPr>
            </a:lvl4pPr>
            <a:lvl5pPr>
              <a:defRPr sz="4400">
                <a:solidFill>
                  <a:schemeClr val="tx2"/>
                </a:solidFill>
                <a:effectLst>
                  <a:outerShdw blurRad="38100" dist="38100" dir="2700000" algn="tl">
                    <a:srgbClr val="000000"/>
                  </a:outerShdw>
                </a:effectLst>
                <a:latin typeface="Tahoma" pitchFamily="34" charset="0"/>
                <a:cs typeface="Arial"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a:defRPr/>
            </a:pPr>
            <a:endParaRPr lang="pt-BR" altLang="pt-BR"/>
          </a:p>
        </p:txBody>
      </p:sp>
      <p:sp>
        <p:nvSpPr>
          <p:cNvPr id="569354" name="AutoShape 10"/>
          <p:cNvSpPr>
            <a:spLocks noChangeArrowheads="1"/>
          </p:cNvSpPr>
          <p:nvPr/>
        </p:nvSpPr>
        <p:spPr bwMode="auto">
          <a:xfrm>
            <a:off x="3430116" y="764704"/>
            <a:ext cx="7924800" cy="1143000"/>
          </a:xfrm>
          <a:prstGeom prst="roundRect">
            <a:avLst>
              <a:gd name="adj" fmla="val 21667"/>
            </a:avLst>
          </a:prstGeom>
          <a:noFill/>
          <a:ln>
            <a:noFill/>
          </a:ln>
          <a:effectLst/>
          <a:extLst/>
        </p:spPr>
        <p:txBody>
          <a:bodyPr anchor="b"/>
          <a:lstStyle>
            <a:lvl1pPr>
              <a:defRPr sz="4400">
                <a:solidFill>
                  <a:schemeClr val="tx2"/>
                </a:solidFill>
                <a:effectLst>
                  <a:outerShdw blurRad="38100" dist="38100" dir="2700000" algn="tl">
                    <a:srgbClr val="000000"/>
                  </a:outerShdw>
                </a:effectLst>
                <a:latin typeface="Tahoma" pitchFamily="34" charset="0"/>
                <a:cs typeface="Arial" charset="0"/>
              </a:defRPr>
            </a:lvl1pPr>
            <a:lvl2pPr>
              <a:defRPr sz="4400">
                <a:solidFill>
                  <a:schemeClr val="tx2"/>
                </a:solidFill>
                <a:effectLst>
                  <a:outerShdw blurRad="38100" dist="38100" dir="2700000" algn="tl">
                    <a:srgbClr val="000000"/>
                  </a:outerShdw>
                </a:effectLst>
                <a:latin typeface="Tahoma" pitchFamily="34" charset="0"/>
                <a:cs typeface="Arial" charset="0"/>
              </a:defRPr>
            </a:lvl2pPr>
            <a:lvl3pPr>
              <a:defRPr sz="4400">
                <a:solidFill>
                  <a:schemeClr val="tx2"/>
                </a:solidFill>
                <a:effectLst>
                  <a:outerShdw blurRad="38100" dist="38100" dir="2700000" algn="tl">
                    <a:srgbClr val="000000"/>
                  </a:outerShdw>
                </a:effectLst>
                <a:latin typeface="Tahoma" pitchFamily="34" charset="0"/>
                <a:cs typeface="Arial" charset="0"/>
              </a:defRPr>
            </a:lvl3pPr>
            <a:lvl4pPr>
              <a:defRPr sz="4400">
                <a:solidFill>
                  <a:schemeClr val="tx2"/>
                </a:solidFill>
                <a:effectLst>
                  <a:outerShdw blurRad="38100" dist="38100" dir="2700000" algn="tl">
                    <a:srgbClr val="000000"/>
                  </a:outerShdw>
                </a:effectLst>
                <a:latin typeface="Tahoma" pitchFamily="34" charset="0"/>
                <a:cs typeface="Arial" charset="0"/>
              </a:defRPr>
            </a:lvl4pPr>
            <a:lvl5pPr>
              <a:defRPr sz="4400">
                <a:solidFill>
                  <a:schemeClr val="tx2"/>
                </a:solidFill>
                <a:effectLst>
                  <a:outerShdw blurRad="38100" dist="38100" dir="2700000" algn="tl">
                    <a:srgbClr val="000000"/>
                  </a:outerShdw>
                </a:effectLst>
                <a:latin typeface="Tahoma" pitchFamily="34" charset="0"/>
                <a:cs typeface="Arial"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a:defRPr/>
            </a:pPr>
            <a:endParaRPr lang="pt-BR" altLang="pt-BR"/>
          </a:p>
        </p:txBody>
      </p:sp>
      <p:sp>
        <p:nvSpPr>
          <p:cNvPr id="569355" name="Rectangle 3"/>
          <p:cNvSpPr>
            <a:spLocks noChangeArrowheads="1"/>
          </p:cNvSpPr>
          <p:nvPr/>
        </p:nvSpPr>
        <p:spPr bwMode="auto">
          <a:xfrm>
            <a:off x="3506317" y="2364905"/>
            <a:ext cx="3770313" cy="3724275"/>
          </a:xfrm>
          <a:prstGeom prst="rect">
            <a:avLst/>
          </a:prstGeom>
          <a:noFill/>
          <a:ln>
            <a:noFill/>
          </a:ln>
          <a:effectLst/>
          <a:extLst/>
        </p:spPr>
        <p:txBody>
          <a:bodyPr/>
          <a:lstStyle>
            <a:lvl1pPr marL="342900" indent="-3429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9pPr>
          </a:lstStyle>
          <a:p>
            <a:pPr>
              <a:lnSpc>
                <a:spcPct val="80000"/>
              </a:lnSpc>
              <a:buNone/>
              <a:defRPr/>
            </a:pPr>
            <a:endParaRPr lang="pt-BR" altLang="pt-BR" sz="180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46976" y="224955"/>
            <a:ext cx="3277840" cy="170765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057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6" name="Rectangle 4"/>
          <p:cNvSpPr>
            <a:spLocks noGrp="1" noChangeArrowheads="1"/>
          </p:cNvSpPr>
          <p:nvPr>
            <p:ph type="title" idx="4294967295"/>
          </p:nvPr>
        </p:nvSpPr>
        <p:spPr>
          <a:xfrm>
            <a:off x="6143055" y="718459"/>
            <a:ext cx="4487862" cy="403225"/>
          </a:xfrm>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oAutofit/>
          </a:bodyPr>
          <a:lstStyle/>
          <a:p>
            <a:pPr>
              <a:defRPr/>
            </a:pPr>
            <a:r>
              <a:rPr lang="pt-BR" altLang="pt-BR" sz="2800" u="sng" dirty="0">
                <a:solidFill>
                  <a:schemeClr val="bg1"/>
                </a:solidFill>
              </a:rPr>
              <a:t>MATERIAL  PERMANENTE</a:t>
            </a:r>
            <a:endParaRPr lang="pt-BR" altLang="pt-BR" sz="2800" dirty="0">
              <a:solidFill>
                <a:schemeClr val="bg1"/>
              </a:solidFill>
            </a:endParaRPr>
          </a:p>
        </p:txBody>
      </p:sp>
      <p:sp>
        <p:nvSpPr>
          <p:cNvPr id="586760" name="Rectangle 8"/>
          <p:cNvSpPr>
            <a:spLocks noChangeArrowheads="1"/>
          </p:cNvSpPr>
          <p:nvPr/>
        </p:nvSpPr>
        <p:spPr bwMode="auto">
          <a:xfrm>
            <a:off x="6864350" y="1085850"/>
            <a:ext cx="4038600" cy="4114800"/>
          </a:xfrm>
          <a:prstGeom prst="rect">
            <a:avLst/>
          </a:prstGeom>
          <a:noFill/>
          <a:ln>
            <a:noFill/>
          </a:ln>
          <a:effectLst/>
          <a:extLst/>
        </p:spPr>
        <p:txBody>
          <a:bodyPr/>
          <a:lstStyle>
            <a:lvl1pPr marL="342900" indent="-3429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cs typeface="Arial" charset="0"/>
              </a:defRPr>
            </a:lvl1pPr>
            <a:lvl2pPr marL="742950" indent="-28575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cs typeface="Arial" charset="0"/>
              </a:defRPr>
            </a:lvl2pPr>
            <a:lvl3pPr marL="1143000" indent="-2286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cs typeface="Arial" charset="0"/>
              </a:defRPr>
            </a:lvl3pPr>
            <a:lvl4pPr marL="1600200" indent="-2286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cs typeface="Arial" charset="0"/>
              </a:defRPr>
            </a:lvl4pPr>
            <a:lvl5pPr marL="2057400" indent="-2286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5pPr>
            <a:lvl6pPr marL="25146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6pPr>
            <a:lvl7pPr marL="29718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7pPr>
            <a:lvl8pPr marL="34290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8pPr>
            <a:lvl9pPr marL="38862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cs typeface="Arial" charset="0"/>
              </a:defRPr>
            </a:lvl9pPr>
          </a:lstStyle>
          <a:p>
            <a:pPr algn="just">
              <a:defRPr/>
            </a:pPr>
            <a:endParaRPr lang="pt-BR" altLang="pt-BR"/>
          </a:p>
        </p:txBody>
      </p:sp>
      <p:sp>
        <p:nvSpPr>
          <p:cNvPr id="27652" name="Rectangle 2"/>
          <p:cNvSpPr>
            <a:spLocks noChangeArrowheads="1"/>
          </p:cNvSpPr>
          <p:nvPr/>
        </p:nvSpPr>
        <p:spPr bwMode="auto">
          <a:xfrm>
            <a:off x="6563229" y="-11927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endParaRPr lang="pt-BR" altLang="pt-BR"/>
          </a:p>
        </p:txBody>
      </p:sp>
      <p:graphicFrame>
        <p:nvGraphicFramePr>
          <p:cNvPr id="27653" name="Objeto 2"/>
          <p:cNvGraphicFramePr>
            <a:graphicFrameLocks noChangeAspect="1"/>
          </p:cNvGraphicFramePr>
          <p:nvPr>
            <p:extLst/>
          </p:nvPr>
        </p:nvGraphicFramePr>
        <p:xfrm>
          <a:off x="1499660" y="461962"/>
          <a:ext cx="2376487" cy="1438275"/>
        </p:xfrm>
        <a:graphic>
          <a:graphicData uri="http://schemas.openxmlformats.org/presentationml/2006/ole">
            <mc:AlternateContent xmlns:mc="http://schemas.openxmlformats.org/markup-compatibility/2006">
              <mc:Choice xmlns:v="urn:schemas-microsoft-com:vml" Requires="v">
                <p:oleObj spid="_x0000_s1040" name="Imagem de Bitmap" r:id="rId3" imgW="2704762" imgH="1704762" progId="Paint.Picture">
                  <p:embed/>
                </p:oleObj>
              </mc:Choice>
              <mc:Fallback>
                <p:oleObj name="Imagem de Bitmap" r:id="rId3" imgW="2704762" imgH="1704762" progId="Paint.Picture">
                  <p:embed/>
                  <p:pic>
                    <p:nvPicPr>
                      <p:cNvPr id="27653" name="Objet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660" y="461962"/>
                        <a:ext cx="2376487" cy="1438275"/>
                      </a:xfrm>
                      <a:prstGeom prst="rect">
                        <a:avLst/>
                      </a:prstGeom>
                      <a:noFill/>
                      <a:ln w="9525">
                        <a:solidFill>
                          <a:srgbClr val="59595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tângulo 3"/>
          <p:cNvSpPr/>
          <p:nvPr/>
        </p:nvSpPr>
        <p:spPr>
          <a:xfrm>
            <a:off x="1485900" y="2261603"/>
            <a:ext cx="9145017" cy="1507366"/>
          </a:xfrm>
          <a:prstGeom prst="rect">
            <a:avLst/>
          </a:prstGeom>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a:defRPr/>
            </a:pPr>
            <a:r>
              <a:rPr lang="pt-BR" sz="2000" b="1" u="sng" dirty="0"/>
              <a:t>LEI Nº 4.320/64</a:t>
            </a:r>
          </a:p>
          <a:p>
            <a:pPr algn="just">
              <a:defRPr/>
            </a:pPr>
            <a:endParaRPr lang="pt-BR" sz="2000" dirty="0"/>
          </a:p>
          <a:p>
            <a:pPr algn="just">
              <a:defRPr/>
            </a:pPr>
            <a:r>
              <a:rPr lang="pt-BR" altLang="pt-BR" sz="2000" dirty="0"/>
              <a:t>§ 2º PARA EFEITO DE CLASSIFICAÇÃO DA DESPESA, CONSIDERA-SE MATERIAL PERMANENTE O DE DURAÇÃO SUPERIOR A DOIS ANOS.</a:t>
            </a:r>
            <a:endParaRPr lang="pt-BR" sz="2000" dirty="0"/>
          </a:p>
        </p:txBody>
      </p:sp>
      <p:sp>
        <p:nvSpPr>
          <p:cNvPr id="5" name="Retângulo Arredondado 4"/>
          <p:cNvSpPr/>
          <p:nvPr/>
        </p:nvSpPr>
        <p:spPr>
          <a:xfrm>
            <a:off x="1413892" y="4244840"/>
            <a:ext cx="9217025" cy="2055303"/>
          </a:xfrm>
          <a:prstGeom prst="roundRect">
            <a:avLst/>
          </a:prstGeom>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a:defRPr/>
            </a:pPr>
            <a:r>
              <a:rPr lang="pt-BR" sz="2000" b="1" u="sng" dirty="0"/>
              <a:t>PORTARIA STN Nº 448/2002</a:t>
            </a:r>
          </a:p>
          <a:p>
            <a:pPr algn="just">
              <a:defRPr/>
            </a:pPr>
            <a:endParaRPr lang="pt-BR" sz="2000" dirty="0"/>
          </a:p>
          <a:p>
            <a:pPr algn="just">
              <a:defRPr/>
            </a:pPr>
            <a:r>
              <a:rPr lang="pt-BR" altLang="pt-BR" sz="2000" dirty="0"/>
              <a:t>II - MATERIAL PERMANENTE, AQUELE QUE, EM RAZÃO DE SEU USO CORRENTE, NÃO PERDE A SUA IDENTIDADE FÍSICA, E/OU TEM UMA DURABILIDADE SUPERIOR A DOIS ANOS.</a:t>
            </a:r>
            <a:endParaRPr lang="pt-BR" sz="2000" dirty="0"/>
          </a:p>
          <a:p>
            <a:pPr algn="just">
              <a:defRPr/>
            </a:pPr>
            <a:endParaRPr lang="pt-BR" sz="2000" dirty="0"/>
          </a:p>
        </p:txBody>
      </p:sp>
    </p:spTree>
    <p:extLst>
      <p:ext uri="{BB962C8B-B14F-4D97-AF65-F5344CB8AC3E}">
        <p14:creationId xmlns:p14="http://schemas.microsoft.com/office/powerpoint/2010/main" val="2697572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Imagem 6"/>
          <p:cNvPicPr>
            <a:picLocks noChangeAspect="1"/>
          </p:cNvPicPr>
          <p:nvPr/>
        </p:nvPicPr>
        <p:blipFill>
          <a:blip r:embed="rId2"/>
          <a:srcRect/>
          <a:stretch>
            <a:fillRect/>
          </a:stretch>
        </p:blipFill>
        <p:spPr bwMode="auto">
          <a:xfrm>
            <a:off x="2728831" y="692696"/>
            <a:ext cx="7588106" cy="2443335"/>
          </a:xfrm>
          <a:prstGeom prst="rect">
            <a:avLst/>
          </a:prstGeom>
          <a:noFill/>
          <a:ln w="9525">
            <a:noFill/>
            <a:miter lim="800000"/>
            <a:headEnd/>
            <a:tailEnd/>
          </a:ln>
          <a:scene3d>
            <a:camera prst="orthographicFront"/>
            <a:lightRig rig="threePt" dir="t"/>
          </a:scene3d>
          <a:sp3d>
            <a:bevelT w="152400" h="50800" prst="softRound"/>
          </a:sp3d>
        </p:spPr>
      </p:pic>
      <p:pic>
        <p:nvPicPr>
          <p:cNvPr id="183299" name="Imagem 7"/>
          <p:cNvPicPr>
            <a:picLocks noChangeAspect="1"/>
          </p:cNvPicPr>
          <p:nvPr/>
        </p:nvPicPr>
        <p:blipFill>
          <a:blip r:embed="rId3"/>
          <a:srcRect/>
          <a:stretch>
            <a:fillRect/>
          </a:stretch>
        </p:blipFill>
        <p:spPr bwMode="auto">
          <a:xfrm>
            <a:off x="2722780" y="3573016"/>
            <a:ext cx="7594157" cy="2699935"/>
          </a:xfrm>
          <a:prstGeom prst="rect">
            <a:avLst/>
          </a:prstGeom>
          <a:noFill/>
          <a:ln w="9525">
            <a:noFill/>
            <a:miter lim="800000"/>
            <a:headEnd/>
            <a:tailEnd/>
          </a:ln>
          <a:scene3d>
            <a:camera prst="orthographicFront"/>
            <a:lightRig rig="threePt" dir="t"/>
          </a:scene3d>
          <a:sp3d>
            <a:bevelT w="152400" h="50800" prst="softRound"/>
          </a:sp3d>
        </p:spPr>
      </p:pic>
      <p:sp>
        <p:nvSpPr>
          <p:cNvPr id="9" name="Elipse 8"/>
          <p:cNvSpPr/>
          <p:nvPr/>
        </p:nvSpPr>
        <p:spPr>
          <a:xfrm>
            <a:off x="837828" y="2651872"/>
            <a:ext cx="2642685" cy="1405303"/>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defTabSz="342991" eaLnBrk="0" hangingPunct="0">
              <a:defRPr/>
            </a:pPr>
            <a:r>
              <a:rPr lang="pt-BR" sz="1500" b="1" dirty="0">
                <a:solidFill>
                  <a:srgbClr val="000099"/>
                </a:solidFill>
              </a:rPr>
              <a:t>Muralha da China levou 2.000 anos para sua conclusão</a:t>
            </a:r>
          </a:p>
        </p:txBody>
      </p:sp>
    </p:spTree>
    <p:extLst>
      <p:ext uri="{BB962C8B-B14F-4D97-AF65-F5344CB8AC3E}">
        <p14:creationId xmlns:p14="http://schemas.microsoft.com/office/powerpoint/2010/main" val="292053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33772" y="404663"/>
            <a:ext cx="5832648" cy="2932525"/>
          </a:xfrm>
          <a:prstGeom prst="rect">
            <a:avLst/>
          </a:prstGeom>
        </p:spPr>
      </p:pic>
      <p:pic>
        <p:nvPicPr>
          <p:cNvPr id="3" name="Imagem 2"/>
          <p:cNvPicPr>
            <a:picLocks noChangeAspect="1"/>
          </p:cNvPicPr>
          <p:nvPr/>
        </p:nvPicPr>
        <p:blipFill>
          <a:blip r:embed="rId3"/>
          <a:stretch>
            <a:fillRect/>
          </a:stretch>
        </p:blipFill>
        <p:spPr>
          <a:xfrm>
            <a:off x="6166420" y="404664"/>
            <a:ext cx="5832648" cy="2932525"/>
          </a:xfrm>
          <a:prstGeom prst="rect">
            <a:avLst/>
          </a:prstGeom>
        </p:spPr>
      </p:pic>
      <p:pic>
        <p:nvPicPr>
          <p:cNvPr id="6" name="Imagem 5"/>
          <p:cNvPicPr>
            <a:picLocks noChangeAspect="1"/>
          </p:cNvPicPr>
          <p:nvPr/>
        </p:nvPicPr>
        <p:blipFill>
          <a:blip r:embed="rId4"/>
          <a:stretch>
            <a:fillRect/>
          </a:stretch>
        </p:blipFill>
        <p:spPr>
          <a:xfrm>
            <a:off x="3070076" y="3337188"/>
            <a:ext cx="6624736" cy="3005708"/>
          </a:xfrm>
          <a:prstGeom prst="rect">
            <a:avLst/>
          </a:prstGeom>
        </p:spPr>
      </p:pic>
      <p:cxnSp>
        <p:nvCxnSpPr>
          <p:cNvPr id="8" name="Conector reto 7"/>
          <p:cNvCxnSpPr/>
          <p:nvPr/>
        </p:nvCxnSpPr>
        <p:spPr>
          <a:xfrm>
            <a:off x="6166420" y="404663"/>
            <a:ext cx="0" cy="2932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3070076" y="3337188"/>
            <a:ext cx="66247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660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757359" y="1124745"/>
            <a:ext cx="8674103" cy="4608512"/>
          </a:xfrm>
          <a:prstGeom prst="rect">
            <a:avLst/>
          </a:prstGeom>
        </p:spPr>
      </p:pic>
    </p:spTree>
    <p:extLst>
      <p:ext uri="{BB962C8B-B14F-4D97-AF65-F5344CB8AC3E}">
        <p14:creationId xmlns:p14="http://schemas.microsoft.com/office/powerpoint/2010/main" val="141024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621804" y="692696"/>
            <a:ext cx="5553075" cy="2905125"/>
          </a:xfrm>
          <a:prstGeom prst="rect">
            <a:avLst/>
          </a:prstGeom>
          <a:scene3d>
            <a:camera prst="orthographicFront"/>
            <a:lightRig rig="threePt" dir="t"/>
          </a:scene3d>
          <a:sp3d>
            <a:bevelT/>
          </a:sp3d>
        </p:spPr>
      </p:pic>
      <p:pic>
        <p:nvPicPr>
          <p:cNvPr id="3" name="Imagem 2"/>
          <p:cNvPicPr>
            <a:picLocks noChangeAspect="1"/>
          </p:cNvPicPr>
          <p:nvPr/>
        </p:nvPicPr>
        <p:blipFill>
          <a:blip r:embed="rId3"/>
          <a:stretch>
            <a:fillRect/>
          </a:stretch>
        </p:blipFill>
        <p:spPr>
          <a:xfrm>
            <a:off x="6382444" y="3429000"/>
            <a:ext cx="5467350" cy="3019425"/>
          </a:xfrm>
          <a:prstGeom prst="rect">
            <a:avLst/>
          </a:prstGeom>
          <a:scene3d>
            <a:camera prst="orthographicFront"/>
            <a:lightRig rig="threePt" dir="t"/>
          </a:scene3d>
          <a:sp3d>
            <a:bevelT/>
          </a:sp3d>
        </p:spPr>
      </p:pic>
      <p:sp>
        <p:nvSpPr>
          <p:cNvPr id="4" name="Seta: para a Direita 3"/>
          <p:cNvSpPr/>
          <p:nvPr/>
        </p:nvSpPr>
        <p:spPr>
          <a:xfrm rot="18223975">
            <a:off x="3835460" y="3790176"/>
            <a:ext cx="710380" cy="3156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4"/>
          <a:stretch>
            <a:fillRect/>
          </a:stretch>
        </p:blipFill>
        <p:spPr>
          <a:xfrm>
            <a:off x="2710036" y="4331011"/>
            <a:ext cx="2614017" cy="943521"/>
          </a:xfrm>
          <a:prstGeom prst="rect">
            <a:avLst/>
          </a:prstGeom>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49027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idx="4294967295"/>
          </p:nvPr>
        </p:nvSpPr>
        <p:spPr>
          <a:xfrm>
            <a:off x="6015038" y="388938"/>
            <a:ext cx="6173787" cy="854075"/>
          </a:xfrm>
        </p:spPr>
        <p:txBody>
          <a:bodyPr/>
          <a:lstStyle/>
          <a:p>
            <a:pPr eaLnBrk="1" hangingPunct="1"/>
            <a:r>
              <a:rPr lang="pt-BR" altLang="pt-BR">
                <a:ln>
                  <a:noFill/>
                </a:ln>
              </a:rPr>
              <a:t>DESPESA PÚBLICA</a:t>
            </a:r>
          </a:p>
        </p:txBody>
      </p:sp>
      <p:sp>
        <p:nvSpPr>
          <p:cNvPr id="37891" name="Rectangle 5"/>
          <p:cNvSpPr>
            <a:spLocks noGrp="1" noChangeArrowheads="1"/>
          </p:cNvSpPr>
          <p:nvPr>
            <p:ph type="body" sz="half" idx="4294967295"/>
          </p:nvPr>
        </p:nvSpPr>
        <p:spPr>
          <a:xfrm>
            <a:off x="902494" y="4797152"/>
            <a:ext cx="10225087" cy="17526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rtlCol="0">
            <a:noAutofit/>
          </a:bodyPr>
          <a:lstStyle/>
          <a:p>
            <a:pPr eaLnBrk="1" fontAlgn="auto" hangingPunct="1">
              <a:lnSpc>
                <a:spcPct val="80000"/>
              </a:lnSpc>
              <a:buClr>
                <a:schemeClr val="accent1">
                  <a:lumMod val="75000"/>
                </a:schemeClr>
              </a:buClr>
              <a:buFont typeface="Arial"/>
              <a:buNone/>
              <a:defRPr/>
            </a:pPr>
            <a:endParaRPr lang="pt-BR" altLang="pt-BR" sz="1500" b="1" dirty="0">
              <a:solidFill>
                <a:srgbClr val="002060"/>
              </a:solidFill>
            </a:endParaRPr>
          </a:p>
          <a:p>
            <a:pPr eaLnBrk="1" fontAlgn="auto" hangingPunct="1">
              <a:lnSpc>
                <a:spcPct val="80000"/>
              </a:lnSpc>
              <a:buClr>
                <a:schemeClr val="accent1">
                  <a:lumMod val="75000"/>
                </a:schemeClr>
              </a:buClr>
              <a:buFont typeface="Arial"/>
              <a:buNone/>
              <a:defRPr/>
            </a:pPr>
            <a:r>
              <a:rPr lang="pt-BR" altLang="pt-BR" sz="1500" dirty="0">
                <a:solidFill>
                  <a:srgbClr val="002060"/>
                </a:solidFill>
              </a:rPr>
              <a:t>1) CF. ART 165 = INSTRUMENTOS DE PLANEJAMENTO SÃO PPA, LDO E LOA</a:t>
            </a:r>
          </a:p>
          <a:p>
            <a:pPr eaLnBrk="1" fontAlgn="auto" hangingPunct="1">
              <a:lnSpc>
                <a:spcPct val="80000"/>
              </a:lnSpc>
              <a:buClr>
                <a:schemeClr val="accent1">
                  <a:lumMod val="75000"/>
                </a:schemeClr>
              </a:buClr>
              <a:buFont typeface="Arial"/>
              <a:buNone/>
              <a:defRPr/>
            </a:pPr>
            <a:r>
              <a:rPr lang="pt-BR" altLang="pt-BR" sz="1500" dirty="0">
                <a:solidFill>
                  <a:srgbClr val="002060"/>
                </a:solidFill>
              </a:rPr>
              <a:t>2) PROCESSO DE PLANEJAMENTO QUE OBSERVA AS DIRETRIZES E PRIORIDADES TRAÇADAS PELO GOVERNO.</a:t>
            </a:r>
          </a:p>
          <a:p>
            <a:pPr eaLnBrk="1" fontAlgn="auto" hangingPunct="1">
              <a:lnSpc>
                <a:spcPct val="80000"/>
              </a:lnSpc>
              <a:buClr>
                <a:schemeClr val="accent1">
                  <a:lumMod val="75000"/>
                </a:schemeClr>
              </a:buClr>
              <a:buFont typeface="Arial"/>
              <a:buNone/>
              <a:defRPr/>
            </a:pPr>
            <a:r>
              <a:rPr lang="pt-BR" altLang="pt-BR" sz="1500" dirty="0">
                <a:solidFill>
                  <a:srgbClr val="002060"/>
                </a:solidFill>
              </a:rPr>
              <a:t>3) 2) FIXAÇÃO DE DESPESA LIMITA GASTOS.</a:t>
            </a:r>
          </a:p>
          <a:p>
            <a:pPr eaLnBrk="1" fontAlgn="auto" hangingPunct="1">
              <a:lnSpc>
                <a:spcPct val="80000"/>
              </a:lnSpc>
              <a:buClr>
                <a:schemeClr val="accent1">
                  <a:lumMod val="75000"/>
                </a:schemeClr>
              </a:buClr>
              <a:buFont typeface="Arial"/>
              <a:buNone/>
              <a:defRPr/>
            </a:pPr>
            <a:endParaRPr lang="pt-BR" altLang="pt-BR" sz="1500" dirty="0">
              <a:solidFill>
                <a:srgbClr val="002060"/>
              </a:solidFill>
            </a:endParaRPr>
          </a:p>
          <a:p>
            <a:pPr eaLnBrk="1" fontAlgn="auto" hangingPunct="1">
              <a:lnSpc>
                <a:spcPct val="80000"/>
              </a:lnSpc>
              <a:buClr>
                <a:schemeClr val="accent1">
                  <a:lumMod val="75000"/>
                </a:schemeClr>
              </a:buClr>
              <a:buFont typeface="Arial"/>
              <a:buNone/>
              <a:defRPr/>
            </a:pPr>
            <a:r>
              <a:rPr lang="pt-BR" altLang="pt-BR" sz="1500" dirty="0">
                <a:solidFill>
                  <a:srgbClr val="002060"/>
                </a:solidFill>
              </a:rPr>
              <a:t>	</a:t>
            </a:r>
          </a:p>
          <a:p>
            <a:pPr eaLnBrk="1" fontAlgn="auto" hangingPunct="1">
              <a:lnSpc>
                <a:spcPct val="80000"/>
              </a:lnSpc>
              <a:buClr>
                <a:schemeClr val="accent1">
                  <a:lumMod val="75000"/>
                </a:schemeClr>
              </a:buClr>
              <a:buFont typeface="Arial"/>
              <a:buNone/>
              <a:defRPr/>
            </a:pPr>
            <a:endParaRPr lang="pt-BR" altLang="pt-BR" sz="1500" dirty="0">
              <a:solidFill>
                <a:srgbClr val="002060"/>
              </a:solidFill>
            </a:endParaRPr>
          </a:p>
        </p:txBody>
      </p:sp>
      <p:sp>
        <p:nvSpPr>
          <p:cNvPr id="37894" name="CaixaDeTexto 1"/>
          <p:cNvSpPr txBox="1">
            <a:spLocks noChangeArrowheads="1"/>
          </p:cNvSpPr>
          <p:nvPr/>
        </p:nvSpPr>
        <p:spPr bwMode="auto">
          <a:xfrm>
            <a:off x="1053852" y="2462029"/>
            <a:ext cx="102251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buFont typeface="Wingdings" panose="05000000000000000000" pitchFamily="2" charset="2"/>
              <a:buNone/>
            </a:pPr>
            <a:r>
              <a:rPr lang="pt-BR" altLang="pt-BR" dirty="0">
                <a:solidFill>
                  <a:srgbClr val="002060"/>
                </a:solidFill>
              </a:rPr>
              <a:t>É O CONJUNTO DE DESEMBOLSOS DE DINHEIRO EFETUADOS PELO ESTADO, OU CADA UM DESSES DESEMBOLSOS, TOMADO EM PARTICULAR. </a:t>
            </a:r>
          </a:p>
          <a:p>
            <a:pPr algn="just" eaLnBrk="1" hangingPunct="1">
              <a:buFont typeface="Wingdings" panose="05000000000000000000" pitchFamily="2" charset="2"/>
              <a:buNone/>
            </a:pPr>
            <a:endParaRPr lang="pt-BR" altLang="pt-BR" dirty="0">
              <a:solidFill>
                <a:srgbClr val="002060"/>
              </a:solidFill>
            </a:endParaRPr>
          </a:p>
          <a:p>
            <a:pPr algn="just" eaLnBrk="1" hangingPunct="1">
              <a:buFont typeface="Wingdings" panose="05000000000000000000" pitchFamily="2" charset="2"/>
              <a:buNone/>
            </a:pPr>
            <a:r>
              <a:rPr lang="pt-BR" altLang="pt-BR" dirty="0">
                <a:solidFill>
                  <a:srgbClr val="002060"/>
                </a:solidFill>
              </a:rPr>
              <a:t>DEPENDE DE  AUTORIZAÇÃO LEGISLATIVA, NA FORMA DE DOTAÇÃO ORÇAMENTÁRIA, NUM CERTO EXERCÍCIO FINANCEIRO.</a:t>
            </a:r>
          </a:p>
          <a:p>
            <a:pPr algn="just"/>
            <a:endParaRPr lang="pt-BR" altLang="pt-BR" dirty="0">
              <a:solidFill>
                <a:srgbClr val="002060"/>
              </a:solidFill>
            </a:endParaRPr>
          </a:p>
        </p:txBody>
      </p:sp>
      <p:pic>
        <p:nvPicPr>
          <p:cNvPr id="2" name="Imagem 1"/>
          <p:cNvPicPr>
            <a:picLocks noChangeAspect="1"/>
          </p:cNvPicPr>
          <p:nvPr/>
        </p:nvPicPr>
        <p:blipFill>
          <a:blip r:embed="rId2"/>
          <a:stretch>
            <a:fillRect/>
          </a:stretch>
        </p:blipFill>
        <p:spPr>
          <a:xfrm>
            <a:off x="2977239" y="160217"/>
            <a:ext cx="1342027" cy="131026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534357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549796" y="836712"/>
            <a:ext cx="4764042" cy="4209776"/>
          </a:xfrm>
          <a:prstGeom prst="rect">
            <a:avLst/>
          </a:prstGeom>
          <a:scene3d>
            <a:camera prst="orthographicFront"/>
            <a:lightRig rig="threePt" dir="t"/>
          </a:scene3d>
          <a:sp3d>
            <a:bevelT prst="angle"/>
          </a:sp3d>
        </p:spPr>
      </p:pic>
      <p:sp>
        <p:nvSpPr>
          <p:cNvPr id="38915" name="CaixaDeTexto 2"/>
          <p:cNvSpPr txBox="1">
            <a:spLocks noChangeArrowheads="1"/>
          </p:cNvSpPr>
          <p:nvPr/>
        </p:nvSpPr>
        <p:spPr bwMode="auto">
          <a:xfrm>
            <a:off x="1975027" y="2263738"/>
            <a:ext cx="163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pt-BR" altLang="pt-BR" b="1" dirty="0"/>
              <a:t>3</a:t>
            </a:r>
          </a:p>
        </p:txBody>
      </p:sp>
      <p:sp>
        <p:nvSpPr>
          <p:cNvPr id="38916" name="CaixaDeTexto 3"/>
          <p:cNvSpPr txBox="1">
            <a:spLocks noChangeArrowheads="1"/>
          </p:cNvSpPr>
          <p:nvPr/>
        </p:nvSpPr>
        <p:spPr bwMode="auto">
          <a:xfrm>
            <a:off x="1975027" y="2941600"/>
            <a:ext cx="172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pt-BR" altLang="pt-BR" b="1"/>
              <a:t>4</a:t>
            </a:r>
          </a:p>
        </p:txBody>
      </p:sp>
      <p:cxnSp>
        <p:nvCxnSpPr>
          <p:cNvPr id="6" name="Conector de Seta Reta 5"/>
          <p:cNvCxnSpPr>
            <a:endCxn id="38915" idx="1"/>
          </p:cNvCxnSpPr>
          <p:nvPr/>
        </p:nvCxnSpPr>
        <p:spPr>
          <a:xfrm flipV="1">
            <a:off x="1543227" y="2448404"/>
            <a:ext cx="431800" cy="27424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1630539" y="2944893"/>
            <a:ext cx="433388" cy="1730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m 14"/>
          <p:cNvPicPr>
            <a:picLocks noChangeAspect="1"/>
          </p:cNvPicPr>
          <p:nvPr/>
        </p:nvPicPr>
        <p:blipFill>
          <a:blip r:embed="rId3"/>
          <a:stretch>
            <a:fillRect/>
          </a:stretch>
        </p:blipFill>
        <p:spPr>
          <a:xfrm>
            <a:off x="5878388" y="1699264"/>
            <a:ext cx="5184576" cy="2664296"/>
          </a:xfrm>
          <a:prstGeom prst="rect">
            <a:avLst/>
          </a:prstGeom>
          <a:scene3d>
            <a:camera prst="orthographicFront"/>
            <a:lightRig rig="threePt" dir="t"/>
          </a:scene3d>
          <a:sp3d>
            <a:bevelT prst="angle"/>
          </a:sp3d>
        </p:spPr>
      </p:pic>
      <p:pic>
        <p:nvPicPr>
          <p:cNvPr id="16" name="Imagem 15"/>
          <p:cNvPicPr>
            <a:picLocks noChangeAspect="1"/>
          </p:cNvPicPr>
          <p:nvPr/>
        </p:nvPicPr>
        <p:blipFill>
          <a:blip r:embed="rId4"/>
          <a:stretch>
            <a:fillRect/>
          </a:stretch>
        </p:blipFill>
        <p:spPr>
          <a:xfrm>
            <a:off x="6742484" y="1560830"/>
            <a:ext cx="611630" cy="572566"/>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540613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189756" y="188640"/>
          <a:ext cx="11872773" cy="6552729"/>
        </p:xfrm>
        <a:graphic>
          <a:graphicData uri="http://schemas.openxmlformats.org/drawingml/2006/table">
            <a:tbl>
              <a:tblPr firstRow="1" bandRow="1">
                <a:tableStyleId>{5C22544A-7EE6-4342-B048-85BDC9FD1C3A}</a:tableStyleId>
              </a:tblPr>
              <a:tblGrid>
                <a:gridCol w="3957591">
                  <a:extLst>
                    <a:ext uri="{9D8B030D-6E8A-4147-A177-3AD203B41FA5}">
                      <a16:colId xmlns:a16="http://schemas.microsoft.com/office/drawing/2014/main" val="3322865424"/>
                    </a:ext>
                  </a:extLst>
                </a:gridCol>
                <a:gridCol w="3957591">
                  <a:extLst>
                    <a:ext uri="{9D8B030D-6E8A-4147-A177-3AD203B41FA5}">
                      <a16:colId xmlns:a16="http://schemas.microsoft.com/office/drawing/2014/main" val="3016064912"/>
                    </a:ext>
                  </a:extLst>
                </a:gridCol>
                <a:gridCol w="3957591">
                  <a:extLst>
                    <a:ext uri="{9D8B030D-6E8A-4147-A177-3AD203B41FA5}">
                      <a16:colId xmlns:a16="http://schemas.microsoft.com/office/drawing/2014/main" val="2626848619"/>
                    </a:ext>
                  </a:extLst>
                </a:gridCol>
              </a:tblGrid>
              <a:tr h="953687">
                <a:tc>
                  <a:txBody>
                    <a:bodyPr/>
                    <a:lstStyle/>
                    <a:p>
                      <a:pPr algn="ctr"/>
                      <a:r>
                        <a:rPr lang="pt-BR" dirty="0"/>
                        <a:t>BLOCOS DA ESTRUTURA</a:t>
                      </a:r>
                    </a:p>
                  </a:txBody>
                  <a:tcPr/>
                </a:tc>
                <a:tc>
                  <a:txBody>
                    <a:bodyPr/>
                    <a:lstStyle/>
                    <a:p>
                      <a:pPr algn="ctr"/>
                      <a:r>
                        <a:rPr lang="pt-BR" dirty="0"/>
                        <a:t>ITEM DA ESTRUTURA</a:t>
                      </a:r>
                    </a:p>
                  </a:txBody>
                  <a:tcPr/>
                </a:tc>
                <a:tc>
                  <a:txBody>
                    <a:bodyPr/>
                    <a:lstStyle/>
                    <a:p>
                      <a:pPr algn="ctr"/>
                      <a:r>
                        <a:rPr lang="pt-BR" dirty="0"/>
                        <a:t>PERGUNTA A SER RESPONDIDA</a:t>
                      </a:r>
                    </a:p>
                  </a:txBody>
                  <a:tcPr/>
                </a:tc>
                <a:extLst>
                  <a:ext uri="{0D108BD9-81ED-4DB2-BD59-A6C34878D82A}">
                    <a16:rowId xmlns:a16="http://schemas.microsoft.com/office/drawing/2014/main" val="3630711155"/>
                  </a:ext>
                </a:extLst>
              </a:tr>
              <a:tr h="1377548">
                <a:tc>
                  <a:txBody>
                    <a:bodyPr/>
                    <a:lstStyle/>
                    <a:p>
                      <a:pPr algn="ctr"/>
                      <a:endParaRPr lang="pt-BR" b="1" dirty="0"/>
                    </a:p>
                    <a:p>
                      <a:pPr algn="ctr"/>
                      <a:r>
                        <a:rPr lang="pt-BR" b="1" dirty="0"/>
                        <a:t>Classificação por Esfera</a:t>
                      </a:r>
                    </a:p>
                  </a:txBody>
                  <a:tcPr/>
                </a:tc>
                <a:tc>
                  <a:txBody>
                    <a:bodyPr/>
                    <a:lstStyle/>
                    <a:p>
                      <a:pPr algn="ctr"/>
                      <a:endParaRPr lang="pt-BR" dirty="0"/>
                    </a:p>
                    <a:p>
                      <a:pPr algn="ctr"/>
                      <a:r>
                        <a:rPr lang="pt-BR" dirty="0"/>
                        <a:t>Esfera</a:t>
                      </a:r>
                      <a:r>
                        <a:rPr lang="pt-BR" baseline="0" dirty="0"/>
                        <a:t> Orçamentária</a:t>
                      </a:r>
                      <a:endParaRPr lang="pt-BR" dirty="0"/>
                    </a:p>
                  </a:txBody>
                  <a:tcPr/>
                </a:tc>
                <a:tc>
                  <a:txBody>
                    <a:bodyPr/>
                    <a:lstStyle/>
                    <a:p>
                      <a:pPr algn="ctr"/>
                      <a:r>
                        <a:rPr lang="pt-BR" dirty="0"/>
                        <a:t>Em qual Orçamento? (Fiscal, Seguridade</a:t>
                      </a:r>
                      <a:r>
                        <a:rPr lang="pt-BR" baseline="0" dirty="0"/>
                        <a:t> Social ou Investimento)</a:t>
                      </a:r>
                      <a:endParaRPr lang="pt-BR" dirty="0"/>
                    </a:p>
                  </a:txBody>
                  <a:tcPr/>
                </a:tc>
                <a:extLst>
                  <a:ext uri="{0D108BD9-81ED-4DB2-BD59-A6C34878D82A}">
                    <a16:rowId xmlns:a16="http://schemas.microsoft.com/office/drawing/2014/main" val="2464806644"/>
                  </a:ext>
                </a:extLst>
              </a:tr>
              <a:tr h="1042538">
                <a:tc>
                  <a:txBody>
                    <a:bodyPr/>
                    <a:lstStyle/>
                    <a:p>
                      <a:pPr algn="ctr"/>
                      <a:r>
                        <a:rPr lang="pt-BR" b="1" dirty="0"/>
                        <a:t>Classificação</a:t>
                      </a:r>
                      <a:r>
                        <a:rPr lang="pt-BR" b="1" baseline="0" dirty="0"/>
                        <a:t> Institucional</a:t>
                      </a:r>
                      <a:endParaRPr lang="pt-BR" b="1" dirty="0"/>
                    </a:p>
                  </a:txBody>
                  <a:tcPr/>
                </a:tc>
                <a:tc>
                  <a:txBody>
                    <a:bodyPr/>
                    <a:lstStyle/>
                    <a:p>
                      <a:pPr algn="ctr"/>
                      <a:r>
                        <a:rPr lang="pt-BR" dirty="0"/>
                        <a:t>Órgão</a:t>
                      </a:r>
                      <a:r>
                        <a:rPr lang="pt-BR" baseline="0" dirty="0"/>
                        <a:t> </a:t>
                      </a:r>
                    </a:p>
                    <a:p>
                      <a:pPr algn="ctr"/>
                      <a:r>
                        <a:rPr lang="pt-BR" baseline="0" dirty="0"/>
                        <a:t>Unidade Orçamentária</a:t>
                      </a:r>
                      <a:endParaRPr lang="pt-BR" dirty="0"/>
                    </a:p>
                  </a:txBody>
                  <a:tcPr/>
                </a:tc>
                <a:tc>
                  <a:txBody>
                    <a:bodyPr/>
                    <a:lstStyle/>
                    <a:p>
                      <a:pPr algn="ctr"/>
                      <a:r>
                        <a:rPr lang="pt-BR" dirty="0"/>
                        <a:t>Quem</a:t>
                      </a:r>
                      <a:r>
                        <a:rPr lang="pt-BR" baseline="0" dirty="0"/>
                        <a:t> faz?</a:t>
                      </a:r>
                      <a:endParaRPr lang="pt-BR" dirty="0"/>
                    </a:p>
                  </a:txBody>
                  <a:tcPr/>
                </a:tc>
                <a:extLst>
                  <a:ext uri="{0D108BD9-81ED-4DB2-BD59-A6C34878D82A}">
                    <a16:rowId xmlns:a16="http://schemas.microsoft.com/office/drawing/2014/main" val="1909167739"/>
                  </a:ext>
                </a:extLst>
              </a:tr>
              <a:tr h="1377548">
                <a:tc>
                  <a:txBody>
                    <a:bodyPr/>
                    <a:lstStyle/>
                    <a:p>
                      <a:pPr algn="ctr"/>
                      <a:endParaRPr lang="pt-BR" b="1" dirty="0"/>
                    </a:p>
                    <a:p>
                      <a:pPr algn="ctr"/>
                      <a:r>
                        <a:rPr lang="pt-BR" b="1" dirty="0"/>
                        <a:t>Classificação Funcional</a:t>
                      </a:r>
                    </a:p>
                  </a:txBody>
                  <a:tcPr/>
                </a:tc>
                <a:tc>
                  <a:txBody>
                    <a:bodyPr/>
                    <a:lstStyle/>
                    <a:p>
                      <a:pPr algn="ctr"/>
                      <a:r>
                        <a:rPr lang="pt-BR" dirty="0"/>
                        <a:t>Função</a:t>
                      </a:r>
                    </a:p>
                    <a:p>
                      <a:pPr algn="ctr"/>
                      <a:r>
                        <a:rPr lang="pt-BR" dirty="0"/>
                        <a:t>Subfunção</a:t>
                      </a:r>
                    </a:p>
                  </a:txBody>
                  <a:tcPr/>
                </a:tc>
                <a:tc>
                  <a:txBody>
                    <a:bodyPr/>
                    <a:lstStyle/>
                    <a:p>
                      <a:pPr algn="ctr"/>
                      <a:r>
                        <a:rPr lang="pt-BR" dirty="0"/>
                        <a:t>Em que área da despesa a ação governamental será realizada?</a:t>
                      </a:r>
                    </a:p>
                  </a:txBody>
                  <a:tcPr/>
                </a:tc>
                <a:extLst>
                  <a:ext uri="{0D108BD9-81ED-4DB2-BD59-A6C34878D82A}">
                    <a16:rowId xmlns:a16="http://schemas.microsoft.com/office/drawing/2014/main" val="1333121029"/>
                  </a:ext>
                </a:extLst>
              </a:tr>
              <a:tr h="1801408">
                <a:tc>
                  <a:txBody>
                    <a:bodyPr/>
                    <a:lstStyle/>
                    <a:p>
                      <a:pPr algn="ctr"/>
                      <a:endParaRPr lang="pt-BR" b="1" dirty="0"/>
                    </a:p>
                    <a:p>
                      <a:pPr algn="ctr"/>
                      <a:r>
                        <a:rPr lang="pt-BR" b="1" dirty="0"/>
                        <a:t>Estrutura Programática</a:t>
                      </a:r>
                    </a:p>
                  </a:txBody>
                  <a:tcPr/>
                </a:tc>
                <a:tc>
                  <a:txBody>
                    <a:bodyPr/>
                    <a:lstStyle/>
                    <a:p>
                      <a:pPr algn="ctr"/>
                      <a:endParaRPr lang="pt-BR" dirty="0"/>
                    </a:p>
                    <a:p>
                      <a:pPr algn="ctr"/>
                      <a:r>
                        <a:rPr lang="pt-BR" dirty="0"/>
                        <a:t>Programa</a:t>
                      </a:r>
                    </a:p>
                  </a:txBody>
                  <a:tcPr/>
                </a:tc>
                <a:tc>
                  <a:txBody>
                    <a:bodyPr/>
                    <a:lstStyle/>
                    <a:p>
                      <a:pPr algn="ctr"/>
                      <a:r>
                        <a:rPr lang="pt-BR" dirty="0"/>
                        <a:t>Qual o tema da Política Pública (saúde, educação, transporte entre outras)</a:t>
                      </a:r>
                    </a:p>
                  </a:txBody>
                  <a:tcPr/>
                </a:tc>
                <a:extLst>
                  <a:ext uri="{0D108BD9-81ED-4DB2-BD59-A6C34878D82A}">
                    <a16:rowId xmlns:a16="http://schemas.microsoft.com/office/drawing/2014/main" val="1806187220"/>
                  </a:ext>
                </a:extLst>
              </a:tr>
            </a:tbl>
          </a:graphicData>
        </a:graphic>
      </p:graphicFrame>
    </p:spTree>
    <p:extLst>
      <p:ext uri="{BB962C8B-B14F-4D97-AF65-F5344CB8AC3E}">
        <p14:creationId xmlns:p14="http://schemas.microsoft.com/office/powerpoint/2010/main" val="204571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405780" y="332656"/>
          <a:ext cx="8784976" cy="5250355"/>
        </p:xfrm>
        <a:graphic>
          <a:graphicData uri="http://schemas.openxmlformats.org/drawingml/2006/table">
            <a:tbl>
              <a:tblPr firstRow="1" bandRow="1">
                <a:tableStyleId>{D113A9D2-9D6B-4929-AA2D-F23B5EE8CBE7}</a:tableStyleId>
              </a:tblPr>
              <a:tblGrid>
                <a:gridCol w="4392488">
                  <a:extLst>
                    <a:ext uri="{9D8B030D-6E8A-4147-A177-3AD203B41FA5}">
                      <a16:colId xmlns:a16="http://schemas.microsoft.com/office/drawing/2014/main" val="964077648"/>
                    </a:ext>
                  </a:extLst>
                </a:gridCol>
                <a:gridCol w="4392488">
                  <a:extLst>
                    <a:ext uri="{9D8B030D-6E8A-4147-A177-3AD203B41FA5}">
                      <a16:colId xmlns:a16="http://schemas.microsoft.com/office/drawing/2014/main" val="2450204019"/>
                    </a:ext>
                  </a:extLst>
                </a:gridCol>
              </a:tblGrid>
              <a:tr h="582169">
                <a:tc>
                  <a:txBody>
                    <a:bodyPr/>
                    <a:lstStyle/>
                    <a:p>
                      <a:pPr algn="ctr"/>
                      <a:r>
                        <a:rPr lang="pt-BR" dirty="0"/>
                        <a:t>ITEM DA ESTRUTURA</a:t>
                      </a:r>
                    </a:p>
                  </a:txBody>
                  <a:tcPr/>
                </a:tc>
                <a:tc>
                  <a:txBody>
                    <a:bodyPr/>
                    <a:lstStyle/>
                    <a:p>
                      <a:pPr algn="ctr"/>
                      <a:r>
                        <a:rPr lang="pt-BR" dirty="0"/>
                        <a:t>PERGUNTA A SER RESPONDIDA</a:t>
                      </a:r>
                    </a:p>
                  </a:txBody>
                  <a:tcPr/>
                </a:tc>
                <a:extLst>
                  <a:ext uri="{0D108BD9-81ED-4DB2-BD59-A6C34878D82A}">
                    <a16:rowId xmlns:a16="http://schemas.microsoft.com/office/drawing/2014/main" val="562498593"/>
                  </a:ext>
                </a:extLst>
              </a:tr>
              <a:tr h="323427">
                <a:tc>
                  <a:txBody>
                    <a:bodyPr/>
                    <a:lstStyle/>
                    <a:p>
                      <a:pPr algn="ctr"/>
                      <a:r>
                        <a:rPr lang="pt-BR" b="1" dirty="0">
                          <a:solidFill>
                            <a:srgbClr val="FFC000"/>
                          </a:solidFill>
                        </a:rPr>
                        <a:t>Natureza</a:t>
                      </a:r>
                      <a:r>
                        <a:rPr lang="pt-BR" b="1" baseline="0" dirty="0">
                          <a:solidFill>
                            <a:srgbClr val="FFC000"/>
                          </a:solidFill>
                        </a:rPr>
                        <a:t> da Despesa</a:t>
                      </a:r>
                      <a:endParaRPr lang="pt-BR" b="1" dirty="0">
                        <a:solidFill>
                          <a:srgbClr val="FFC000"/>
                        </a:solidFill>
                      </a:endParaRPr>
                    </a:p>
                  </a:txBody>
                  <a:tcPr/>
                </a:tc>
                <a:tc>
                  <a:txBody>
                    <a:bodyPr/>
                    <a:lstStyle/>
                    <a:p>
                      <a:endParaRPr lang="pt-BR"/>
                    </a:p>
                  </a:txBody>
                  <a:tcPr/>
                </a:tc>
                <a:extLst>
                  <a:ext uri="{0D108BD9-81ED-4DB2-BD59-A6C34878D82A}">
                    <a16:rowId xmlns:a16="http://schemas.microsoft.com/office/drawing/2014/main" val="2816171640"/>
                  </a:ext>
                </a:extLst>
              </a:tr>
              <a:tr h="1099653">
                <a:tc>
                  <a:txBody>
                    <a:bodyPr/>
                    <a:lstStyle/>
                    <a:p>
                      <a:r>
                        <a:rPr lang="pt-BR" dirty="0"/>
                        <a:t>Categoria Econômica da Despesa</a:t>
                      </a:r>
                    </a:p>
                  </a:txBody>
                  <a:tcPr/>
                </a:tc>
                <a:tc>
                  <a:txBody>
                    <a:bodyPr/>
                    <a:lstStyle/>
                    <a:p>
                      <a:r>
                        <a:rPr lang="pt-BR" dirty="0"/>
                        <a:t>Qual o efeito econômico da realização da Despesa?</a:t>
                      </a:r>
                    </a:p>
                  </a:txBody>
                  <a:tcPr/>
                </a:tc>
                <a:extLst>
                  <a:ext uri="{0D108BD9-81ED-4DB2-BD59-A6C34878D82A}">
                    <a16:rowId xmlns:a16="http://schemas.microsoft.com/office/drawing/2014/main" val="1479257879"/>
                  </a:ext>
                </a:extLst>
              </a:tr>
              <a:tr h="840911">
                <a:tc>
                  <a:txBody>
                    <a:bodyPr/>
                    <a:lstStyle/>
                    <a:p>
                      <a:r>
                        <a:rPr lang="pt-BR" dirty="0"/>
                        <a:t>Grupo de Natureza de Despesa (GND)</a:t>
                      </a:r>
                    </a:p>
                  </a:txBody>
                  <a:tcPr/>
                </a:tc>
                <a:tc>
                  <a:txBody>
                    <a:bodyPr/>
                    <a:lstStyle/>
                    <a:p>
                      <a:r>
                        <a:rPr lang="pt-BR" dirty="0"/>
                        <a:t>Em qual classe de gasto será realizada a despesa</a:t>
                      </a:r>
                    </a:p>
                  </a:txBody>
                  <a:tcPr/>
                </a:tc>
                <a:extLst>
                  <a:ext uri="{0D108BD9-81ED-4DB2-BD59-A6C34878D82A}">
                    <a16:rowId xmlns:a16="http://schemas.microsoft.com/office/drawing/2014/main" val="954498922"/>
                  </a:ext>
                </a:extLst>
              </a:tr>
              <a:tr h="840911">
                <a:tc>
                  <a:txBody>
                    <a:bodyPr/>
                    <a:lstStyle/>
                    <a:p>
                      <a:r>
                        <a:rPr lang="pt-BR" dirty="0"/>
                        <a:t>Modalidade de Aplicação</a:t>
                      </a:r>
                    </a:p>
                  </a:txBody>
                  <a:tcPr/>
                </a:tc>
                <a:tc>
                  <a:txBody>
                    <a:bodyPr/>
                    <a:lstStyle/>
                    <a:p>
                      <a:r>
                        <a:rPr lang="pt-BR" dirty="0"/>
                        <a:t>Qual a estratégia para</a:t>
                      </a:r>
                      <a:r>
                        <a:rPr lang="pt-BR" baseline="0" dirty="0"/>
                        <a:t> a realização da despesa?</a:t>
                      </a:r>
                      <a:endParaRPr lang="pt-BR" dirty="0"/>
                    </a:p>
                  </a:txBody>
                  <a:tcPr/>
                </a:tc>
                <a:extLst>
                  <a:ext uri="{0D108BD9-81ED-4DB2-BD59-A6C34878D82A}">
                    <a16:rowId xmlns:a16="http://schemas.microsoft.com/office/drawing/2014/main" val="1932065799"/>
                  </a:ext>
                </a:extLst>
              </a:tr>
              <a:tr h="840911">
                <a:tc>
                  <a:txBody>
                    <a:bodyPr/>
                    <a:lstStyle/>
                    <a:p>
                      <a:r>
                        <a:rPr lang="pt-BR" dirty="0"/>
                        <a:t>Elemento de Despesa</a:t>
                      </a:r>
                    </a:p>
                  </a:txBody>
                  <a:tcPr/>
                </a:tc>
                <a:tc>
                  <a:txBody>
                    <a:bodyPr/>
                    <a:lstStyle/>
                    <a:p>
                      <a:r>
                        <a:rPr lang="pt-BR" dirty="0"/>
                        <a:t>Quais os insumos que se pretende utilizar ou adquirir?</a:t>
                      </a:r>
                    </a:p>
                  </a:txBody>
                  <a:tcPr/>
                </a:tc>
                <a:extLst>
                  <a:ext uri="{0D108BD9-81ED-4DB2-BD59-A6C34878D82A}">
                    <a16:rowId xmlns:a16="http://schemas.microsoft.com/office/drawing/2014/main" val="1117520719"/>
                  </a:ext>
                </a:extLst>
              </a:tr>
            </a:tbl>
          </a:graphicData>
        </a:graphic>
      </p:graphicFrame>
      <p:sp>
        <p:nvSpPr>
          <p:cNvPr id="4" name="Balão de Fala: Oval 3"/>
          <p:cNvSpPr/>
          <p:nvPr/>
        </p:nvSpPr>
        <p:spPr>
          <a:xfrm>
            <a:off x="9046740" y="116632"/>
            <a:ext cx="2520280" cy="1080120"/>
          </a:xfrm>
          <a:prstGeom prst="wedgeEllipseCallout">
            <a:avLst>
              <a:gd name="adj1" fmla="val -243421"/>
              <a:gd name="adj2" fmla="val 106845"/>
            </a:avLst>
          </a:prstGeom>
          <a:solidFill>
            <a:srgbClr val="FFFF00">
              <a:alpha val="50000"/>
            </a:srgbClr>
          </a:solidFill>
          <a:ln>
            <a:no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algn="ctr"/>
            <a:r>
              <a:rPr lang="pt-BR" sz="1400" b="1" dirty="0">
                <a:solidFill>
                  <a:srgbClr val="002060"/>
                </a:solidFill>
              </a:rPr>
              <a:t>Despesa Corrente (3) ou de Capital (4)</a:t>
            </a:r>
          </a:p>
        </p:txBody>
      </p:sp>
      <p:sp>
        <p:nvSpPr>
          <p:cNvPr id="5" name="Balão de Fala: Retângulo com Cantos Arredondados 4"/>
          <p:cNvSpPr/>
          <p:nvPr/>
        </p:nvSpPr>
        <p:spPr>
          <a:xfrm>
            <a:off x="9190756" y="1412776"/>
            <a:ext cx="3312368" cy="1728192"/>
          </a:xfrm>
          <a:prstGeom prst="wedgeRoundRectCallout">
            <a:avLst>
              <a:gd name="adj1" fmla="val -59904"/>
              <a:gd name="adj2" fmla="val -15953"/>
              <a:gd name="adj3" fmla="val 16667"/>
            </a:avLst>
          </a:prstGeom>
          <a:solidFill>
            <a:srgbClr val="FFC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b="1" dirty="0">
                <a:solidFill>
                  <a:srgbClr val="002060"/>
                </a:solidFill>
              </a:rPr>
              <a:t>1 – Pessoal e Encargos Sociais</a:t>
            </a:r>
          </a:p>
          <a:p>
            <a:pPr algn="just"/>
            <a:r>
              <a:rPr lang="pt-BR" sz="1400" b="1" dirty="0">
                <a:solidFill>
                  <a:srgbClr val="002060"/>
                </a:solidFill>
              </a:rPr>
              <a:t>2 – Juros e Encargos da Dívida</a:t>
            </a:r>
          </a:p>
          <a:p>
            <a:pPr algn="just"/>
            <a:r>
              <a:rPr lang="pt-BR" sz="1400" b="1" dirty="0">
                <a:solidFill>
                  <a:srgbClr val="002060"/>
                </a:solidFill>
              </a:rPr>
              <a:t>3-  Outras Despesas Correntes</a:t>
            </a:r>
          </a:p>
          <a:p>
            <a:pPr algn="just"/>
            <a:r>
              <a:rPr lang="pt-BR" sz="1400" b="1" dirty="0">
                <a:solidFill>
                  <a:srgbClr val="002060"/>
                </a:solidFill>
              </a:rPr>
              <a:t>4 – Investimentos</a:t>
            </a:r>
          </a:p>
          <a:p>
            <a:pPr algn="just"/>
            <a:r>
              <a:rPr lang="pt-BR" sz="1400" b="1" dirty="0">
                <a:solidFill>
                  <a:srgbClr val="002060"/>
                </a:solidFill>
              </a:rPr>
              <a:t>5 – Inversões Financeiras</a:t>
            </a:r>
          </a:p>
          <a:p>
            <a:pPr algn="just"/>
            <a:r>
              <a:rPr lang="pt-BR" sz="1400" b="1" dirty="0">
                <a:solidFill>
                  <a:srgbClr val="002060"/>
                </a:solidFill>
              </a:rPr>
              <a:t>6 – Amortização da Dívida</a:t>
            </a:r>
          </a:p>
        </p:txBody>
      </p:sp>
      <p:sp>
        <p:nvSpPr>
          <p:cNvPr id="7" name="Balão de Fala: Retângulo com Cantos Arredondados 6"/>
          <p:cNvSpPr/>
          <p:nvPr/>
        </p:nvSpPr>
        <p:spPr>
          <a:xfrm>
            <a:off x="8516417" y="4932648"/>
            <a:ext cx="3672408" cy="2088232"/>
          </a:xfrm>
          <a:prstGeom prst="wedgeRoundRectCallout">
            <a:avLst>
              <a:gd name="adj1" fmla="val -48367"/>
              <a:gd name="adj2" fmla="val -86327"/>
              <a:gd name="adj3" fmla="val 16667"/>
            </a:avLst>
          </a:prstGeom>
          <a:solidFill>
            <a:srgbClr val="00206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b="1" dirty="0">
                <a:solidFill>
                  <a:srgbClr val="FFC000"/>
                </a:solidFill>
              </a:rPr>
              <a:t>20 – Transferência à União</a:t>
            </a:r>
          </a:p>
          <a:p>
            <a:pPr algn="just"/>
            <a:r>
              <a:rPr lang="pt-BR" sz="1400" b="1" dirty="0">
                <a:solidFill>
                  <a:srgbClr val="FFC000"/>
                </a:solidFill>
              </a:rPr>
              <a:t>30 – </a:t>
            </a:r>
            <a:r>
              <a:rPr lang="pt-BR" sz="1400" b="1" dirty="0" err="1">
                <a:solidFill>
                  <a:srgbClr val="FFC000"/>
                </a:solidFill>
              </a:rPr>
              <a:t>Transf</a:t>
            </a:r>
            <a:r>
              <a:rPr lang="pt-BR" sz="1400" b="1" dirty="0">
                <a:solidFill>
                  <a:srgbClr val="FFC000"/>
                </a:solidFill>
              </a:rPr>
              <a:t>. a Estados e ao DF</a:t>
            </a:r>
          </a:p>
          <a:p>
            <a:pPr algn="just"/>
            <a:r>
              <a:rPr lang="pt-BR" sz="1400" b="1" dirty="0">
                <a:solidFill>
                  <a:srgbClr val="FFC000"/>
                </a:solidFill>
              </a:rPr>
              <a:t>80 – </a:t>
            </a:r>
            <a:r>
              <a:rPr lang="pt-BR" sz="1400" b="1" dirty="0" err="1">
                <a:solidFill>
                  <a:srgbClr val="FFC000"/>
                </a:solidFill>
              </a:rPr>
              <a:t>Transf</a:t>
            </a:r>
            <a:r>
              <a:rPr lang="pt-BR" sz="1400" b="1" dirty="0">
                <a:solidFill>
                  <a:srgbClr val="FFC000"/>
                </a:solidFill>
              </a:rPr>
              <a:t>. Ao Exterior</a:t>
            </a:r>
          </a:p>
          <a:p>
            <a:pPr algn="just"/>
            <a:r>
              <a:rPr lang="pt-BR" sz="1400" b="1" dirty="0">
                <a:solidFill>
                  <a:srgbClr val="FFC000"/>
                </a:solidFill>
              </a:rPr>
              <a:t>90 – Aplicação Direta (usar o próximo orçamento)</a:t>
            </a:r>
          </a:p>
        </p:txBody>
      </p:sp>
      <p:sp>
        <p:nvSpPr>
          <p:cNvPr id="9" name="Balão de Fala: Retângulo com Cantos Arredondados 8"/>
          <p:cNvSpPr/>
          <p:nvPr/>
        </p:nvSpPr>
        <p:spPr>
          <a:xfrm>
            <a:off x="549796" y="5583010"/>
            <a:ext cx="6264696" cy="1293853"/>
          </a:xfrm>
          <a:prstGeom prst="wedgeRoundRectCallout">
            <a:avLst>
              <a:gd name="adj1" fmla="val -36406"/>
              <a:gd name="adj2" fmla="val -73688"/>
              <a:gd name="adj3" fmla="val 16667"/>
            </a:avLst>
          </a:prstGeom>
          <a:solidFill>
            <a:srgbClr val="FFC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b="1" dirty="0">
                <a:solidFill>
                  <a:srgbClr val="002060"/>
                </a:solidFill>
              </a:rPr>
              <a:t>30 – Material de consumo</a:t>
            </a:r>
          </a:p>
          <a:p>
            <a:pPr algn="just"/>
            <a:r>
              <a:rPr lang="pt-BR" sz="1400" b="1" dirty="0">
                <a:solidFill>
                  <a:srgbClr val="002060"/>
                </a:solidFill>
              </a:rPr>
              <a:t>31 – Premiações Culturais, Artísticas, Científicas, Desportivas e Outras</a:t>
            </a:r>
          </a:p>
          <a:p>
            <a:pPr algn="just"/>
            <a:r>
              <a:rPr lang="pt-BR" sz="1400" b="1" dirty="0">
                <a:solidFill>
                  <a:srgbClr val="002060"/>
                </a:solidFill>
              </a:rPr>
              <a:t>32 – Material, Bem ou Serviço para Distribuição Gratuita</a:t>
            </a:r>
          </a:p>
          <a:p>
            <a:pPr algn="just"/>
            <a:r>
              <a:rPr lang="pt-BR" sz="1400" b="1" dirty="0">
                <a:solidFill>
                  <a:srgbClr val="002060"/>
                </a:solidFill>
              </a:rPr>
              <a:t>52 – Equipamentos e Material Permanente</a:t>
            </a:r>
          </a:p>
        </p:txBody>
      </p:sp>
    </p:spTree>
    <p:extLst>
      <p:ext uri="{BB962C8B-B14F-4D97-AF65-F5344CB8AC3E}">
        <p14:creationId xmlns:p14="http://schemas.microsoft.com/office/powerpoint/2010/main" val="3997285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08" y="476672"/>
            <a:ext cx="11199743" cy="622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8668" y="5949280"/>
            <a:ext cx="2609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ector reto 2"/>
          <p:cNvCxnSpPr/>
          <p:nvPr/>
        </p:nvCxnSpPr>
        <p:spPr>
          <a:xfrm>
            <a:off x="8758708" y="476672"/>
            <a:ext cx="0" cy="31122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Balão de Fala: Oval 4"/>
          <p:cNvSpPr/>
          <p:nvPr/>
        </p:nvSpPr>
        <p:spPr>
          <a:xfrm>
            <a:off x="8902724" y="1988840"/>
            <a:ext cx="2330359" cy="1296144"/>
          </a:xfrm>
          <a:prstGeom prst="wedgeEllipseCallout">
            <a:avLst>
              <a:gd name="adj1" fmla="val -24737"/>
              <a:gd name="adj2" fmla="val -5755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2060"/>
                </a:solidFill>
              </a:rPr>
              <a:t>DAQUI PARA FRENTE É A CLASSIFICAÇÃO QUE INTERESSA A ALMOXARIFADO E PATRIMÔNIO </a:t>
            </a:r>
          </a:p>
        </p:txBody>
      </p:sp>
      <p:cxnSp>
        <p:nvCxnSpPr>
          <p:cNvPr id="7" name="Conector reto 6"/>
          <p:cNvCxnSpPr/>
          <p:nvPr/>
        </p:nvCxnSpPr>
        <p:spPr>
          <a:xfrm>
            <a:off x="8398668" y="3284984"/>
            <a:ext cx="3384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80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264143" y="274541"/>
            <a:ext cx="4273927" cy="461665"/>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pt-BR" b="1" dirty="0"/>
              <a:t>FASES DA DESPESA PÚBLICA</a:t>
            </a:r>
          </a:p>
        </p:txBody>
      </p:sp>
      <p:sp>
        <p:nvSpPr>
          <p:cNvPr id="4" name="Retângulo: Cantos Arredondados 3"/>
          <p:cNvSpPr/>
          <p:nvPr/>
        </p:nvSpPr>
        <p:spPr>
          <a:xfrm>
            <a:off x="3420887" y="1079388"/>
            <a:ext cx="3960440" cy="71176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EMPENHO</a:t>
            </a:r>
          </a:p>
          <a:p>
            <a:pPr algn="ctr"/>
            <a:r>
              <a:rPr lang="pt-BR" sz="1400" dirty="0"/>
              <a:t>ART. 58 DA LEI 4.320/1964</a:t>
            </a:r>
          </a:p>
        </p:txBody>
      </p:sp>
      <p:sp>
        <p:nvSpPr>
          <p:cNvPr id="6" name="Retângulo: Cantos Arredondados 5"/>
          <p:cNvSpPr/>
          <p:nvPr/>
        </p:nvSpPr>
        <p:spPr>
          <a:xfrm>
            <a:off x="684581" y="2289363"/>
            <a:ext cx="9433048" cy="134861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NOTA DE EMPENHO</a:t>
            </a:r>
          </a:p>
          <a:p>
            <a:pPr algn="ctr"/>
            <a:r>
              <a:rPr lang="pt-BR" sz="1400" dirty="0"/>
              <a:t>ART. 61 DA LEI 4.320/1964</a:t>
            </a:r>
          </a:p>
          <a:p>
            <a:pPr algn="ctr"/>
            <a:r>
              <a:rPr lang="pt-BR" sz="1400" dirty="0"/>
              <a:t>REGISTRA O COMPROMETIMENTO DE DESPESA ORÇAMENTÁRIA OBEDECENDO OS LIMITES ESTRITAMENTE PREVISTOS EM LEI, INDICANDO O NOME DO CREDOR, A IMPORTÂNCIA DA DESPESA, BEM COMO A DESCRIÇÃO PORMENORIZADA DA CONTRATAÇÃO</a:t>
            </a:r>
          </a:p>
        </p:txBody>
      </p:sp>
      <p:sp>
        <p:nvSpPr>
          <p:cNvPr id="7" name="Retângulo: Cantos Arredondados 6"/>
          <p:cNvSpPr/>
          <p:nvPr/>
        </p:nvSpPr>
        <p:spPr>
          <a:xfrm>
            <a:off x="684581" y="4081321"/>
            <a:ext cx="9433048" cy="89906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LIQUIDAÇÃO </a:t>
            </a:r>
          </a:p>
          <a:p>
            <a:pPr algn="ctr"/>
            <a:r>
              <a:rPr lang="pt-BR" sz="1400" dirty="0"/>
              <a:t>ART. 63 DA LEI 4.320/1964</a:t>
            </a:r>
          </a:p>
          <a:p>
            <a:pPr algn="ctr"/>
            <a:r>
              <a:rPr lang="pt-BR" sz="1400" dirty="0"/>
              <a:t>VERIFICAÇÃO QUALITATIVA, QUANTITATIVA, DOCUMENTAL DAQUILO QUE FOI CONTRATADO.</a:t>
            </a:r>
          </a:p>
        </p:txBody>
      </p:sp>
      <p:sp>
        <p:nvSpPr>
          <p:cNvPr id="10" name="Retângulo: Cantos Arredondados 9"/>
          <p:cNvSpPr/>
          <p:nvPr/>
        </p:nvSpPr>
        <p:spPr>
          <a:xfrm>
            <a:off x="684581" y="5456037"/>
            <a:ext cx="9433048" cy="113257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PAGAMENTO</a:t>
            </a:r>
          </a:p>
          <a:p>
            <a:pPr algn="ctr"/>
            <a:r>
              <a:rPr lang="pt-BR" sz="1400" dirty="0"/>
              <a:t>ART. 64 DA LEI 4.320/1964</a:t>
            </a:r>
          </a:p>
          <a:p>
            <a:pPr algn="ctr"/>
            <a:r>
              <a:rPr lang="pt-BR" sz="1400" dirty="0"/>
              <a:t>CONSISTE NA ENTREGA AO CREDOR A IMPORTÂNCIA LIQUIDADA, EXTINGUINDO O DÉBITO CONTRAÍDO PELO ESTADO</a:t>
            </a:r>
          </a:p>
        </p:txBody>
      </p:sp>
      <p:sp>
        <p:nvSpPr>
          <p:cNvPr id="11" name="Seta: para Baixo 10"/>
          <p:cNvSpPr/>
          <p:nvPr/>
        </p:nvSpPr>
        <p:spPr>
          <a:xfrm>
            <a:off x="5244362" y="5051038"/>
            <a:ext cx="313487" cy="35172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Baixo 11"/>
          <p:cNvSpPr/>
          <p:nvPr/>
        </p:nvSpPr>
        <p:spPr>
          <a:xfrm>
            <a:off x="5244362" y="3685796"/>
            <a:ext cx="313487" cy="35172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p:cNvSpPr/>
          <p:nvPr/>
        </p:nvSpPr>
        <p:spPr>
          <a:xfrm>
            <a:off x="5244362" y="1895178"/>
            <a:ext cx="313487" cy="35172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have Direita 13"/>
          <p:cNvSpPr/>
          <p:nvPr/>
        </p:nvSpPr>
        <p:spPr>
          <a:xfrm>
            <a:off x="10117629" y="2289362"/>
            <a:ext cx="801319" cy="42992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5" name="CaixaDeTexto 14"/>
          <p:cNvSpPr txBox="1"/>
          <p:nvPr/>
        </p:nvSpPr>
        <p:spPr>
          <a:xfrm rot="16200000">
            <a:off x="8614642" y="3723157"/>
            <a:ext cx="5742278" cy="276999"/>
          </a:xfrm>
          <a:prstGeom prst="rect">
            <a:avLst/>
          </a:prstGeom>
          <a:solidFill>
            <a:srgbClr val="FFC000"/>
          </a:solidFill>
          <a:ln>
            <a:solidFill>
              <a:srgbClr val="002060"/>
            </a:solidFill>
          </a:ln>
        </p:spPr>
        <p:txBody>
          <a:bodyPr wrap="none" rtlCol="0">
            <a:spAutoFit/>
          </a:bodyPr>
          <a:lstStyle/>
          <a:p>
            <a:r>
              <a:rPr lang="pt-BR" sz="1200" b="1" dirty="0"/>
              <a:t>TUDO  REGISTRADO NOS SISTEMAS FINANCEIRO ORÇAMENTÁRIO CONTÁBIL</a:t>
            </a:r>
          </a:p>
        </p:txBody>
      </p:sp>
    </p:spTree>
    <p:extLst>
      <p:ext uri="{BB962C8B-B14F-4D97-AF65-F5344CB8AC3E}">
        <p14:creationId xmlns:p14="http://schemas.microsoft.com/office/powerpoint/2010/main" val="2282049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05780" y="376804"/>
            <a:ext cx="11521280" cy="6220548"/>
          </a:xfrm>
          <a:prstGeom prst="rect">
            <a:avLst/>
          </a:prstGeom>
        </p:spPr>
      </p:pic>
    </p:spTree>
    <p:extLst>
      <p:ext uri="{BB962C8B-B14F-4D97-AF65-F5344CB8AC3E}">
        <p14:creationId xmlns:p14="http://schemas.microsoft.com/office/powerpoint/2010/main" val="2240195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1772807" y="1611289"/>
            <a:ext cx="1998091" cy="521230"/>
          </a:xfrm>
          <a:prstGeom prst="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dirty="0"/>
              <a:t>PATRIMONIALISTA</a:t>
            </a:r>
          </a:p>
        </p:txBody>
      </p:sp>
      <p:sp>
        <p:nvSpPr>
          <p:cNvPr id="20" name="Retângulo Arredondado 19"/>
          <p:cNvSpPr/>
          <p:nvPr/>
        </p:nvSpPr>
        <p:spPr>
          <a:xfrm>
            <a:off x="2691148" y="2354813"/>
            <a:ext cx="2160220" cy="756281"/>
          </a:xfrm>
          <a:prstGeom prst="roundRect">
            <a:avLst>
              <a:gd name="adj" fmla="val 50000"/>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dirty="0"/>
              <a:t>ADMINISTRAÇÃO PÚBLICA</a:t>
            </a:r>
          </a:p>
        </p:txBody>
      </p:sp>
      <p:sp>
        <p:nvSpPr>
          <p:cNvPr id="21" name="Retângulo 20"/>
          <p:cNvSpPr/>
          <p:nvPr/>
        </p:nvSpPr>
        <p:spPr>
          <a:xfrm>
            <a:off x="4108090" y="3497536"/>
            <a:ext cx="2214823" cy="387423"/>
          </a:xfrm>
          <a:prstGeom prst="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dirty="0"/>
              <a:t>GERENCIAL</a:t>
            </a:r>
          </a:p>
        </p:txBody>
      </p:sp>
      <p:sp>
        <p:nvSpPr>
          <p:cNvPr id="22" name="Retângulo 21"/>
          <p:cNvSpPr/>
          <p:nvPr/>
        </p:nvSpPr>
        <p:spPr>
          <a:xfrm>
            <a:off x="1718787" y="3497858"/>
            <a:ext cx="2160803" cy="386561"/>
          </a:xfrm>
          <a:prstGeom prst="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dirty="0"/>
              <a:t>BUROCRÁTICA</a:t>
            </a:r>
          </a:p>
        </p:txBody>
      </p:sp>
      <p:sp>
        <p:nvSpPr>
          <p:cNvPr id="23" name="CaixaDeTexto 22"/>
          <p:cNvSpPr txBox="1"/>
          <p:nvPr/>
        </p:nvSpPr>
        <p:spPr>
          <a:xfrm>
            <a:off x="3069201" y="384011"/>
            <a:ext cx="5672107" cy="757130"/>
          </a:xfrm>
          <a:prstGeom prst="rect">
            <a:avLst/>
          </a:prstGeom>
          <a:solidFill>
            <a:schemeClr val="accent1">
              <a:lumMod val="50000"/>
            </a:schemeClr>
          </a:solidFill>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lnSpc>
                <a:spcPct val="90000"/>
              </a:lnSpc>
              <a:defRPr/>
            </a:pPr>
            <a:r>
              <a:rPr lang="pt-BR" b="1" dirty="0"/>
              <a:t>ADMINISTRAÇÃO PÚBLICA BRASILEIRA</a:t>
            </a:r>
          </a:p>
        </p:txBody>
      </p:sp>
      <p:sp>
        <p:nvSpPr>
          <p:cNvPr id="27" name="Retângulo 26"/>
          <p:cNvSpPr/>
          <p:nvPr/>
        </p:nvSpPr>
        <p:spPr>
          <a:xfrm>
            <a:off x="2663847" y="4252689"/>
            <a:ext cx="2214823" cy="61072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dirty="0"/>
              <a:t>CONTABILIDADE PÚBLICA</a:t>
            </a:r>
          </a:p>
        </p:txBody>
      </p:sp>
      <p:sp>
        <p:nvSpPr>
          <p:cNvPr id="28" name="Retângulo 27"/>
          <p:cNvSpPr/>
          <p:nvPr/>
        </p:nvSpPr>
        <p:spPr>
          <a:xfrm>
            <a:off x="5338132" y="4251206"/>
            <a:ext cx="2214823" cy="387423"/>
          </a:xfrm>
          <a:prstGeom prst="rect">
            <a:avLst/>
          </a:prstGeom>
          <a:solidFill>
            <a:schemeClr val="accent1">
              <a:lumMod val="50000"/>
            </a:schemeClr>
          </a:solidFill>
          <a:ln>
            <a:solidFill>
              <a:srgbClr val="000099"/>
            </a:soli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pt-BR" sz="1400" dirty="0"/>
              <a:t>ADM. DOS RECURSOS</a:t>
            </a:r>
          </a:p>
        </p:txBody>
      </p:sp>
      <p:cxnSp>
        <p:nvCxnSpPr>
          <p:cNvPr id="30" name="Conector de Seta Reta 29"/>
          <p:cNvCxnSpPr>
            <a:stCxn id="0" idx="2"/>
            <a:endCxn id="0" idx="0"/>
          </p:cNvCxnSpPr>
          <p:nvPr/>
        </p:nvCxnSpPr>
        <p:spPr>
          <a:xfrm>
            <a:off x="5215503" y="3885129"/>
            <a:ext cx="1230236" cy="36561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a:stCxn id="0" idx="2"/>
            <a:endCxn id="0" idx="0"/>
          </p:cNvCxnSpPr>
          <p:nvPr/>
        </p:nvCxnSpPr>
        <p:spPr>
          <a:xfrm flipH="1">
            <a:off x="3770899" y="3885130"/>
            <a:ext cx="1444605" cy="3679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0" name="Conector de Seta Reta 39"/>
          <p:cNvCxnSpPr>
            <a:stCxn id="0" idx="2"/>
            <a:endCxn id="0" idx="0"/>
          </p:cNvCxnSpPr>
          <p:nvPr/>
        </p:nvCxnSpPr>
        <p:spPr>
          <a:xfrm flipH="1">
            <a:off x="2799096" y="3111021"/>
            <a:ext cx="971803" cy="3870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Conector de Seta Reta 42"/>
          <p:cNvCxnSpPr>
            <a:stCxn id="0" idx="2"/>
            <a:endCxn id="0" idx="0"/>
          </p:cNvCxnSpPr>
          <p:nvPr/>
        </p:nvCxnSpPr>
        <p:spPr>
          <a:xfrm>
            <a:off x="3770899" y="3111021"/>
            <a:ext cx="1444605" cy="3870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4" name="Chave Esquerda 73"/>
          <p:cNvSpPr/>
          <p:nvPr/>
        </p:nvSpPr>
        <p:spPr>
          <a:xfrm>
            <a:off x="7534253" y="1548514"/>
            <a:ext cx="702652" cy="4202810"/>
          </a:xfrm>
          <a:prstGeom prst="leftBrace">
            <a:avLst>
              <a:gd name="adj1" fmla="val 0"/>
              <a:gd name="adj2" fmla="val 69504"/>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sz="1400"/>
          </a:p>
        </p:txBody>
      </p:sp>
      <p:sp>
        <p:nvSpPr>
          <p:cNvPr id="76" name="Retângulo 75"/>
          <p:cNvSpPr/>
          <p:nvPr/>
        </p:nvSpPr>
        <p:spPr>
          <a:xfrm>
            <a:off x="7936790" y="4250747"/>
            <a:ext cx="2215139" cy="388245"/>
          </a:xfrm>
          <a:prstGeom prst="rect">
            <a:avLst/>
          </a:prstGeom>
          <a:solidFill>
            <a:schemeClr val="accent1">
              <a:lumMod val="5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pt-BR" sz="1400" dirty="0"/>
              <a:t>MATERIAIS</a:t>
            </a:r>
          </a:p>
        </p:txBody>
      </p:sp>
      <p:sp>
        <p:nvSpPr>
          <p:cNvPr id="77" name="Retângulo 76"/>
          <p:cNvSpPr/>
          <p:nvPr/>
        </p:nvSpPr>
        <p:spPr>
          <a:xfrm>
            <a:off x="7897922" y="3398786"/>
            <a:ext cx="2214823" cy="387423"/>
          </a:xfrm>
          <a:prstGeom prst="rect">
            <a:avLst/>
          </a:prstGeom>
          <a:solidFill>
            <a:schemeClr val="accent1">
              <a:lumMod val="5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pt-BR" sz="1400" dirty="0"/>
              <a:t>PATRIMONIAIS</a:t>
            </a:r>
          </a:p>
        </p:txBody>
      </p:sp>
      <p:sp>
        <p:nvSpPr>
          <p:cNvPr id="78" name="Retângulo 77"/>
          <p:cNvSpPr/>
          <p:nvPr/>
        </p:nvSpPr>
        <p:spPr>
          <a:xfrm>
            <a:off x="7937180" y="2546368"/>
            <a:ext cx="2214823" cy="387423"/>
          </a:xfrm>
          <a:prstGeom prst="rect">
            <a:avLst/>
          </a:prstGeom>
          <a:solidFill>
            <a:schemeClr val="accent1">
              <a:lumMod val="5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pt-BR" sz="1400" dirty="0"/>
              <a:t>RECURSOS HUMANOS</a:t>
            </a:r>
          </a:p>
        </p:txBody>
      </p:sp>
      <p:sp>
        <p:nvSpPr>
          <p:cNvPr id="79" name="Retângulo 78"/>
          <p:cNvSpPr/>
          <p:nvPr/>
        </p:nvSpPr>
        <p:spPr>
          <a:xfrm>
            <a:off x="7937180" y="1693949"/>
            <a:ext cx="2214823" cy="387423"/>
          </a:xfrm>
          <a:prstGeom prst="rect">
            <a:avLst/>
          </a:prstGeom>
          <a:solidFill>
            <a:schemeClr val="accent1">
              <a:lumMod val="5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pt-BR" sz="1400" dirty="0"/>
              <a:t>CAPITAL</a:t>
            </a:r>
          </a:p>
        </p:txBody>
      </p:sp>
      <p:sp>
        <p:nvSpPr>
          <p:cNvPr id="80" name="Retângulo 79"/>
          <p:cNvSpPr/>
          <p:nvPr/>
        </p:nvSpPr>
        <p:spPr>
          <a:xfrm>
            <a:off x="7954210" y="5103623"/>
            <a:ext cx="2214823" cy="387423"/>
          </a:xfrm>
          <a:prstGeom prst="rect">
            <a:avLst/>
          </a:prstGeom>
          <a:solidFill>
            <a:schemeClr val="accent1">
              <a:lumMod val="5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pt-BR" sz="1400" dirty="0"/>
              <a:t>TECNOLÓGICOS</a:t>
            </a:r>
          </a:p>
        </p:txBody>
      </p:sp>
      <p:cxnSp>
        <p:nvCxnSpPr>
          <p:cNvPr id="83" name="Conector Angulado 82"/>
          <p:cNvCxnSpPr>
            <a:endCxn id="0" idx="1"/>
          </p:cNvCxnSpPr>
          <p:nvPr/>
        </p:nvCxnSpPr>
        <p:spPr>
          <a:xfrm rot="16200000" flipH="1">
            <a:off x="2341777" y="2384551"/>
            <a:ext cx="546639" cy="151249"/>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 name="Texto Explicativo em Elipse 1"/>
          <p:cNvSpPr/>
          <p:nvPr/>
        </p:nvSpPr>
        <p:spPr>
          <a:xfrm>
            <a:off x="5905255" y="2025595"/>
            <a:ext cx="1695354" cy="852418"/>
          </a:xfrm>
          <a:prstGeom prst="wedgeEllipseCallout">
            <a:avLst>
              <a:gd name="adj1" fmla="val -52289"/>
              <a:gd name="adj2" fmla="val 130484"/>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1400" b="1" dirty="0">
                <a:solidFill>
                  <a:srgbClr val="0000CC"/>
                </a:solidFill>
              </a:rPr>
              <a:t>2ª Guerra Mundial</a:t>
            </a:r>
          </a:p>
        </p:txBody>
      </p:sp>
      <p:sp>
        <p:nvSpPr>
          <p:cNvPr id="3" name="Balão de Fala: Oval 2"/>
          <p:cNvSpPr/>
          <p:nvPr/>
        </p:nvSpPr>
        <p:spPr>
          <a:xfrm>
            <a:off x="4752819" y="1349815"/>
            <a:ext cx="1236480" cy="1314212"/>
          </a:xfrm>
          <a:prstGeom prst="wedgeEllipseCallout">
            <a:avLst>
              <a:gd name="adj1" fmla="val 8104"/>
              <a:gd name="adj2" fmla="val 113927"/>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4859412" y="1601020"/>
            <a:ext cx="1382965" cy="938719"/>
          </a:xfrm>
          <a:prstGeom prst="rect">
            <a:avLst/>
          </a:prstGeom>
          <a:noFill/>
        </p:spPr>
        <p:txBody>
          <a:bodyPr wrap="square" rtlCol="0">
            <a:spAutoFit/>
          </a:bodyPr>
          <a:lstStyle/>
          <a:p>
            <a:r>
              <a:rPr lang="pt-BR" sz="1100" b="1" dirty="0"/>
              <a:t>APLICA AS PREMISSAS DE SUCESSO DE EMPRESAS PRIVADAS</a:t>
            </a:r>
          </a:p>
        </p:txBody>
      </p:sp>
    </p:spTree>
    <p:extLst>
      <p:ext uri="{BB962C8B-B14F-4D97-AF65-F5344CB8AC3E}">
        <p14:creationId xmlns:p14="http://schemas.microsoft.com/office/powerpoint/2010/main" val="392348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rculo: Vazio 6"/>
          <p:cNvSpPr/>
          <p:nvPr/>
        </p:nvSpPr>
        <p:spPr>
          <a:xfrm>
            <a:off x="6742484" y="324929"/>
            <a:ext cx="4176464" cy="3744416"/>
          </a:xfrm>
          <a:prstGeom prst="donut">
            <a:avLst>
              <a:gd name="adj" fmla="val 7413"/>
            </a:avLst>
          </a:prstGeom>
          <a:solidFill>
            <a:srgbClr val="FF0000"/>
          </a:solidFill>
          <a:scene3d>
            <a:camera prst="perspectiveContrasting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8" name="Imagem 17"/>
          <p:cNvPicPr>
            <a:picLocks noChangeAspect="1"/>
          </p:cNvPicPr>
          <p:nvPr/>
        </p:nvPicPr>
        <p:blipFill>
          <a:blip r:embed="rId2"/>
          <a:stretch>
            <a:fillRect/>
          </a:stretch>
        </p:blipFill>
        <p:spPr>
          <a:xfrm>
            <a:off x="490459" y="2708920"/>
            <a:ext cx="3011220" cy="2463725"/>
          </a:xfrm>
          <a:prstGeom prst="rect">
            <a:avLst/>
          </a:prstGeom>
          <a:scene3d>
            <a:camera prst="perspectiveContrastingRightFacing"/>
            <a:lightRig rig="threePt" dir="t"/>
          </a:scene3d>
          <a:sp3d>
            <a:bevelT/>
          </a:sp3d>
        </p:spPr>
      </p:pic>
      <p:cxnSp>
        <p:nvCxnSpPr>
          <p:cNvPr id="32" name="Conector reto 31"/>
          <p:cNvCxnSpPr>
            <a:cxnSpLocks/>
          </p:cNvCxnSpPr>
          <p:nvPr/>
        </p:nvCxnSpPr>
        <p:spPr>
          <a:xfrm flipV="1">
            <a:off x="2638028" y="404664"/>
            <a:ext cx="5688632" cy="311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to 33"/>
          <p:cNvCxnSpPr>
            <a:cxnSpLocks/>
            <a:endCxn id="7" idx="4"/>
          </p:cNvCxnSpPr>
          <p:nvPr/>
        </p:nvCxnSpPr>
        <p:spPr>
          <a:xfrm>
            <a:off x="2683345" y="3520988"/>
            <a:ext cx="6147371" cy="548357"/>
          </a:xfrm>
          <a:prstGeom prst="line">
            <a:avLst/>
          </a:prstGeom>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rot="20974705">
            <a:off x="2982605" y="2937959"/>
            <a:ext cx="4150495" cy="307777"/>
          </a:xfrm>
          <a:prstGeom prst="rect">
            <a:avLst/>
          </a:prstGeom>
          <a:noFill/>
        </p:spPr>
        <p:txBody>
          <a:bodyPr wrap="none" rtlCol="0">
            <a:spAutoFit/>
          </a:bodyPr>
          <a:lstStyle/>
          <a:p>
            <a:r>
              <a:rPr lang="pt-BR" sz="1400" b="1" dirty="0">
                <a:solidFill>
                  <a:srgbClr val="002060"/>
                </a:solidFill>
              </a:rPr>
              <a:t>QUAL O FOCO DA ADMINISTRAÇÃO PÚBLICA?</a:t>
            </a:r>
          </a:p>
        </p:txBody>
      </p:sp>
      <p:pic>
        <p:nvPicPr>
          <p:cNvPr id="3" name="Imagem 2"/>
          <p:cNvPicPr>
            <a:picLocks noChangeAspect="1"/>
          </p:cNvPicPr>
          <p:nvPr/>
        </p:nvPicPr>
        <p:blipFill>
          <a:blip r:embed="rId3"/>
          <a:stretch>
            <a:fillRect/>
          </a:stretch>
        </p:blipFill>
        <p:spPr>
          <a:xfrm rot="21147288">
            <a:off x="8008087" y="1207199"/>
            <a:ext cx="1912609" cy="1854493"/>
          </a:xfrm>
          <a:prstGeom prst="rect">
            <a:avLst/>
          </a:prstGeom>
          <a:scene3d>
            <a:camera prst="orthographicFront"/>
            <a:lightRig rig="threePt" dir="t"/>
          </a:scene3d>
          <a:sp3d>
            <a:bevelT/>
          </a:sp3d>
        </p:spPr>
      </p:pic>
      <p:pic>
        <p:nvPicPr>
          <p:cNvPr id="8" name="Imagem 7"/>
          <p:cNvPicPr>
            <a:picLocks noChangeAspect="1"/>
          </p:cNvPicPr>
          <p:nvPr/>
        </p:nvPicPr>
        <p:blipFill>
          <a:blip r:embed="rId4"/>
          <a:stretch>
            <a:fillRect/>
          </a:stretch>
        </p:blipFill>
        <p:spPr>
          <a:xfrm>
            <a:off x="4811792" y="4411098"/>
            <a:ext cx="2314911" cy="2103333"/>
          </a:xfrm>
          <a:prstGeom prst="rect">
            <a:avLst/>
          </a:prstGeom>
          <a:ln>
            <a:solidFill>
              <a:srgbClr val="002060"/>
            </a:solidFill>
          </a:ln>
          <a:scene3d>
            <a:camera prst="orthographicFront"/>
            <a:lightRig rig="threePt" dir="t"/>
          </a:scene3d>
          <a:sp3d>
            <a:bevelT/>
          </a:sp3d>
        </p:spPr>
      </p:pic>
    </p:spTree>
    <p:extLst>
      <p:ext uri="{BB962C8B-B14F-4D97-AF65-F5344CB8AC3E}">
        <p14:creationId xmlns:p14="http://schemas.microsoft.com/office/powerpoint/2010/main" val="3012224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989956" y="260648"/>
            <a:ext cx="4824536" cy="1872208"/>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bg1"/>
                </a:solidFill>
              </a:rPr>
              <a:t>A NOVA GESTÃO PÚBLICA</a:t>
            </a:r>
          </a:p>
        </p:txBody>
      </p:sp>
      <p:sp>
        <p:nvSpPr>
          <p:cNvPr id="3" name="Retângulo: Cantos Arredondados 2"/>
          <p:cNvSpPr/>
          <p:nvPr/>
        </p:nvSpPr>
        <p:spPr>
          <a:xfrm>
            <a:off x="1449896" y="2925390"/>
            <a:ext cx="6048672" cy="93610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a:p>
            <a:pPr algn="ctr"/>
            <a:endParaRPr lang="pt-BR" sz="1600" dirty="0"/>
          </a:p>
          <a:p>
            <a:pPr algn="ctr"/>
            <a:r>
              <a:rPr lang="pt-BR" sz="1600" dirty="0"/>
              <a:t>GESTOR PÚBLICO ADMINISTRA </a:t>
            </a:r>
            <a:r>
              <a:rPr lang="pt-BR" sz="1800" b="1" u="sng" dirty="0"/>
              <a:t>PELO POVO</a:t>
            </a:r>
          </a:p>
        </p:txBody>
      </p:sp>
      <p:sp>
        <p:nvSpPr>
          <p:cNvPr id="5" name="Retângulo: Cantos Arredondados 4"/>
          <p:cNvSpPr/>
          <p:nvPr/>
        </p:nvSpPr>
        <p:spPr>
          <a:xfrm>
            <a:off x="2161863" y="2765359"/>
            <a:ext cx="4968552" cy="504056"/>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002060"/>
                </a:solidFill>
              </a:rPr>
              <a:t>PARADIGMA ANTERIOR</a:t>
            </a:r>
          </a:p>
        </p:txBody>
      </p:sp>
      <p:sp>
        <p:nvSpPr>
          <p:cNvPr id="6" name="Retângulo: Cantos Arredondados 5"/>
          <p:cNvSpPr/>
          <p:nvPr/>
        </p:nvSpPr>
        <p:spPr>
          <a:xfrm>
            <a:off x="1449896" y="5733256"/>
            <a:ext cx="6048672" cy="93610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a:p>
            <a:pPr algn="ctr"/>
            <a:endParaRPr lang="pt-BR" sz="1600" dirty="0"/>
          </a:p>
          <a:p>
            <a:pPr algn="ctr"/>
            <a:r>
              <a:rPr lang="pt-BR" sz="1600" dirty="0"/>
              <a:t>GESTOR PÚBLICO ADMINISTRA </a:t>
            </a:r>
            <a:r>
              <a:rPr lang="pt-BR" sz="1800" b="1" u="sng" dirty="0"/>
              <a:t>COM O POVO</a:t>
            </a:r>
          </a:p>
        </p:txBody>
      </p:sp>
      <p:sp>
        <p:nvSpPr>
          <p:cNvPr id="7" name="Retângulo: Cantos Arredondados 6"/>
          <p:cNvSpPr/>
          <p:nvPr/>
        </p:nvSpPr>
        <p:spPr>
          <a:xfrm>
            <a:off x="1449896" y="4427487"/>
            <a:ext cx="6048672" cy="93610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a:p>
            <a:pPr algn="ctr"/>
            <a:endParaRPr lang="pt-BR" sz="1600" dirty="0"/>
          </a:p>
          <a:p>
            <a:pPr algn="ctr"/>
            <a:r>
              <a:rPr lang="pt-BR" sz="1600" dirty="0"/>
              <a:t>GESTOR PÚBLICO ADMINISTRA </a:t>
            </a:r>
            <a:r>
              <a:rPr lang="pt-BR" sz="1800" b="1" u="sng" dirty="0"/>
              <a:t>PARA O POVO</a:t>
            </a:r>
          </a:p>
        </p:txBody>
      </p:sp>
      <p:sp>
        <p:nvSpPr>
          <p:cNvPr id="8" name="Retângulo: Cantos Arredondados 7"/>
          <p:cNvSpPr/>
          <p:nvPr/>
        </p:nvSpPr>
        <p:spPr>
          <a:xfrm>
            <a:off x="2161863" y="4231604"/>
            <a:ext cx="4968552" cy="504056"/>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002060"/>
                </a:solidFill>
              </a:rPr>
              <a:t>PARADIGMA ATUAL</a:t>
            </a:r>
          </a:p>
        </p:txBody>
      </p:sp>
      <p:sp>
        <p:nvSpPr>
          <p:cNvPr id="9" name="Retângulo: Cantos Arredondados 8"/>
          <p:cNvSpPr/>
          <p:nvPr/>
        </p:nvSpPr>
        <p:spPr>
          <a:xfrm>
            <a:off x="2161863" y="5523622"/>
            <a:ext cx="4968552" cy="504056"/>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002060"/>
                </a:solidFill>
              </a:rPr>
              <a:t>PARADIGMA EMERGENTE</a:t>
            </a:r>
          </a:p>
        </p:txBody>
      </p:sp>
      <p:pic>
        <p:nvPicPr>
          <p:cNvPr id="10" name="Imagem 9"/>
          <p:cNvPicPr>
            <a:picLocks noChangeAspect="1"/>
          </p:cNvPicPr>
          <p:nvPr/>
        </p:nvPicPr>
        <p:blipFill>
          <a:blip r:embed="rId2"/>
          <a:stretch>
            <a:fillRect/>
          </a:stretch>
        </p:blipFill>
        <p:spPr>
          <a:xfrm>
            <a:off x="7396147" y="3451562"/>
            <a:ext cx="1628775" cy="1171575"/>
          </a:xfrm>
          <a:prstGeom prst="rect">
            <a:avLst/>
          </a:prstGeom>
          <a:scene3d>
            <a:camera prst="orthographicFront"/>
            <a:lightRig rig="threePt" dir="t"/>
          </a:scene3d>
          <a:sp3d>
            <a:bevelT/>
          </a:sp3d>
        </p:spPr>
      </p:pic>
      <p:pic>
        <p:nvPicPr>
          <p:cNvPr id="11" name="Imagem 10"/>
          <p:cNvPicPr>
            <a:picLocks noChangeAspect="1"/>
          </p:cNvPicPr>
          <p:nvPr/>
        </p:nvPicPr>
        <p:blipFill>
          <a:blip r:embed="rId3"/>
          <a:stretch>
            <a:fillRect/>
          </a:stretch>
        </p:blipFill>
        <p:spPr>
          <a:xfrm>
            <a:off x="7396147" y="5746848"/>
            <a:ext cx="1484278" cy="907059"/>
          </a:xfrm>
          <a:prstGeom prst="rect">
            <a:avLst/>
          </a:prstGeom>
          <a:scene3d>
            <a:camera prst="orthographicFront"/>
            <a:lightRig rig="threePt" dir="t"/>
          </a:scene3d>
          <a:sp3d>
            <a:bevelT/>
          </a:sp3d>
        </p:spPr>
      </p:pic>
    </p:spTree>
    <p:extLst>
      <p:ext uri="{BB962C8B-B14F-4D97-AF65-F5344CB8AC3E}">
        <p14:creationId xmlns:p14="http://schemas.microsoft.com/office/powerpoint/2010/main" val="1049167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818512" y="2168859"/>
            <a:ext cx="2800311" cy="2376264"/>
          </a:xfrm>
          <a:prstGeom prst="rect">
            <a:avLst/>
          </a:prstGeom>
          <a:scene3d>
            <a:camera prst="orthographicFront"/>
            <a:lightRig rig="threePt" dir="t"/>
          </a:scene3d>
          <a:sp3d>
            <a:bevelT/>
          </a:sp3d>
        </p:spPr>
      </p:pic>
      <p:pic>
        <p:nvPicPr>
          <p:cNvPr id="3" name="Imagem 2"/>
          <p:cNvPicPr>
            <a:picLocks noChangeAspect="1"/>
          </p:cNvPicPr>
          <p:nvPr/>
        </p:nvPicPr>
        <p:blipFill>
          <a:blip r:embed="rId3"/>
          <a:stretch>
            <a:fillRect/>
          </a:stretch>
        </p:blipFill>
        <p:spPr>
          <a:xfrm rot="16200000">
            <a:off x="4357243" y="2380678"/>
            <a:ext cx="3143250" cy="1952625"/>
          </a:xfrm>
          <a:prstGeom prst="rect">
            <a:avLst/>
          </a:prstGeom>
          <a:scene3d>
            <a:camera prst="orthographicFront"/>
            <a:lightRig rig="threePt" dir="t"/>
          </a:scene3d>
          <a:sp3d>
            <a:bevelT/>
          </a:sp3d>
        </p:spPr>
      </p:pic>
      <p:pic>
        <p:nvPicPr>
          <p:cNvPr id="4" name="Imagem 3"/>
          <p:cNvPicPr>
            <a:picLocks noChangeAspect="1"/>
          </p:cNvPicPr>
          <p:nvPr/>
        </p:nvPicPr>
        <p:blipFill>
          <a:blip r:embed="rId4"/>
          <a:stretch>
            <a:fillRect/>
          </a:stretch>
        </p:blipFill>
        <p:spPr>
          <a:xfrm>
            <a:off x="7030516" y="3356992"/>
            <a:ext cx="4875950" cy="2983458"/>
          </a:xfrm>
          <a:prstGeom prst="rect">
            <a:avLst/>
          </a:prstGeom>
          <a:scene3d>
            <a:camera prst="orthographicFront"/>
            <a:lightRig rig="threePt" dir="t"/>
          </a:scene3d>
          <a:sp3d>
            <a:bevelT/>
          </a:sp3d>
        </p:spPr>
      </p:pic>
      <p:pic>
        <p:nvPicPr>
          <p:cNvPr id="5" name="Gráfico 4" descr="Sinal de Polegar para Cima"/>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7415" y="2899791"/>
            <a:ext cx="914400" cy="914400"/>
          </a:xfrm>
          <a:prstGeom prst="rect">
            <a:avLst/>
          </a:prstGeom>
          <a:scene3d>
            <a:camera prst="orthographicFront"/>
            <a:lightRig rig="threePt" dir="t"/>
          </a:scene3d>
          <a:sp3d>
            <a:bevelT/>
          </a:sp3d>
        </p:spPr>
      </p:pic>
      <p:pic>
        <p:nvPicPr>
          <p:cNvPr id="6" name="Imagem 5"/>
          <p:cNvPicPr>
            <a:picLocks noChangeAspect="1"/>
          </p:cNvPicPr>
          <p:nvPr/>
        </p:nvPicPr>
        <p:blipFill>
          <a:blip r:embed="rId7"/>
          <a:stretch>
            <a:fillRect/>
          </a:stretch>
        </p:blipFill>
        <p:spPr>
          <a:xfrm>
            <a:off x="7030516" y="235497"/>
            <a:ext cx="4875950" cy="3067124"/>
          </a:xfrm>
          <a:prstGeom prst="rect">
            <a:avLst/>
          </a:prstGeom>
          <a:scene3d>
            <a:camera prst="orthographicFront"/>
            <a:lightRig rig="threePt" dir="t"/>
          </a:scene3d>
          <a:sp3d>
            <a:bevelT/>
          </a:sp3d>
        </p:spPr>
      </p:pic>
      <p:pic>
        <p:nvPicPr>
          <p:cNvPr id="7" name="Imagem 6"/>
          <p:cNvPicPr>
            <a:picLocks noChangeAspect="1"/>
          </p:cNvPicPr>
          <p:nvPr/>
        </p:nvPicPr>
        <p:blipFill>
          <a:blip r:embed="rId8"/>
          <a:stretch>
            <a:fillRect/>
          </a:stretch>
        </p:blipFill>
        <p:spPr>
          <a:xfrm>
            <a:off x="818512" y="692696"/>
            <a:ext cx="3695700" cy="666750"/>
          </a:xfrm>
          <a:prstGeom prst="rect">
            <a:avLst/>
          </a:prstGeom>
          <a:scene3d>
            <a:camera prst="orthographicFront"/>
            <a:lightRig rig="threePt" dir="t"/>
          </a:scene3d>
          <a:sp3d>
            <a:bevelT/>
          </a:sp3d>
        </p:spPr>
      </p:pic>
      <p:sp>
        <p:nvSpPr>
          <p:cNvPr id="8" name="Seta: para a Direita 7"/>
          <p:cNvSpPr/>
          <p:nvPr/>
        </p:nvSpPr>
        <p:spPr>
          <a:xfrm rot="20729890">
            <a:off x="6999451" y="5867101"/>
            <a:ext cx="1667672" cy="86409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002060"/>
                </a:solidFill>
              </a:rPr>
              <a:t>PRÊMIO DE QUALIDADE</a:t>
            </a:r>
          </a:p>
        </p:txBody>
      </p:sp>
    </p:spTree>
    <p:extLst>
      <p:ext uri="{BB962C8B-B14F-4D97-AF65-F5344CB8AC3E}">
        <p14:creationId xmlns:p14="http://schemas.microsoft.com/office/powerpoint/2010/main" val="1671671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909836" y="2060848"/>
            <a:ext cx="10657184" cy="2664295"/>
          </a:xfrm>
          <a:prstGeom prst="rect">
            <a:avLst/>
          </a:prstGeom>
          <a:effectLst>
            <a:glow rad="228600">
              <a:schemeClr val="accent1">
                <a:satMod val="175000"/>
                <a:alpha val="40000"/>
              </a:schemeClr>
            </a:glow>
          </a:effectLst>
        </p:spPr>
      </p:pic>
      <p:sp>
        <p:nvSpPr>
          <p:cNvPr id="3" name="Seta: para a Esquerda 2"/>
          <p:cNvSpPr/>
          <p:nvPr/>
        </p:nvSpPr>
        <p:spPr>
          <a:xfrm rot="5400000">
            <a:off x="1983777" y="4915925"/>
            <a:ext cx="1296144" cy="50405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para a Esquerda 3"/>
          <p:cNvSpPr/>
          <p:nvPr/>
        </p:nvSpPr>
        <p:spPr>
          <a:xfrm rot="5400000">
            <a:off x="9196935" y="4915925"/>
            <a:ext cx="1296144" cy="50405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Esquerda 4"/>
          <p:cNvSpPr/>
          <p:nvPr/>
        </p:nvSpPr>
        <p:spPr>
          <a:xfrm rot="5400000">
            <a:off x="5590356" y="4915925"/>
            <a:ext cx="1296144" cy="50405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Esquerda 5"/>
          <p:cNvSpPr/>
          <p:nvPr/>
        </p:nvSpPr>
        <p:spPr>
          <a:xfrm rot="16200000">
            <a:off x="9199279" y="1319737"/>
            <a:ext cx="1296144" cy="50405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Esquerda 6"/>
          <p:cNvSpPr/>
          <p:nvPr/>
        </p:nvSpPr>
        <p:spPr>
          <a:xfrm rot="16200000">
            <a:off x="5621415" y="1349423"/>
            <a:ext cx="1296144" cy="50405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Esquerda 7"/>
          <p:cNvSpPr/>
          <p:nvPr/>
        </p:nvSpPr>
        <p:spPr>
          <a:xfrm rot="16200000">
            <a:off x="2071736" y="1366010"/>
            <a:ext cx="1296144" cy="50405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48717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2061964" y="126876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trela: 6 Pontas 2"/>
          <p:cNvSpPr/>
          <p:nvPr/>
        </p:nvSpPr>
        <p:spPr>
          <a:xfrm>
            <a:off x="5008781" y="3113292"/>
            <a:ext cx="2232248" cy="1728192"/>
          </a:xfrm>
          <a:prstGeom prst="star6">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rPr>
              <a:t>GESTOR</a:t>
            </a:r>
          </a:p>
        </p:txBody>
      </p:sp>
      <p:sp>
        <p:nvSpPr>
          <p:cNvPr id="4" name="Retângulo: Cantos Diagonais Recortados 3"/>
          <p:cNvSpPr/>
          <p:nvPr/>
        </p:nvSpPr>
        <p:spPr>
          <a:xfrm>
            <a:off x="408660" y="260646"/>
            <a:ext cx="3165472" cy="1800201"/>
          </a:xfrm>
          <a:prstGeom prst="snip2Diag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C000"/>
                </a:solidFill>
                <a:latin typeface="Broadway" panose="04040905080B02020502" pitchFamily="82" charset="0"/>
              </a:rPr>
              <a:t>NOVA VISÃO DO GESTOR PÚBLICO</a:t>
            </a:r>
          </a:p>
        </p:txBody>
      </p:sp>
      <p:sp>
        <p:nvSpPr>
          <p:cNvPr id="9" name="Seta: para a Esquerda 8"/>
          <p:cNvSpPr/>
          <p:nvPr/>
        </p:nvSpPr>
        <p:spPr>
          <a:xfrm rot="2469575">
            <a:off x="4917407" y="2813283"/>
            <a:ext cx="1051929" cy="720080"/>
          </a:xfrm>
          <a:prstGeom prst="lef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t>ACESSÍVEL</a:t>
            </a:r>
          </a:p>
        </p:txBody>
      </p:sp>
      <p:sp>
        <p:nvSpPr>
          <p:cNvPr id="10" name="Seta: para a Esquerda 9"/>
          <p:cNvSpPr/>
          <p:nvPr/>
        </p:nvSpPr>
        <p:spPr>
          <a:xfrm rot="16200000">
            <a:off x="5448267" y="4615971"/>
            <a:ext cx="1281611" cy="720080"/>
          </a:xfrm>
          <a:prstGeom prst="lef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t>FLEXIBILIDADE</a:t>
            </a:r>
          </a:p>
        </p:txBody>
      </p:sp>
      <p:sp>
        <p:nvSpPr>
          <p:cNvPr id="11" name="Seta: para a Esquerda 10"/>
          <p:cNvSpPr/>
          <p:nvPr/>
        </p:nvSpPr>
        <p:spPr>
          <a:xfrm>
            <a:off x="4011999" y="3655571"/>
            <a:ext cx="1431372" cy="720080"/>
          </a:xfrm>
          <a:prstGeom prst="lef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t>DISPONIBILIDADE</a:t>
            </a:r>
          </a:p>
        </p:txBody>
      </p:sp>
      <p:sp>
        <p:nvSpPr>
          <p:cNvPr id="12" name="Seta: para a Direita 11"/>
          <p:cNvSpPr/>
          <p:nvPr/>
        </p:nvSpPr>
        <p:spPr>
          <a:xfrm>
            <a:off x="6862244" y="3678273"/>
            <a:ext cx="1393269" cy="59823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t>CONFIABILIDADE</a:t>
            </a:r>
          </a:p>
        </p:txBody>
      </p:sp>
      <p:sp>
        <p:nvSpPr>
          <p:cNvPr id="13" name="Seta: para a Direita 12"/>
          <p:cNvSpPr/>
          <p:nvPr/>
        </p:nvSpPr>
        <p:spPr>
          <a:xfrm rot="19110041">
            <a:off x="6179277" y="2878961"/>
            <a:ext cx="1045234" cy="706748"/>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t>RAPIDEZ</a:t>
            </a:r>
          </a:p>
        </p:txBody>
      </p:sp>
    </p:spTree>
    <p:extLst>
      <p:ext uri="{BB962C8B-B14F-4D97-AF65-F5344CB8AC3E}">
        <p14:creationId xmlns:p14="http://schemas.microsoft.com/office/powerpoint/2010/main" val="253983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half" idx="2"/>
          </p:nvPr>
        </p:nvSpPr>
        <p:spPr>
          <a:xfrm>
            <a:off x="780744" y="5285793"/>
            <a:ext cx="10536452" cy="1335901"/>
          </a:xfrm>
        </p:spPr>
        <p:style>
          <a:lnRef idx="1">
            <a:schemeClr val="dk1"/>
          </a:lnRef>
          <a:fillRef idx="2">
            <a:schemeClr val="dk1"/>
          </a:fillRef>
          <a:effectRef idx="1">
            <a:schemeClr val="dk1"/>
          </a:effectRef>
          <a:fontRef idx="minor">
            <a:schemeClr val="dk1"/>
          </a:fontRef>
        </p:style>
        <p:txBody>
          <a:bodyPr>
            <a:normAutofit/>
          </a:bodyPr>
          <a:lstStyle/>
          <a:p>
            <a:pPr algn="ctr">
              <a:defRPr/>
            </a:pPr>
            <a:r>
              <a:rPr lang="pt-BR" altLang="pt-BR" sz="4000" b="1" dirty="0">
                <a:effectLst>
                  <a:outerShdw blurRad="38100" dist="38100" dir="2700000" algn="tl">
                    <a:srgbClr val="000000"/>
                  </a:outerShdw>
                </a:effectLst>
              </a:rPr>
              <a:t>OBRIGADO PELA ATENÇÃO E ATÉ O PRÓXIMO  ENCONTRO!</a:t>
            </a:r>
            <a:endParaRPr lang="pt-BR" altLang="pt-BR" sz="4000" dirty="0">
              <a:effectLst>
                <a:outerShdw blurRad="38100" dist="38100" dir="2700000" algn="tl">
                  <a:srgbClr val="000000"/>
                </a:outerShdw>
              </a:effectLst>
            </a:endParaRPr>
          </a:p>
        </p:txBody>
      </p:sp>
      <p:pic>
        <p:nvPicPr>
          <p:cNvPr id="6" name="Imagem 5"/>
          <p:cNvPicPr>
            <a:picLocks noChangeAspect="1"/>
          </p:cNvPicPr>
          <p:nvPr/>
        </p:nvPicPr>
        <p:blipFill>
          <a:blip r:embed="rId2"/>
          <a:stretch>
            <a:fillRect/>
          </a:stretch>
        </p:blipFill>
        <p:spPr>
          <a:xfrm>
            <a:off x="3636702" y="306004"/>
            <a:ext cx="4824536" cy="2655522"/>
          </a:xfrm>
          <a:prstGeom prst="rect">
            <a:avLst/>
          </a:prstGeom>
          <a:scene3d>
            <a:camera prst="orthographicFront"/>
            <a:lightRig rig="threePt" dir="t"/>
          </a:scene3d>
          <a:sp3d>
            <a:bevelT/>
          </a:sp3d>
        </p:spPr>
      </p:pic>
      <p:pic>
        <p:nvPicPr>
          <p:cNvPr id="7" name="Imagem 6"/>
          <p:cNvPicPr>
            <a:picLocks noChangeAspect="1"/>
          </p:cNvPicPr>
          <p:nvPr/>
        </p:nvPicPr>
        <p:blipFill>
          <a:blip r:embed="rId3"/>
          <a:stretch>
            <a:fillRect/>
          </a:stretch>
        </p:blipFill>
        <p:spPr>
          <a:xfrm>
            <a:off x="1557908" y="3233182"/>
            <a:ext cx="2993323" cy="1790265"/>
          </a:xfrm>
          <a:prstGeom prst="rect">
            <a:avLst/>
          </a:prstGeom>
          <a:scene3d>
            <a:camera prst="orthographicFront"/>
            <a:lightRig rig="threePt" dir="t"/>
          </a:scene3d>
          <a:sp3d>
            <a:bevelT/>
          </a:sp3d>
        </p:spPr>
      </p:pic>
      <p:pic>
        <p:nvPicPr>
          <p:cNvPr id="8" name="Imagem 7"/>
          <p:cNvPicPr>
            <a:picLocks noChangeAspect="1"/>
          </p:cNvPicPr>
          <p:nvPr/>
        </p:nvPicPr>
        <p:blipFill>
          <a:blip r:embed="rId4"/>
          <a:stretch>
            <a:fillRect/>
          </a:stretch>
        </p:blipFill>
        <p:spPr>
          <a:xfrm>
            <a:off x="780744" y="346732"/>
            <a:ext cx="2505355" cy="2343138"/>
          </a:xfrm>
          <a:prstGeom prst="rect">
            <a:avLst/>
          </a:prstGeom>
          <a:scene3d>
            <a:camera prst="perspectiveContrastingRightFacing"/>
            <a:lightRig rig="threePt" dir="t"/>
          </a:scene3d>
          <a:sp3d>
            <a:bevelT/>
          </a:sp3d>
        </p:spPr>
      </p:pic>
      <p:pic>
        <p:nvPicPr>
          <p:cNvPr id="9" name="Imagem 8"/>
          <p:cNvPicPr>
            <a:picLocks noChangeAspect="1"/>
          </p:cNvPicPr>
          <p:nvPr/>
        </p:nvPicPr>
        <p:blipFill>
          <a:blip r:embed="rId5"/>
          <a:stretch>
            <a:fillRect/>
          </a:stretch>
        </p:blipFill>
        <p:spPr>
          <a:xfrm>
            <a:off x="8254652" y="2348880"/>
            <a:ext cx="3659362" cy="2520280"/>
          </a:xfrm>
          <a:prstGeom prst="rect">
            <a:avLst/>
          </a:prstGeom>
          <a:scene3d>
            <a:camera prst="perspectiveContrastingLeftFacing"/>
            <a:lightRig rig="threePt" dir="t"/>
          </a:scene3d>
          <a:sp3d>
            <a:bevelT/>
          </a:sp3d>
        </p:spPr>
      </p:pic>
    </p:spTree>
    <p:extLst>
      <p:ext uri="{BB962C8B-B14F-4D97-AF65-F5344CB8AC3E}">
        <p14:creationId xmlns:p14="http://schemas.microsoft.com/office/powerpoint/2010/main" val="924597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566020" y="4203195"/>
            <a:ext cx="1971675" cy="1562100"/>
          </a:xfrm>
          <a:prstGeom prst="rect">
            <a:avLst/>
          </a:prstGeom>
          <a:scene3d>
            <a:camera prst="orthographicFront"/>
            <a:lightRig rig="threePt" dir="t"/>
          </a:scene3d>
          <a:sp3d>
            <a:bevelT prst="angle"/>
          </a:sp3d>
        </p:spPr>
      </p:pic>
      <p:sp>
        <p:nvSpPr>
          <p:cNvPr id="4" name="Balão de Fala: Oval 3"/>
          <p:cNvSpPr/>
          <p:nvPr/>
        </p:nvSpPr>
        <p:spPr>
          <a:xfrm>
            <a:off x="3542413" y="3238445"/>
            <a:ext cx="2736304" cy="576064"/>
          </a:xfrm>
          <a:prstGeom prst="wedgeEllipseCallout">
            <a:avLst>
              <a:gd name="adj1" fmla="val -38868"/>
              <a:gd name="adj2" fmla="val 175880"/>
            </a:avLst>
          </a:prstGeom>
          <a:scene3d>
            <a:camera prst="orthographicFront"/>
            <a:lightRig rig="threePt" dir="t"/>
          </a:scene3d>
          <a:sp3d>
            <a:bevelT w="152400" h="50800" prst="softRoun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ltLang="pt-BR" sz="1400" b="1" dirty="0">
                <a:solidFill>
                  <a:srgbClr val="212121"/>
                </a:solidFill>
                <a:latin typeface="inherit"/>
                <a:cs typeface="Adobe Hebrew" panose="02040503050201020203" pitchFamily="18" charset="-79"/>
              </a:rPr>
              <a:t>ДОБРОЕ УТРО</a:t>
            </a:r>
            <a:endParaRPr lang="pt-BR" sz="1400" b="1" dirty="0">
              <a:latin typeface="Adobe Hebrew" panose="02040503050201020203" pitchFamily="18" charset="-79"/>
              <a:cs typeface="Adobe Hebrew" panose="02040503050201020203" pitchFamily="18" charset="-79"/>
            </a:endParaRPr>
          </a:p>
        </p:txBody>
      </p:sp>
      <p:sp>
        <p:nvSpPr>
          <p:cNvPr id="5" name="Balão de Fala: Oval 4"/>
          <p:cNvSpPr/>
          <p:nvPr/>
        </p:nvSpPr>
        <p:spPr>
          <a:xfrm>
            <a:off x="1734694" y="2273695"/>
            <a:ext cx="2991565" cy="576064"/>
          </a:xfrm>
          <a:prstGeom prst="wedgeEllipseCallout">
            <a:avLst>
              <a:gd name="adj1" fmla="val -305"/>
              <a:gd name="adj2" fmla="val 327054"/>
            </a:avLst>
          </a:prstGeom>
          <a:solidFill>
            <a:srgbClr val="F74515"/>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latin typeface="Adobe Hebrew" panose="02040503050201020203" pitchFamily="18" charset="-79"/>
                <a:cs typeface="Adobe Hebrew" panose="02040503050201020203" pitchFamily="18" charset="-79"/>
              </a:rPr>
              <a:t>BUONGIORNO</a:t>
            </a:r>
          </a:p>
        </p:txBody>
      </p:sp>
      <p:pic>
        <p:nvPicPr>
          <p:cNvPr id="10" name="Imagem 9"/>
          <p:cNvPicPr>
            <a:picLocks noChangeAspect="1"/>
          </p:cNvPicPr>
          <p:nvPr/>
        </p:nvPicPr>
        <p:blipFill>
          <a:blip r:embed="rId3"/>
          <a:stretch>
            <a:fillRect/>
          </a:stretch>
        </p:blipFill>
        <p:spPr>
          <a:xfrm>
            <a:off x="7047151" y="4635243"/>
            <a:ext cx="3234549" cy="2030940"/>
          </a:xfrm>
          <a:prstGeom prst="rect">
            <a:avLst/>
          </a:prstGeom>
          <a:scene3d>
            <a:camera prst="orthographicFront"/>
            <a:lightRig rig="threePt" dir="t"/>
          </a:scene3d>
          <a:sp3d>
            <a:bevelT w="152400" h="50800" prst="softRound"/>
          </a:sp3d>
        </p:spPr>
      </p:pic>
      <p:sp>
        <p:nvSpPr>
          <p:cNvPr id="11" name="Balão de Fala: Oval 10"/>
          <p:cNvSpPr/>
          <p:nvPr/>
        </p:nvSpPr>
        <p:spPr>
          <a:xfrm>
            <a:off x="6454451" y="2848023"/>
            <a:ext cx="2498006" cy="1065404"/>
          </a:xfrm>
          <a:prstGeom prst="wedgeEllipseCallout">
            <a:avLst>
              <a:gd name="adj1" fmla="val 9796"/>
              <a:gd name="adj2" fmla="val 183834"/>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latin typeface="Adobe Hebrew" panose="02040503050201020203" pitchFamily="18" charset="-79"/>
                <a:cs typeface="Adobe Hebrew" panose="02040503050201020203" pitchFamily="18" charset="-79"/>
              </a:rPr>
              <a:t>ENTÃO, ESTAMOS PERFEITAMENTE ENTENDIDOS?</a:t>
            </a:r>
          </a:p>
        </p:txBody>
      </p:sp>
      <p:sp>
        <p:nvSpPr>
          <p:cNvPr id="12" name="Balão de Fala: Oval 11"/>
          <p:cNvSpPr/>
          <p:nvPr/>
        </p:nvSpPr>
        <p:spPr>
          <a:xfrm>
            <a:off x="8758708" y="2273695"/>
            <a:ext cx="1741714" cy="1107030"/>
          </a:xfrm>
          <a:prstGeom prst="wedgeEllipseCallout">
            <a:avLst>
              <a:gd name="adj1" fmla="val -27022"/>
              <a:gd name="adj2" fmla="val 240218"/>
            </a:avLst>
          </a:prstGeom>
          <a:solidFill>
            <a:schemeClr val="accent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latin typeface="Adobe Hebrew" panose="02040503050201020203" pitchFamily="18" charset="-79"/>
                <a:cs typeface="Adobe Hebrew" panose="02040503050201020203" pitchFamily="18" charset="-79"/>
              </a:rPr>
              <a:t>CLARO QUE SIM!!</a:t>
            </a:r>
          </a:p>
        </p:txBody>
      </p:sp>
      <p:sp>
        <p:nvSpPr>
          <p:cNvPr id="13" name="Balão de Pensamento: Nuvem 12"/>
          <p:cNvSpPr/>
          <p:nvPr/>
        </p:nvSpPr>
        <p:spPr>
          <a:xfrm>
            <a:off x="1579048" y="3066088"/>
            <a:ext cx="1419019" cy="949084"/>
          </a:xfrm>
          <a:prstGeom prst="cloudCallout">
            <a:avLst>
              <a:gd name="adj1" fmla="val 49714"/>
              <a:gd name="adj2" fmla="val 59548"/>
            </a:avLst>
          </a:prstGeom>
          <a:solidFill>
            <a:srgbClr val="FF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latin typeface="Adobe Hebrew" panose="02040503050201020203" pitchFamily="18" charset="-79"/>
                <a:cs typeface="Adobe Hebrew" panose="02040503050201020203" pitchFamily="18" charset="-79"/>
              </a:rPr>
              <a:t>???????</a:t>
            </a:r>
          </a:p>
        </p:txBody>
      </p:sp>
      <p:sp>
        <p:nvSpPr>
          <p:cNvPr id="14" name="Onda 13"/>
          <p:cNvSpPr/>
          <p:nvPr/>
        </p:nvSpPr>
        <p:spPr>
          <a:xfrm>
            <a:off x="4257089" y="109330"/>
            <a:ext cx="5038201" cy="2416239"/>
          </a:xfrm>
          <a:prstGeom prst="wave">
            <a:avLst>
              <a:gd name="adj1" fmla="val 12500"/>
              <a:gd name="adj2" fmla="val -991"/>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C000"/>
                </a:solidFill>
              </a:rPr>
              <a:t>OBJETIVO MAIOR: TODOS OS ENTES PÚBLICOS UTILIZEM AS TÉCNICAS UNIVERSAIS DE GESTÃO (FALEM A MESMA LÍNGUA)</a:t>
            </a:r>
          </a:p>
        </p:txBody>
      </p:sp>
      <p:sp>
        <p:nvSpPr>
          <p:cNvPr id="15" name="Balão de Pensamento: Nuvem 14"/>
          <p:cNvSpPr/>
          <p:nvPr/>
        </p:nvSpPr>
        <p:spPr>
          <a:xfrm>
            <a:off x="4828039" y="3913427"/>
            <a:ext cx="1419019" cy="949084"/>
          </a:xfrm>
          <a:prstGeom prst="cloudCallout">
            <a:avLst>
              <a:gd name="adj1" fmla="val -110872"/>
              <a:gd name="adj2" fmla="val 12140"/>
            </a:avLst>
          </a:prstGeom>
          <a:scene3d>
            <a:camera prst="orthographicFront"/>
            <a:lightRig rig="threePt" dir="t"/>
          </a:scene3d>
          <a:sp3d>
            <a:bevelT w="152400" h="50800" prst="softRoun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a:latin typeface="Adobe Hebrew" panose="02040503050201020203" pitchFamily="18" charset="-79"/>
                <a:cs typeface="Adobe Hebrew" panose="02040503050201020203" pitchFamily="18" charset="-79"/>
              </a:rPr>
              <a:t>???????</a:t>
            </a:r>
          </a:p>
        </p:txBody>
      </p:sp>
    </p:spTree>
    <p:extLst>
      <p:ext uri="{BB962C8B-B14F-4D97-AF65-F5344CB8AC3E}">
        <p14:creationId xmlns:p14="http://schemas.microsoft.com/office/powerpoint/2010/main" val="24065409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p:cNvSpPr/>
          <p:nvPr/>
        </p:nvSpPr>
        <p:spPr>
          <a:xfrm>
            <a:off x="714402" y="548680"/>
            <a:ext cx="3672408" cy="4608512"/>
          </a:xfrm>
          <a:prstGeom prst="roundRect">
            <a:avLst/>
          </a:prstGeom>
          <a:solidFill>
            <a:srgbClr val="FFC000"/>
          </a:solidFill>
          <a:effectLst>
            <a:outerShdw blurRad="152400" dist="317500" dir="5400000" sx="90000" sy="-19000" rotWithShape="0">
              <a:prstClr val="black">
                <a:alpha val="15000"/>
              </a:prstClr>
            </a:outerShdw>
          </a:effectLst>
          <a:scene3d>
            <a:camera prst="perspectiveContrastingRightFacing"/>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rgbClr val="002060"/>
                </a:solidFill>
              </a:rPr>
              <a:t>NO SETOR PRIVADO É PERMITIDO FAZER TUDO QUE A LEI NÃO PROIBE.</a:t>
            </a:r>
          </a:p>
        </p:txBody>
      </p:sp>
      <p:sp>
        <p:nvSpPr>
          <p:cNvPr id="4" name="Retângulo: Cantos Arredondados 3"/>
          <p:cNvSpPr/>
          <p:nvPr/>
        </p:nvSpPr>
        <p:spPr>
          <a:xfrm>
            <a:off x="5446340" y="534210"/>
            <a:ext cx="3744416" cy="4622982"/>
          </a:xfrm>
          <a:prstGeom prst="roundRect">
            <a:avLst/>
          </a:prstGeom>
          <a:solidFill>
            <a:schemeClr val="accent4">
              <a:lumMod val="75000"/>
            </a:schemeClr>
          </a:solidFill>
          <a:effectLst>
            <a:outerShdw blurRad="152400" dist="317500" dir="5400000" sx="90000" sy="-19000" rotWithShape="0">
              <a:prstClr val="black">
                <a:alpha val="15000"/>
              </a:prstClr>
            </a:outerShdw>
          </a:effectLst>
          <a:scene3d>
            <a:camera prst="perspectiveContrastingLeftFacing"/>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t>NO SETOR PÚBLICO SÓ É PERMITIDO FAZER AQUILO QUE A LEI AUTORIZA.</a:t>
            </a:r>
          </a:p>
        </p:txBody>
      </p:sp>
      <p:sp>
        <p:nvSpPr>
          <p:cNvPr id="5" name="CaixaDeTexto 4"/>
          <p:cNvSpPr txBox="1"/>
          <p:nvPr/>
        </p:nvSpPr>
        <p:spPr>
          <a:xfrm>
            <a:off x="4433109" y="2141972"/>
            <a:ext cx="1056700" cy="1477328"/>
          </a:xfrm>
          <a:prstGeom prst="rect">
            <a:avLst/>
          </a:prstGeom>
          <a:noFill/>
        </p:spPr>
        <p:txBody>
          <a:bodyPr wrap="none" rtlCol="0">
            <a:spAutoFit/>
          </a:bodyPr>
          <a:lstStyle/>
          <a:p>
            <a:pPr>
              <a:lnSpc>
                <a:spcPct val="90000"/>
              </a:lnSpc>
            </a:pPr>
            <a:r>
              <a:rPr lang="pt-BR" sz="10000" b="1" dirty="0"/>
              <a:t>X</a:t>
            </a:r>
          </a:p>
        </p:txBody>
      </p:sp>
      <p:sp>
        <p:nvSpPr>
          <p:cNvPr id="2" name="Chave Esquerda 1"/>
          <p:cNvSpPr/>
          <p:nvPr/>
        </p:nvSpPr>
        <p:spPr>
          <a:xfrm>
            <a:off x="9031327" y="1412776"/>
            <a:ext cx="375453" cy="29523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 name="CaixaDeTexto 5"/>
          <p:cNvSpPr txBox="1"/>
          <p:nvPr/>
        </p:nvSpPr>
        <p:spPr>
          <a:xfrm>
            <a:off x="9478788" y="1412776"/>
            <a:ext cx="2465933" cy="3785652"/>
          </a:xfrm>
          <a:prstGeom prst="rect">
            <a:avLst/>
          </a:prstGeom>
          <a:noFill/>
        </p:spPr>
        <p:txBody>
          <a:bodyPr wrap="square" rtlCol="0">
            <a:spAutoFit/>
          </a:bodyPr>
          <a:lstStyle/>
          <a:p>
            <a:pPr marL="171450" indent="-171450">
              <a:buFont typeface="Wingdings" panose="05000000000000000000" pitchFamily="2" charset="2"/>
              <a:buChar char="ü"/>
            </a:pPr>
            <a:r>
              <a:rPr lang="pt-BR" sz="1600" b="1" dirty="0">
                <a:solidFill>
                  <a:srgbClr val="002060"/>
                </a:solidFill>
              </a:rPr>
              <a:t>CONSTITUIÇÃO FEDERAL</a:t>
            </a:r>
          </a:p>
          <a:p>
            <a:pPr marL="171450" indent="-171450">
              <a:buFont typeface="Wingdings" panose="05000000000000000000" pitchFamily="2" charset="2"/>
              <a:buChar char="ü"/>
            </a:pPr>
            <a:r>
              <a:rPr lang="pt-BR" sz="1600" b="1" dirty="0">
                <a:solidFill>
                  <a:srgbClr val="002060"/>
                </a:solidFill>
              </a:rPr>
              <a:t>LRF</a:t>
            </a:r>
          </a:p>
          <a:p>
            <a:pPr marL="171450" indent="-171450">
              <a:buFont typeface="Wingdings" panose="05000000000000000000" pitchFamily="2" charset="2"/>
              <a:buChar char="ü"/>
            </a:pPr>
            <a:r>
              <a:rPr lang="pt-BR" sz="1600" b="1" dirty="0">
                <a:solidFill>
                  <a:srgbClr val="002060"/>
                </a:solidFill>
              </a:rPr>
              <a:t>CÓDIGO CIVIL</a:t>
            </a:r>
          </a:p>
          <a:p>
            <a:pPr marL="171450" indent="-171450">
              <a:buFont typeface="Wingdings" panose="05000000000000000000" pitchFamily="2" charset="2"/>
              <a:buChar char="ü"/>
            </a:pPr>
            <a:r>
              <a:rPr lang="pt-BR" sz="1600" b="1" dirty="0">
                <a:solidFill>
                  <a:srgbClr val="002060"/>
                </a:solidFill>
              </a:rPr>
              <a:t>LEIS</a:t>
            </a:r>
          </a:p>
          <a:p>
            <a:pPr marL="171450" indent="-171450">
              <a:buFont typeface="Wingdings" panose="05000000000000000000" pitchFamily="2" charset="2"/>
              <a:buChar char="ü"/>
            </a:pPr>
            <a:r>
              <a:rPr lang="pt-BR" sz="1600" b="1" dirty="0">
                <a:solidFill>
                  <a:srgbClr val="002060"/>
                </a:solidFill>
              </a:rPr>
              <a:t>DECRETOS</a:t>
            </a:r>
          </a:p>
          <a:p>
            <a:pPr marL="171450" indent="-171450">
              <a:buFont typeface="Wingdings" panose="05000000000000000000" pitchFamily="2" charset="2"/>
              <a:buChar char="ü"/>
            </a:pPr>
            <a:r>
              <a:rPr lang="pt-BR" sz="1600" b="1" dirty="0">
                <a:solidFill>
                  <a:srgbClr val="002060"/>
                </a:solidFill>
              </a:rPr>
              <a:t>MANUAIS</a:t>
            </a:r>
          </a:p>
          <a:p>
            <a:pPr marL="171450" indent="-171450">
              <a:buFont typeface="Wingdings" panose="05000000000000000000" pitchFamily="2" charset="2"/>
              <a:buChar char="ü"/>
            </a:pPr>
            <a:r>
              <a:rPr lang="pt-BR" sz="1600" b="1" dirty="0">
                <a:solidFill>
                  <a:srgbClr val="002060"/>
                </a:solidFill>
              </a:rPr>
              <a:t>INSTRUIÇÕES NORMATIVAS</a:t>
            </a:r>
          </a:p>
          <a:p>
            <a:pPr marL="171450" indent="-171450">
              <a:buFont typeface="Wingdings" panose="05000000000000000000" pitchFamily="2" charset="2"/>
              <a:buChar char="ü"/>
            </a:pPr>
            <a:r>
              <a:rPr lang="pt-BR" sz="1600" b="1" dirty="0">
                <a:solidFill>
                  <a:srgbClr val="002060"/>
                </a:solidFill>
              </a:rPr>
              <a:t>PORTARIAS</a:t>
            </a:r>
          </a:p>
          <a:p>
            <a:pPr marL="171450" indent="-171450">
              <a:buFont typeface="Wingdings" panose="05000000000000000000" pitchFamily="2" charset="2"/>
              <a:buChar char="ü"/>
            </a:pPr>
            <a:r>
              <a:rPr lang="pt-BR" sz="1600" b="1" dirty="0">
                <a:solidFill>
                  <a:srgbClr val="002060"/>
                </a:solidFill>
              </a:rPr>
              <a:t>ORIENTAÇÕES NORMATIVAS</a:t>
            </a:r>
          </a:p>
          <a:p>
            <a:pPr marL="171450" indent="-171450">
              <a:buFont typeface="Wingdings" panose="05000000000000000000" pitchFamily="2" charset="2"/>
              <a:buChar char="ü"/>
            </a:pPr>
            <a:r>
              <a:rPr lang="pt-BR" sz="1600" b="1" dirty="0">
                <a:solidFill>
                  <a:srgbClr val="002060"/>
                </a:solidFill>
              </a:rPr>
              <a:t>ETC</a:t>
            </a:r>
          </a:p>
          <a:p>
            <a:pPr marL="171450" indent="-171450">
              <a:buFont typeface="Wingdings" panose="05000000000000000000" pitchFamily="2" charset="2"/>
              <a:buChar char="ü"/>
            </a:pPr>
            <a:endParaRPr lang="pt-BR" sz="1600" b="1" dirty="0">
              <a:solidFill>
                <a:srgbClr val="002060"/>
              </a:solidFill>
            </a:endParaRPr>
          </a:p>
          <a:p>
            <a:pPr marL="171450" indent="-171450">
              <a:buFont typeface="Wingdings" panose="05000000000000000000" pitchFamily="2" charset="2"/>
              <a:buChar char="ü"/>
            </a:pPr>
            <a:endParaRPr lang="pt-BR" sz="1600" b="1" dirty="0">
              <a:solidFill>
                <a:srgbClr val="002060"/>
              </a:solidFill>
            </a:endParaRPr>
          </a:p>
        </p:txBody>
      </p:sp>
    </p:spTree>
    <p:extLst>
      <p:ext uri="{BB962C8B-B14F-4D97-AF65-F5344CB8AC3E}">
        <p14:creationId xmlns:p14="http://schemas.microsoft.com/office/powerpoint/2010/main" val="32235101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p:cNvSpPr/>
          <p:nvPr/>
        </p:nvSpPr>
        <p:spPr>
          <a:xfrm>
            <a:off x="64591" y="3442354"/>
            <a:ext cx="1277293" cy="62221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ADM. PÚBLICA</a:t>
            </a:r>
          </a:p>
        </p:txBody>
      </p:sp>
      <p:sp>
        <p:nvSpPr>
          <p:cNvPr id="3" name="Retângulo: Cantos Arredondados 2"/>
          <p:cNvSpPr/>
          <p:nvPr/>
        </p:nvSpPr>
        <p:spPr>
          <a:xfrm>
            <a:off x="2061964" y="2192111"/>
            <a:ext cx="1512168" cy="288032"/>
          </a:xfrm>
          <a:prstGeom prst="roundRect">
            <a:avLst/>
          </a:prstGeom>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pt-BR" sz="1400" dirty="0"/>
              <a:t>PRINCÍPIOS</a:t>
            </a:r>
          </a:p>
        </p:txBody>
      </p:sp>
      <p:sp>
        <p:nvSpPr>
          <p:cNvPr id="4" name="Retângulo: Cantos Arredondados 3"/>
          <p:cNvSpPr/>
          <p:nvPr/>
        </p:nvSpPr>
        <p:spPr>
          <a:xfrm>
            <a:off x="3790156" y="140938"/>
            <a:ext cx="7848872" cy="623766"/>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a:solidFill>
                  <a:srgbClr val="002060"/>
                </a:solidFill>
              </a:rPr>
              <a:t>CONJUNTO DE ÓRGÃOS INTEGRADOS NA ESTRUTURA ADMINISTRATIVA DO ESTADO, ENCARREGADO DE EXERCER AS FUNÇÕES DETERMINADAS PELA CONSTITUIÇÃO E PELAS NORMAIS INFRA CONSTITUCIONAIS, NO INTERESSE DA COLETIVIDADE</a:t>
            </a:r>
          </a:p>
        </p:txBody>
      </p:sp>
      <p:sp>
        <p:nvSpPr>
          <p:cNvPr id="5" name="Retângulo: Cantos Arredondados 4"/>
          <p:cNvSpPr/>
          <p:nvPr/>
        </p:nvSpPr>
        <p:spPr>
          <a:xfrm>
            <a:off x="1917948" y="305052"/>
            <a:ext cx="1174745" cy="216024"/>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rgbClr val="002060"/>
                </a:solidFill>
              </a:rPr>
              <a:t>CONCEITO</a:t>
            </a:r>
          </a:p>
        </p:txBody>
      </p:sp>
      <p:sp>
        <p:nvSpPr>
          <p:cNvPr id="7" name="Retângulo: Cantos Arredondados 6"/>
          <p:cNvSpPr/>
          <p:nvPr/>
        </p:nvSpPr>
        <p:spPr>
          <a:xfrm>
            <a:off x="4290535" y="6226736"/>
            <a:ext cx="1512168" cy="514632"/>
          </a:xfrm>
          <a:prstGeom prst="round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ATIVIDADES PARAESTATAIS</a:t>
            </a:r>
          </a:p>
        </p:txBody>
      </p:sp>
      <p:sp>
        <p:nvSpPr>
          <p:cNvPr id="11" name="Retângulo: Cantos Arredondados 10"/>
          <p:cNvSpPr/>
          <p:nvPr/>
        </p:nvSpPr>
        <p:spPr>
          <a:xfrm>
            <a:off x="4166617" y="864171"/>
            <a:ext cx="3235052" cy="475397"/>
          </a:xfrm>
          <a:prstGeom prst="roundRect">
            <a:avLst/>
          </a:prstGeom>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sz="1400" dirty="0"/>
          </a:p>
        </p:txBody>
      </p:sp>
      <p:sp>
        <p:nvSpPr>
          <p:cNvPr id="12" name="Retângulo: Cantos Arredondados 11"/>
          <p:cNvSpPr/>
          <p:nvPr/>
        </p:nvSpPr>
        <p:spPr>
          <a:xfrm>
            <a:off x="6372104" y="1486698"/>
            <a:ext cx="1512168" cy="888932"/>
          </a:xfrm>
          <a:prstGeom prst="roundRect">
            <a:avLst/>
          </a:prstGeom>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marL="171450" indent="-171450">
              <a:buFont typeface="Wingdings" panose="05000000000000000000" pitchFamily="2" charset="2"/>
              <a:buChar char="ü"/>
            </a:pPr>
            <a:r>
              <a:rPr lang="pt-BR" sz="1000" dirty="0"/>
              <a:t>LEGALIDADE</a:t>
            </a:r>
          </a:p>
          <a:p>
            <a:pPr marL="171450" indent="-171450">
              <a:buFont typeface="Wingdings" panose="05000000000000000000" pitchFamily="2" charset="2"/>
              <a:buChar char="ü"/>
            </a:pPr>
            <a:r>
              <a:rPr lang="pt-BR" sz="1000" dirty="0"/>
              <a:t>IMPESSOALIDADE</a:t>
            </a:r>
          </a:p>
          <a:p>
            <a:pPr marL="171450" indent="-171450">
              <a:buFont typeface="Wingdings" panose="05000000000000000000" pitchFamily="2" charset="2"/>
              <a:buChar char="ü"/>
            </a:pPr>
            <a:r>
              <a:rPr lang="pt-BR" sz="1000" dirty="0"/>
              <a:t>PUBLICIDADE</a:t>
            </a:r>
          </a:p>
          <a:p>
            <a:pPr marL="171450" indent="-171450">
              <a:buFont typeface="Wingdings" panose="05000000000000000000" pitchFamily="2" charset="2"/>
              <a:buChar char="ü"/>
            </a:pPr>
            <a:r>
              <a:rPr lang="pt-BR" sz="1000" dirty="0"/>
              <a:t>MORALIDADE</a:t>
            </a:r>
          </a:p>
          <a:p>
            <a:pPr marL="171450" indent="-171450">
              <a:buFont typeface="Wingdings" panose="05000000000000000000" pitchFamily="2" charset="2"/>
              <a:buChar char="ü"/>
            </a:pPr>
            <a:r>
              <a:rPr lang="pt-BR" sz="1000" dirty="0"/>
              <a:t>EFICIÊNCIA</a:t>
            </a:r>
          </a:p>
        </p:txBody>
      </p:sp>
      <p:sp>
        <p:nvSpPr>
          <p:cNvPr id="13" name="Retângulo: Cantos Arredondados 12"/>
          <p:cNvSpPr/>
          <p:nvPr/>
        </p:nvSpPr>
        <p:spPr>
          <a:xfrm>
            <a:off x="4211528" y="1663799"/>
            <a:ext cx="1821092" cy="329634"/>
          </a:xfrm>
          <a:prstGeom prst="roundRect">
            <a:avLst/>
          </a:prstGeom>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pt-BR" sz="1400" dirty="0"/>
              <a:t>CONSTITUCIONAIS</a:t>
            </a:r>
          </a:p>
        </p:txBody>
      </p:sp>
      <p:sp>
        <p:nvSpPr>
          <p:cNvPr id="14" name="Retângulo: Cantos Arredondados 13"/>
          <p:cNvSpPr/>
          <p:nvPr/>
        </p:nvSpPr>
        <p:spPr>
          <a:xfrm>
            <a:off x="1917948" y="4992244"/>
            <a:ext cx="1656184" cy="288032"/>
          </a:xfrm>
          <a:prstGeom prst="round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ORGANIZAÇÃO</a:t>
            </a:r>
          </a:p>
        </p:txBody>
      </p:sp>
      <p:sp>
        <p:nvSpPr>
          <p:cNvPr id="15" name="CaixaDeTexto 14"/>
          <p:cNvSpPr txBox="1"/>
          <p:nvPr/>
        </p:nvSpPr>
        <p:spPr>
          <a:xfrm>
            <a:off x="4166617" y="906772"/>
            <a:ext cx="3066120" cy="553998"/>
          </a:xfrm>
          <a:prstGeom prst="rect">
            <a:avLst/>
          </a:prstGeom>
          <a:noFill/>
          <a:scene3d>
            <a:camera prst="orthographicFront"/>
            <a:lightRig rig="threePt" dir="t"/>
          </a:scene3d>
          <a:sp3d>
            <a:bevelT/>
          </a:sp3d>
        </p:spPr>
        <p:txBody>
          <a:bodyPr wrap="square" rtlCol="0">
            <a:spAutoFit/>
          </a:bodyPr>
          <a:lstStyle/>
          <a:p>
            <a:pPr marL="171450" indent="-171450">
              <a:buFont typeface="Wingdings" panose="05000000000000000000" pitchFamily="2" charset="2"/>
              <a:buChar char="ü"/>
            </a:pPr>
            <a:r>
              <a:rPr lang="pt-BR" sz="1000" dirty="0">
                <a:solidFill>
                  <a:schemeClr val="bg1"/>
                </a:solidFill>
              </a:rPr>
              <a:t>SUPREMACIA DO INTERESSE PÚBLICO</a:t>
            </a:r>
          </a:p>
          <a:p>
            <a:pPr marL="171450" indent="-171450">
              <a:buFont typeface="Wingdings" panose="05000000000000000000" pitchFamily="2" charset="2"/>
              <a:buChar char="ü"/>
            </a:pPr>
            <a:r>
              <a:rPr lang="pt-BR" sz="1000" dirty="0">
                <a:solidFill>
                  <a:schemeClr val="bg1"/>
                </a:solidFill>
              </a:rPr>
              <a:t>INDISPONIBILIDADE DO INTERESSE PÚBLICO</a:t>
            </a:r>
          </a:p>
          <a:p>
            <a:pPr marL="171450" indent="-171450">
              <a:buFont typeface="Wingdings" panose="05000000000000000000" pitchFamily="2" charset="2"/>
              <a:buChar char="ü"/>
            </a:pPr>
            <a:endParaRPr lang="pt-BR" sz="1000" dirty="0"/>
          </a:p>
        </p:txBody>
      </p:sp>
      <p:sp>
        <p:nvSpPr>
          <p:cNvPr id="16" name="Chave Esquerda 15"/>
          <p:cNvSpPr/>
          <p:nvPr/>
        </p:nvSpPr>
        <p:spPr>
          <a:xfrm>
            <a:off x="3899916" y="906772"/>
            <a:ext cx="97770" cy="2807458"/>
          </a:xfrm>
          <a:prstGeom prst="leftBrace">
            <a:avLst>
              <a:gd name="adj1" fmla="val 8333"/>
              <a:gd name="adj2" fmla="val 505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8" name="Retângulo: Cantos Arredondados 17"/>
          <p:cNvSpPr/>
          <p:nvPr/>
        </p:nvSpPr>
        <p:spPr>
          <a:xfrm>
            <a:off x="4140266" y="2393074"/>
            <a:ext cx="2144063" cy="1217086"/>
          </a:xfrm>
          <a:prstGeom prst="roundRect">
            <a:avLst/>
          </a:prstGeom>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marL="171450" indent="-171450">
              <a:buFont typeface="Wingdings" panose="05000000000000000000" pitchFamily="2" charset="2"/>
              <a:buChar char="ü"/>
            </a:pPr>
            <a:r>
              <a:rPr lang="pt-BR" sz="1000" dirty="0"/>
              <a:t>RAZOABILIDADE</a:t>
            </a:r>
          </a:p>
          <a:p>
            <a:pPr marL="171450" indent="-171450">
              <a:buFont typeface="Wingdings" panose="05000000000000000000" pitchFamily="2" charset="2"/>
              <a:buChar char="ü"/>
            </a:pPr>
            <a:r>
              <a:rPr lang="pt-BR" sz="1000" dirty="0"/>
              <a:t>PROPORCIONALIDADE</a:t>
            </a:r>
          </a:p>
          <a:p>
            <a:pPr marL="171450" indent="-171450">
              <a:buFont typeface="Wingdings" panose="05000000000000000000" pitchFamily="2" charset="2"/>
              <a:buChar char="ü"/>
            </a:pPr>
            <a:r>
              <a:rPr lang="pt-BR" sz="1000" dirty="0"/>
              <a:t>MOTIVAÇÃO</a:t>
            </a:r>
          </a:p>
          <a:p>
            <a:pPr marL="171450" indent="-171450">
              <a:buFont typeface="Wingdings" panose="05000000000000000000" pitchFamily="2" charset="2"/>
              <a:buChar char="ü"/>
            </a:pPr>
            <a:r>
              <a:rPr lang="pt-BR" sz="1000" dirty="0"/>
              <a:t>MORALIDADE</a:t>
            </a:r>
          </a:p>
          <a:p>
            <a:pPr marL="171450" indent="-171450">
              <a:buFont typeface="Wingdings" panose="05000000000000000000" pitchFamily="2" charset="2"/>
              <a:buChar char="ü"/>
            </a:pPr>
            <a:r>
              <a:rPr lang="pt-BR" sz="1000" dirty="0"/>
              <a:t>PRINCIPIOS FUNDAMENTOS DEC. LEI 200/67</a:t>
            </a:r>
          </a:p>
          <a:p>
            <a:pPr marL="171450" indent="-171450">
              <a:buFont typeface="Wingdings" panose="05000000000000000000" pitchFamily="2" charset="2"/>
              <a:buChar char="ü"/>
            </a:pPr>
            <a:endParaRPr lang="pt-BR" sz="1000" dirty="0"/>
          </a:p>
        </p:txBody>
      </p:sp>
      <p:sp>
        <p:nvSpPr>
          <p:cNvPr id="19" name="Retângulo 18"/>
          <p:cNvSpPr/>
          <p:nvPr/>
        </p:nvSpPr>
        <p:spPr>
          <a:xfrm>
            <a:off x="6547654" y="2607685"/>
            <a:ext cx="2174963" cy="861774"/>
          </a:xfrm>
          <a:prstGeom prst="rect">
            <a:avLst/>
          </a:prstGeom>
        </p:spPr>
        <p:txBody>
          <a:bodyPr wrap="square">
            <a:spAutoFit/>
          </a:bodyPr>
          <a:lstStyle/>
          <a:p>
            <a:pPr algn="just"/>
            <a:r>
              <a:rPr lang="pt-BR" sz="1000" dirty="0">
                <a:solidFill>
                  <a:srgbClr val="002060"/>
                </a:solidFill>
                <a:latin typeface="Arial" panose="020B0604020202020204" pitchFamily="34" charset="0"/>
              </a:rPr>
              <a:t>  ”I - Planejamento.</a:t>
            </a:r>
          </a:p>
          <a:p>
            <a:pPr algn="just"/>
            <a:r>
              <a:rPr lang="pt-BR" sz="1000" dirty="0">
                <a:solidFill>
                  <a:srgbClr val="002060"/>
                </a:solidFill>
                <a:latin typeface="Arial" panose="020B0604020202020204" pitchFamily="34" charset="0"/>
              </a:rPr>
              <a:t>  II - Coordenação.</a:t>
            </a:r>
          </a:p>
          <a:p>
            <a:pPr algn="just"/>
            <a:r>
              <a:rPr lang="pt-BR" sz="1000" dirty="0">
                <a:solidFill>
                  <a:srgbClr val="002060"/>
                </a:solidFill>
                <a:latin typeface="Arial" panose="020B0604020202020204" pitchFamily="34" charset="0"/>
              </a:rPr>
              <a:t>  III - Descentralização.</a:t>
            </a:r>
          </a:p>
          <a:p>
            <a:pPr algn="just"/>
            <a:r>
              <a:rPr lang="pt-BR" sz="1000" dirty="0">
                <a:solidFill>
                  <a:srgbClr val="002060"/>
                </a:solidFill>
                <a:latin typeface="Arial" panose="020B0604020202020204" pitchFamily="34" charset="0"/>
              </a:rPr>
              <a:t>  IV - Delegação de Competência.</a:t>
            </a:r>
          </a:p>
          <a:p>
            <a:pPr algn="just"/>
            <a:r>
              <a:rPr lang="pt-BR" sz="1000" dirty="0">
                <a:solidFill>
                  <a:srgbClr val="002060"/>
                </a:solidFill>
                <a:latin typeface="Arial" panose="020B0604020202020204" pitchFamily="34" charset="0"/>
              </a:rPr>
              <a:t>  V - </a:t>
            </a:r>
            <a:r>
              <a:rPr lang="pt-BR" sz="1000" dirty="0" err="1">
                <a:solidFill>
                  <a:srgbClr val="002060"/>
                </a:solidFill>
                <a:latin typeface="Arial" panose="020B0604020202020204" pitchFamily="34" charset="0"/>
              </a:rPr>
              <a:t>Contrôle</a:t>
            </a:r>
            <a:r>
              <a:rPr lang="pt-BR" sz="1000" dirty="0">
                <a:solidFill>
                  <a:srgbClr val="002060"/>
                </a:solidFill>
                <a:latin typeface="Arial" panose="020B0604020202020204" pitchFamily="34" charset="0"/>
              </a:rPr>
              <a:t>.”</a:t>
            </a:r>
            <a:endParaRPr lang="pt-BR" sz="1000" b="0" i="0" dirty="0">
              <a:solidFill>
                <a:srgbClr val="002060"/>
              </a:solidFill>
              <a:effectLst/>
              <a:latin typeface="Arial" panose="020B0604020202020204" pitchFamily="34" charset="0"/>
            </a:endParaRPr>
          </a:p>
        </p:txBody>
      </p:sp>
      <p:sp>
        <p:nvSpPr>
          <p:cNvPr id="20" name="Chave Esquerda 19"/>
          <p:cNvSpPr/>
          <p:nvPr/>
        </p:nvSpPr>
        <p:spPr>
          <a:xfrm>
            <a:off x="6317620" y="2540739"/>
            <a:ext cx="351100"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2" name="Retângulo: Cantos Arredondados 21"/>
          <p:cNvSpPr/>
          <p:nvPr/>
        </p:nvSpPr>
        <p:spPr>
          <a:xfrm>
            <a:off x="4290535" y="5366220"/>
            <a:ext cx="1512168" cy="288032"/>
          </a:xfrm>
          <a:prstGeom prst="round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ADM. INDIRETA</a:t>
            </a:r>
          </a:p>
        </p:txBody>
      </p:sp>
      <p:sp>
        <p:nvSpPr>
          <p:cNvPr id="23" name="Retângulo: Cantos Arredondados 22"/>
          <p:cNvSpPr/>
          <p:nvPr/>
        </p:nvSpPr>
        <p:spPr>
          <a:xfrm>
            <a:off x="4290535" y="4231664"/>
            <a:ext cx="1512168" cy="288032"/>
          </a:xfrm>
          <a:prstGeom prst="round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ADM. DIRETA</a:t>
            </a:r>
          </a:p>
        </p:txBody>
      </p:sp>
      <p:sp>
        <p:nvSpPr>
          <p:cNvPr id="24" name="Chave Esquerda 23"/>
          <p:cNvSpPr/>
          <p:nvPr/>
        </p:nvSpPr>
        <p:spPr>
          <a:xfrm>
            <a:off x="3890455" y="3753463"/>
            <a:ext cx="97770" cy="2807458"/>
          </a:xfrm>
          <a:prstGeom prst="leftBrace">
            <a:avLst>
              <a:gd name="adj1" fmla="val 8333"/>
              <a:gd name="adj2" fmla="val 505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5" name="CaixaDeTexto 24"/>
          <p:cNvSpPr txBox="1"/>
          <p:nvPr/>
        </p:nvSpPr>
        <p:spPr>
          <a:xfrm>
            <a:off x="6278509" y="4019629"/>
            <a:ext cx="1490974" cy="707886"/>
          </a:xfrm>
          <a:prstGeom prst="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171450" indent="-171450">
              <a:buFont typeface="Wingdings" panose="05000000000000000000" pitchFamily="2" charset="2"/>
              <a:buChar char="ü"/>
            </a:pPr>
            <a:r>
              <a:rPr lang="pt-BR" sz="1000" dirty="0"/>
              <a:t>UNIÃO</a:t>
            </a:r>
          </a:p>
          <a:p>
            <a:pPr marL="171450" indent="-171450">
              <a:buFont typeface="Wingdings" panose="05000000000000000000" pitchFamily="2" charset="2"/>
              <a:buChar char="ü"/>
            </a:pPr>
            <a:r>
              <a:rPr lang="pt-BR" sz="1000" dirty="0"/>
              <a:t>ESTADOS</a:t>
            </a:r>
          </a:p>
          <a:p>
            <a:pPr marL="171450" indent="-171450">
              <a:buFont typeface="Wingdings" panose="05000000000000000000" pitchFamily="2" charset="2"/>
              <a:buChar char="ü"/>
            </a:pPr>
            <a:r>
              <a:rPr lang="pt-BR" sz="1000" dirty="0"/>
              <a:t>DF</a:t>
            </a:r>
          </a:p>
          <a:p>
            <a:pPr marL="171450" indent="-171450">
              <a:buFont typeface="Wingdings" panose="05000000000000000000" pitchFamily="2" charset="2"/>
              <a:buChar char="ü"/>
            </a:pPr>
            <a:r>
              <a:rPr lang="pt-BR" sz="1000" dirty="0"/>
              <a:t>MUNIICÍPIOS</a:t>
            </a:r>
          </a:p>
        </p:txBody>
      </p:sp>
      <p:sp>
        <p:nvSpPr>
          <p:cNvPr id="27" name="CaixaDeTexto 26"/>
          <p:cNvSpPr txBox="1"/>
          <p:nvPr/>
        </p:nvSpPr>
        <p:spPr>
          <a:xfrm>
            <a:off x="8543314" y="4180009"/>
            <a:ext cx="1199745" cy="400110"/>
          </a:xfrm>
          <a:prstGeom prst="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171450" indent="-171450">
              <a:buFont typeface="Wingdings" panose="05000000000000000000" pitchFamily="2" charset="2"/>
              <a:buChar char="ü"/>
            </a:pPr>
            <a:r>
              <a:rPr lang="pt-BR" sz="1000" dirty="0"/>
              <a:t>MINISTÉRIOS</a:t>
            </a:r>
          </a:p>
          <a:p>
            <a:pPr marL="171450" indent="-171450">
              <a:buFont typeface="Wingdings" panose="05000000000000000000" pitchFamily="2" charset="2"/>
              <a:buChar char="ü"/>
            </a:pPr>
            <a:r>
              <a:rPr lang="pt-BR" sz="1000" dirty="0"/>
              <a:t>SECRETARIAS</a:t>
            </a:r>
          </a:p>
        </p:txBody>
      </p:sp>
      <p:sp>
        <p:nvSpPr>
          <p:cNvPr id="28" name="CaixaDeTexto 27"/>
          <p:cNvSpPr txBox="1"/>
          <p:nvPr/>
        </p:nvSpPr>
        <p:spPr>
          <a:xfrm>
            <a:off x="6290036" y="5079349"/>
            <a:ext cx="2432581" cy="861774"/>
          </a:xfrm>
          <a:prstGeom prst="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171450" indent="-171450">
              <a:buFont typeface="Wingdings" panose="05000000000000000000" pitchFamily="2" charset="2"/>
              <a:buChar char="ü"/>
            </a:pPr>
            <a:r>
              <a:rPr lang="pt-BR" sz="1000" dirty="0"/>
              <a:t>AUTARQUIAS</a:t>
            </a:r>
          </a:p>
          <a:p>
            <a:pPr marL="171450" indent="-171450">
              <a:buFont typeface="Wingdings" panose="05000000000000000000" pitchFamily="2" charset="2"/>
              <a:buChar char="ü"/>
            </a:pPr>
            <a:r>
              <a:rPr lang="pt-BR" sz="1000" dirty="0"/>
              <a:t>FUNDAÇÕES PÚBLICAS</a:t>
            </a:r>
          </a:p>
          <a:p>
            <a:pPr marL="171450" indent="-171450">
              <a:buFont typeface="Wingdings" panose="05000000000000000000" pitchFamily="2" charset="2"/>
              <a:buChar char="ü"/>
            </a:pPr>
            <a:r>
              <a:rPr lang="pt-BR" sz="1000" dirty="0"/>
              <a:t>EMPRESAS PÚBLICAS</a:t>
            </a:r>
          </a:p>
          <a:p>
            <a:pPr marL="171450" indent="-171450">
              <a:buFont typeface="Wingdings" panose="05000000000000000000" pitchFamily="2" charset="2"/>
              <a:buChar char="ü"/>
            </a:pPr>
            <a:r>
              <a:rPr lang="pt-BR" sz="1000" dirty="0"/>
              <a:t>SOCIEDADE DE ECONOMIAS MISTAS</a:t>
            </a:r>
          </a:p>
        </p:txBody>
      </p:sp>
      <p:sp>
        <p:nvSpPr>
          <p:cNvPr id="29" name="CaixaDeTexto 28"/>
          <p:cNvSpPr txBox="1"/>
          <p:nvPr/>
        </p:nvSpPr>
        <p:spPr>
          <a:xfrm>
            <a:off x="6317620" y="6292957"/>
            <a:ext cx="2175622" cy="400110"/>
          </a:xfrm>
          <a:prstGeom prst="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171450" indent="-171450">
              <a:buFont typeface="Wingdings" panose="05000000000000000000" pitchFamily="2" charset="2"/>
              <a:buChar char="ü"/>
            </a:pPr>
            <a:r>
              <a:rPr lang="pt-BR" sz="1000" dirty="0"/>
              <a:t>ENTES AUTÔNOMOS</a:t>
            </a:r>
          </a:p>
          <a:p>
            <a:pPr marL="171450" indent="-171450">
              <a:buFont typeface="Wingdings" panose="05000000000000000000" pitchFamily="2" charset="2"/>
              <a:buChar char="ü"/>
            </a:pPr>
            <a:r>
              <a:rPr lang="pt-BR" sz="1000" dirty="0"/>
              <a:t>ORGANIZAÇÕES SOCAIS</a:t>
            </a:r>
          </a:p>
        </p:txBody>
      </p:sp>
      <p:sp>
        <p:nvSpPr>
          <p:cNvPr id="31" name="Seta: para a Direita 30"/>
          <p:cNvSpPr/>
          <p:nvPr/>
        </p:nvSpPr>
        <p:spPr>
          <a:xfrm>
            <a:off x="5920323" y="6421651"/>
            <a:ext cx="332707" cy="177268"/>
          </a:xfrm>
          <a:prstGeom prst="rightArrow">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eta: para a Direita 31"/>
          <p:cNvSpPr/>
          <p:nvPr/>
        </p:nvSpPr>
        <p:spPr>
          <a:xfrm>
            <a:off x="5920323" y="5421602"/>
            <a:ext cx="332707" cy="177268"/>
          </a:xfrm>
          <a:prstGeom prst="rightArrow">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eta: para a Direita 32"/>
          <p:cNvSpPr/>
          <p:nvPr/>
        </p:nvSpPr>
        <p:spPr>
          <a:xfrm>
            <a:off x="5920323" y="4281430"/>
            <a:ext cx="332707" cy="177268"/>
          </a:xfrm>
          <a:prstGeom prst="rightArrow">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eta: para a Direita 33"/>
          <p:cNvSpPr/>
          <p:nvPr/>
        </p:nvSpPr>
        <p:spPr>
          <a:xfrm>
            <a:off x="7935285" y="4281430"/>
            <a:ext cx="332707" cy="177268"/>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6" name="Conector de Seta Reta 35"/>
          <p:cNvCxnSpPr/>
          <p:nvPr/>
        </p:nvCxnSpPr>
        <p:spPr>
          <a:xfrm>
            <a:off x="7431896" y="5189607"/>
            <a:ext cx="204447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Retângulo: Cantos Arredondados 36"/>
          <p:cNvSpPr/>
          <p:nvPr/>
        </p:nvSpPr>
        <p:spPr>
          <a:xfrm>
            <a:off x="9511421" y="4929846"/>
            <a:ext cx="2487647" cy="519521"/>
          </a:xfrm>
          <a:prstGeom prst="round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t>AGENCIAS REGULADORAS (ESPÉCIE DE AUTARQUIA COM REGIME ESPECIAL)</a:t>
            </a:r>
          </a:p>
        </p:txBody>
      </p:sp>
      <p:cxnSp>
        <p:nvCxnSpPr>
          <p:cNvPr id="39" name="Conector de Seta Reta 38"/>
          <p:cNvCxnSpPr>
            <a:cxnSpLocks/>
            <a:stCxn id="2" idx="3"/>
            <a:endCxn id="3" idx="1"/>
          </p:cNvCxnSpPr>
          <p:nvPr/>
        </p:nvCxnSpPr>
        <p:spPr>
          <a:xfrm flipV="1">
            <a:off x="1341884" y="2336127"/>
            <a:ext cx="720080" cy="1417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de Seta Reta 40"/>
          <p:cNvCxnSpPr>
            <a:cxnSpLocks/>
            <a:stCxn id="2" idx="3"/>
            <a:endCxn id="14" idx="1"/>
          </p:cNvCxnSpPr>
          <p:nvPr/>
        </p:nvCxnSpPr>
        <p:spPr>
          <a:xfrm>
            <a:off x="1341884" y="3753463"/>
            <a:ext cx="576064" cy="1382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3997686" y="3753463"/>
            <a:ext cx="749732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4651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3605868" y="1039596"/>
            <a:ext cx="6089096" cy="719872"/>
          </a:xfrm>
          <a:prstGeom prst="rect">
            <a:avLst/>
          </a:prstGeom>
          <a:scene3d>
            <a:camera prst="orthographicFront"/>
            <a:lightRig rig="threePt" dir="t"/>
          </a:scene3d>
          <a:sp3d>
            <a:bevelT/>
          </a:sp3d>
        </p:spPr>
      </p:pic>
      <p:sp>
        <p:nvSpPr>
          <p:cNvPr id="11" name="Retângulo 10"/>
          <p:cNvSpPr/>
          <p:nvPr/>
        </p:nvSpPr>
        <p:spPr>
          <a:xfrm>
            <a:off x="2922896" y="1956488"/>
            <a:ext cx="883896" cy="20935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LEGALIDADE</a:t>
            </a:r>
          </a:p>
        </p:txBody>
      </p:sp>
      <p:sp>
        <p:nvSpPr>
          <p:cNvPr id="13" name="Retângulo 12"/>
          <p:cNvSpPr/>
          <p:nvPr/>
        </p:nvSpPr>
        <p:spPr>
          <a:xfrm>
            <a:off x="3502125" y="2677714"/>
            <a:ext cx="1146497" cy="26870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IMPESSOALIDADE</a:t>
            </a:r>
          </a:p>
        </p:txBody>
      </p:sp>
      <p:sp>
        <p:nvSpPr>
          <p:cNvPr id="14" name="Retângulo 13"/>
          <p:cNvSpPr/>
          <p:nvPr/>
        </p:nvSpPr>
        <p:spPr>
          <a:xfrm>
            <a:off x="4085215" y="3646472"/>
            <a:ext cx="912974" cy="24881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MORALIDADE</a:t>
            </a:r>
          </a:p>
        </p:txBody>
      </p:sp>
      <p:sp>
        <p:nvSpPr>
          <p:cNvPr id="15" name="Retângulo 14"/>
          <p:cNvSpPr/>
          <p:nvPr/>
        </p:nvSpPr>
        <p:spPr>
          <a:xfrm>
            <a:off x="4085216" y="4568330"/>
            <a:ext cx="1064277" cy="29637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PUBLICIIDADE</a:t>
            </a:r>
          </a:p>
        </p:txBody>
      </p:sp>
      <p:sp>
        <p:nvSpPr>
          <p:cNvPr id="16" name="Retângulo 15"/>
          <p:cNvSpPr/>
          <p:nvPr/>
        </p:nvSpPr>
        <p:spPr>
          <a:xfrm>
            <a:off x="3766437" y="5450566"/>
            <a:ext cx="794584" cy="21608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EFICIÊNCIA</a:t>
            </a:r>
          </a:p>
        </p:txBody>
      </p:sp>
      <p:sp>
        <p:nvSpPr>
          <p:cNvPr id="17" name="Retângulo: Cantos Arredondados 16"/>
          <p:cNvSpPr/>
          <p:nvPr/>
        </p:nvSpPr>
        <p:spPr>
          <a:xfrm>
            <a:off x="4163730" y="2127909"/>
            <a:ext cx="3722213" cy="28645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ADMINISTRAÇÃO SÓ PODE FAZER O QUE A LEI DETERMINA OU AUTORIZA</a:t>
            </a:r>
          </a:p>
        </p:txBody>
      </p:sp>
      <p:sp>
        <p:nvSpPr>
          <p:cNvPr id="19" name="Retângulo: Cantos Arredondados 18"/>
          <p:cNvSpPr/>
          <p:nvPr/>
        </p:nvSpPr>
        <p:spPr>
          <a:xfrm>
            <a:off x="5419704" y="3814294"/>
            <a:ext cx="3642754" cy="28645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A ADMINISTRAÇÃO DEVERÁ ATUAR COM ÉTICA, BOA-FE, PROBIDADE</a:t>
            </a:r>
          </a:p>
        </p:txBody>
      </p:sp>
      <p:sp>
        <p:nvSpPr>
          <p:cNvPr id="21" name="Retângulo: Cantos Arredondados 20"/>
          <p:cNvSpPr/>
          <p:nvPr/>
        </p:nvSpPr>
        <p:spPr>
          <a:xfrm>
            <a:off x="4972236" y="2950644"/>
            <a:ext cx="4979397" cy="28645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EXIGE ATUAÇÃO OBJETIVA, OU SEJA, NÃO PODE HAVER NENHUM TIPO DE DISCRIMINAÇÃO. O CONCURSO E A LICITAÇÃO SERVEM DE EXEMPLO .</a:t>
            </a:r>
          </a:p>
        </p:txBody>
      </p:sp>
      <p:sp>
        <p:nvSpPr>
          <p:cNvPr id="22" name="Retângulo: Cantos Arredondados 21"/>
          <p:cNvSpPr/>
          <p:nvPr/>
        </p:nvSpPr>
        <p:spPr>
          <a:xfrm>
            <a:off x="4852085" y="5642261"/>
            <a:ext cx="4026741" cy="28645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EXIGUE PRESTEZA, PERFEIÇÃO, QUALIDADE, RESPONSABILIDADE, COM AÇÕES FOCADAS E, ATENDER AS NECESSIDADES E VONTADES PÚBLICAS.</a:t>
            </a:r>
          </a:p>
        </p:txBody>
      </p:sp>
      <p:sp>
        <p:nvSpPr>
          <p:cNvPr id="27" name="Retângulo: Cantos Arredondados 26"/>
          <p:cNvSpPr/>
          <p:nvPr/>
        </p:nvSpPr>
        <p:spPr>
          <a:xfrm>
            <a:off x="5551997" y="4823794"/>
            <a:ext cx="4979397" cy="28645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25" dirty="0"/>
              <a:t>EM REGRA, A ATUAÇÃO DEVE SER PÚBLICA. EXCEÇÃO: ATUAÇÃOSIGILOSA PARA RESGUARDAR SEGURANÇA DA SOCIEDADE E DO ESTADO</a:t>
            </a:r>
          </a:p>
        </p:txBody>
      </p:sp>
      <p:cxnSp>
        <p:nvCxnSpPr>
          <p:cNvPr id="39" name="Conector: Angulado 38"/>
          <p:cNvCxnSpPr>
            <a:cxnSpLocks/>
          </p:cNvCxnSpPr>
          <p:nvPr/>
        </p:nvCxnSpPr>
        <p:spPr>
          <a:xfrm>
            <a:off x="3786522" y="2035955"/>
            <a:ext cx="446249" cy="21608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0" name="Conector: Angulado 39"/>
          <p:cNvCxnSpPr>
            <a:cxnSpLocks/>
          </p:cNvCxnSpPr>
          <p:nvPr/>
        </p:nvCxnSpPr>
        <p:spPr>
          <a:xfrm>
            <a:off x="4579259" y="2845658"/>
            <a:ext cx="430533" cy="21608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1" name="Conector: Angulado 40"/>
          <p:cNvCxnSpPr>
            <a:cxnSpLocks/>
          </p:cNvCxnSpPr>
          <p:nvPr/>
        </p:nvCxnSpPr>
        <p:spPr>
          <a:xfrm>
            <a:off x="4989172" y="3746798"/>
            <a:ext cx="430533" cy="21608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2" name="Conector: Angulado 41"/>
          <p:cNvCxnSpPr>
            <a:cxnSpLocks/>
          </p:cNvCxnSpPr>
          <p:nvPr/>
        </p:nvCxnSpPr>
        <p:spPr>
          <a:xfrm>
            <a:off x="5121464" y="4773791"/>
            <a:ext cx="430533" cy="21608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3" name="Conector: Angulado 42"/>
          <p:cNvCxnSpPr>
            <a:cxnSpLocks/>
          </p:cNvCxnSpPr>
          <p:nvPr/>
        </p:nvCxnSpPr>
        <p:spPr>
          <a:xfrm>
            <a:off x="4541703" y="5569410"/>
            <a:ext cx="430533" cy="216080"/>
          </a:xfrm>
          <a:prstGeom prst="bentConnector3">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0" name="Retângulo: Cantos Arredondados 59"/>
          <p:cNvSpPr/>
          <p:nvPr/>
        </p:nvSpPr>
        <p:spPr>
          <a:xfrm>
            <a:off x="1734456" y="1164887"/>
            <a:ext cx="1188441" cy="674048"/>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50" b="1" dirty="0">
                <a:solidFill>
                  <a:srgbClr val="002060"/>
                </a:solidFill>
              </a:rPr>
              <a:t>CF 37 CAPUT - LIMPE</a:t>
            </a:r>
          </a:p>
        </p:txBody>
      </p:sp>
      <p:cxnSp>
        <p:nvCxnSpPr>
          <p:cNvPr id="62" name="Conector reto 61"/>
          <p:cNvCxnSpPr>
            <a:cxnSpLocks/>
            <a:stCxn id="60" idx="2"/>
            <a:endCxn id="11" idx="1"/>
          </p:cNvCxnSpPr>
          <p:nvPr/>
        </p:nvCxnSpPr>
        <p:spPr>
          <a:xfrm>
            <a:off x="2328676" y="1838935"/>
            <a:ext cx="594220" cy="222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ector reto 63"/>
          <p:cNvCxnSpPr>
            <a:cxnSpLocks/>
            <a:stCxn id="60" idx="2"/>
            <a:endCxn id="13" idx="1"/>
          </p:cNvCxnSpPr>
          <p:nvPr/>
        </p:nvCxnSpPr>
        <p:spPr>
          <a:xfrm>
            <a:off x="2328676" y="1838935"/>
            <a:ext cx="1173448" cy="973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ector reto 65"/>
          <p:cNvCxnSpPr>
            <a:stCxn id="60" idx="2"/>
            <a:endCxn id="14" idx="1"/>
          </p:cNvCxnSpPr>
          <p:nvPr/>
        </p:nvCxnSpPr>
        <p:spPr>
          <a:xfrm>
            <a:off x="2328675" y="1838935"/>
            <a:ext cx="1756540" cy="1931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ctor reto 67"/>
          <p:cNvCxnSpPr>
            <a:cxnSpLocks/>
            <a:stCxn id="60" idx="2"/>
            <a:endCxn id="15" idx="1"/>
          </p:cNvCxnSpPr>
          <p:nvPr/>
        </p:nvCxnSpPr>
        <p:spPr>
          <a:xfrm>
            <a:off x="2328677" y="1838936"/>
            <a:ext cx="1756539" cy="2877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ector reto 69"/>
          <p:cNvCxnSpPr>
            <a:stCxn id="60" idx="2"/>
            <a:endCxn id="16" idx="1"/>
          </p:cNvCxnSpPr>
          <p:nvPr/>
        </p:nvCxnSpPr>
        <p:spPr>
          <a:xfrm>
            <a:off x="2328676" y="1838936"/>
            <a:ext cx="1437762" cy="3719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054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7" name="Rectangle 3"/>
          <p:cNvSpPr>
            <a:spLocks noGrp="1" noChangeArrowheads="1"/>
          </p:cNvSpPr>
          <p:nvPr>
            <p:ph idx="1"/>
          </p:nvPr>
        </p:nvSpPr>
        <p:spPr>
          <a:xfrm>
            <a:off x="2313007" y="1106137"/>
            <a:ext cx="7616830" cy="4645726"/>
          </a:xfrm>
        </p:spPr>
        <p:txBody>
          <a:bodyPr numCol="3" rtlCol="0">
            <a:noAutofit/>
          </a:bodyPr>
          <a:lstStyle/>
          <a:p>
            <a:pPr algn="r" eaLnBrk="1" fontAlgn="auto" hangingPunct="1">
              <a:lnSpc>
                <a:spcPct val="80000"/>
              </a:lnSpc>
              <a:buClr>
                <a:schemeClr val="accent1">
                  <a:lumMod val="75000"/>
                </a:schemeClr>
              </a:buClr>
              <a:buFont typeface="Wingdings" panose="05000000000000000000" pitchFamily="2" charset="2"/>
              <a:buNone/>
              <a:defRPr/>
            </a:pPr>
            <a:r>
              <a:rPr lang="pt-BR" altLang="pt-BR" sz="900" b="1" dirty="0">
                <a:latin typeface="Arial" charset="0"/>
              </a:rPr>
              <a:t>	</a:t>
            </a:r>
            <a:r>
              <a:rPr lang="pt-BR" altLang="pt-BR" sz="1500" b="1" u="sng" dirty="0">
                <a:solidFill>
                  <a:srgbClr val="002060"/>
                </a:solidFill>
                <a:latin typeface="Arial" charset="0"/>
              </a:rPr>
              <a:t>OUTROS PRINCÍPIOS ESPOSADO NA ADMINISTRAÇÃO PÚBLICA</a:t>
            </a:r>
          </a:p>
          <a:p>
            <a:pPr eaLnBrk="1" fontAlgn="auto" hangingPunct="1">
              <a:lnSpc>
                <a:spcPct val="80000"/>
              </a:lnSpc>
              <a:buClr>
                <a:schemeClr val="accent1">
                  <a:lumMod val="75000"/>
                </a:schemeClr>
              </a:buClr>
              <a:buFont typeface="Wingdings" panose="05000000000000000000" pitchFamily="2" charset="2"/>
              <a:buNone/>
              <a:defRPr/>
            </a:pPr>
            <a:endParaRPr lang="pt-BR" altLang="pt-BR" sz="900" b="1" dirty="0">
              <a:latin typeface="Arial" charset="0"/>
            </a:endParaRPr>
          </a:p>
          <a:p>
            <a:pPr eaLnBrk="1" fontAlgn="auto" hangingPunct="1">
              <a:lnSpc>
                <a:spcPct val="80000"/>
              </a:lnSpc>
              <a:buClr>
                <a:schemeClr val="accent1">
                  <a:lumMod val="75000"/>
                </a:schemeClr>
              </a:buClr>
              <a:buFont typeface="Wingdings" panose="05000000000000000000" pitchFamily="2" charset="2"/>
              <a:buNone/>
              <a:defRPr/>
            </a:pPr>
            <a:r>
              <a:rPr lang="pt-BR" altLang="pt-BR" sz="900" dirty="0">
                <a:latin typeface="Arial" charset="0"/>
              </a:rPr>
              <a:t>	</a:t>
            </a:r>
            <a:r>
              <a:rPr lang="pt-BR" altLang="pt-BR" sz="1350" b="1" dirty="0">
                <a:latin typeface="Arial" charset="0"/>
              </a:rPr>
              <a:t>PRINCÍPIO DA SUPREMACIA DO INTERESSE PÚBLICO;</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a:t>
            </a:r>
            <a:r>
              <a:rPr lang="pt-BR" altLang="pt-BR" sz="1350" b="1" dirty="0">
                <a:solidFill>
                  <a:srgbClr val="FF9900"/>
                </a:solidFill>
                <a:latin typeface="Arial" charset="0"/>
              </a:rPr>
              <a:t>PRINCÍPIO DA INDISPONIBILIDADE;</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solidFill>
                  <a:srgbClr val="FF9900"/>
                </a:solidFill>
                <a:latin typeface="Arial" charset="0"/>
              </a:rPr>
              <a:t>	 </a:t>
            </a:r>
            <a:r>
              <a:rPr lang="pt-BR" altLang="pt-BR" sz="1350" b="1" dirty="0">
                <a:latin typeface="Arial" charset="0"/>
              </a:rPr>
              <a:t>PRINCÍPIO DO CONTRADITÓRIO E DA AMPLA DEFESA;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a:t>
            </a:r>
            <a:r>
              <a:rPr lang="pt-BR" altLang="pt-BR" sz="1350" b="1" dirty="0">
                <a:solidFill>
                  <a:srgbClr val="FF9900"/>
                </a:solidFill>
                <a:latin typeface="Arial" charset="0"/>
              </a:rPr>
              <a:t>PRINCÍPIO DA RAZOABILIDADE;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solidFill>
                  <a:srgbClr val="FF0000"/>
                </a:solidFill>
                <a:latin typeface="Arial" charset="0"/>
              </a:rPr>
              <a:t>	</a:t>
            </a:r>
            <a:r>
              <a:rPr lang="pt-BR" altLang="pt-BR" sz="1350" b="1" dirty="0">
                <a:latin typeface="Arial" charset="0"/>
              </a:rPr>
              <a:t>PRINCÍPIO DA OBRIGATORIEDADE DO DESEMPENHO DA FUNÇÃO PÚBLICA OU DA CONTINUIDADE DO SERVIÇO PÚBLICO;</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a:t>
            </a:r>
            <a:r>
              <a:rPr lang="pt-BR" altLang="pt-BR" sz="1350" b="1" dirty="0">
                <a:solidFill>
                  <a:srgbClr val="FF9900"/>
                </a:solidFill>
                <a:latin typeface="Arial" charset="0"/>
              </a:rPr>
              <a:t>PRINCÍPIO DA FINALIDADE;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PRINCÍPIO DO CONTROLE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solidFill>
                  <a:srgbClr val="FF9900"/>
                </a:solidFill>
                <a:latin typeface="Arial" charset="0"/>
              </a:rPr>
              <a:t>	PRINCÍPIO DA RESPONSABILIDADE</a:t>
            </a:r>
            <a:r>
              <a:rPr lang="pt-BR" altLang="pt-BR" sz="1350" b="1" dirty="0">
                <a:latin typeface="Arial" charset="0"/>
              </a:rPr>
              <a:t>;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PRINCÍPIO DA PRESERVAÇÃO;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a:t>
            </a:r>
            <a:r>
              <a:rPr lang="pt-BR" altLang="pt-BR" sz="1350" b="1" dirty="0">
                <a:solidFill>
                  <a:srgbClr val="FF9900"/>
                </a:solidFill>
                <a:latin typeface="Arial" charset="0"/>
              </a:rPr>
              <a:t>PRINCÍPIO DA CONSERVAÇÃO;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PRINCÍPIO DA LICITAÇÃO;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a:t>
            </a:r>
            <a:r>
              <a:rPr lang="pt-BR" altLang="pt-BR" sz="1350" b="1" dirty="0">
                <a:solidFill>
                  <a:srgbClr val="FF9900"/>
                </a:solidFill>
                <a:latin typeface="Arial" charset="0"/>
              </a:rPr>
              <a:t>PRINCÍPIO DA ECONOMICIDADE;</a:t>
            </a:r>
            <a:r>
              <a:rPr lang="pt-BR" altLang="pt-BR" sz="1350" b="1" dirty="0">
                <a:solidFill>
                  <a:srgbClr val="0000CC"/>
                </a:solidFill>
                <a:latin typeface="Arial" charset="0"/>
              </a:rPr>
              <a:t>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PRINCÍPIO DA INALIENABILIDADE OU ALIENABILIDADE CONDICIONADA;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a:t>
            </a:r>
            <a:r>
              <a:rPr lang="pt-BR" altLang="pt-BR" sz="1350" b="1" dirty="0">
                <a:solidFill>
                  <a:srgbClr val="FF9900"/>
                </a:solidFill>
                <a:latin typeface="Arial" charset="0"/>
              </a:rPr>
              <a:t>PRINCÍPIO DA IMPENHORABILIDADE;</a:t>
            </a:r>
            <a:r>
              <a:rPr lang="pt-BR" altLang="pt-BR" sz="1350" b="1" dirty="0">
                <a:solidFill>
                  <a:srgbClr val="0000CC"/>
                </a:solidFill>
                <a:latin typeface="Arial" charset="0"/>
              </a:rPr>
              <a:t>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PRINCÍPIO DA IMPRESCRITIBILIDADE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solidFill>
                  <a:srgbClr val="FF0000"/>
                </a:solidFill>
                <a:latin typeface="Arial" charset="0"/>
              </a:rPr>
              <a:t>	</a:t>
            </a:r>
            <a:r>
              <a:rPr lang="pt-BR" altLang="pt-BR" sz="1350" b="1" dirty="0">
                <a:solidFill>
                  <a:srgbClr val="FF9900"/>
                </a:solidFill>
                <a:latin typeface="Arial" charset="0"/>
              </a:rPr>
              <a:t>PRINCÍPIO DA INONERABILIDADE;	</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PRINCÍPIO DA INSUSCETIBILIDADE DA POSSE CIVIL.</a:t>
            </a:r>
          </a:p>
          <a:p>
            <a:pPr eaLnBrk="1" fontAlgn="auto" hangingPunct="1">
              <a:lnSpc>
                <a:spcPct val="80000"/>
              </a:lnSpc>
              <a:buClr>
                <a:schemeClr val="accent1">
                  <a:lumMod val="75000"/>
                </a:schemeClr>
              </a:buClr>
              <a:buFont typeface="Wingdings" panose="05000000000000000000" pitchFamily="2" charset="2"/>
              <a:buNone/>
              <a:defRPr/>
            </a:pPr>
            <a:r>
              <a:rPr lang="pt-BR" altLang="pt-BR" sz="1350" b="1" dirty="0">
                <a:latin typeface="Arial" charset="0"/>
              </a:rPr>
              <a:t>	</a:t>
            </a:r>
          </a:p>
          <a:p>
            <a:pPr eaLnBrk="1" fontAlgn="auto" hangingPunct="1">
              <a:lnSpc>
                <a:spcPct val="80000"/>
              </a:lnSpc>
              <a:buClr>
                <a:schemeClr val="accent1">
                  <a:lumMod val="75000"/>
                </a:schemeClr>
              </a:buClr>
              <a:buFont typeface="Wingdings" panose="05000000000000000000" pitchFamily="2" charset="2"/>
              <a:buNone/>
              <a:defRPr/>
            </a:pPr>
            <a:endParaRPr lang="pt-BR" altLang="pt-BR" sz="1200" b="1" dirty="0">
              <a:latin typeface="Arial" charset="0"/>
            </a:endParaRPr>
          </a:p>
          <a:p>
            <a:pPr eaLnBrk="1" fontAlgn="auto" hangingPunct="1">
              <a:lnSpc>
                <a:spcPct val="80000"/>
              </a:lnSpc>
              <a:buClr>
                <a:schemeClr val="accent1">
                  <a:lumMod val="75000"/>
                </a:schemeClr>
              </a:buClr>
              <a:buFont typeface="Wingdings" panose="05000000000000000000" pitchFamily="2" charset="2"/>
              <a:buNone/>
              <a:defRPr/>
            </a:pPr>
            <a:endParaRPr lang="pt-BR" altLang="pt-BR" sz="900" b="1" dirty="0">
              <a:latin typeface="Arial" charset="0"/>
            </a:endParaRPr>
          </a:p>
          <a:p>
            <a:pPr eaLnBrk="1" fontAlgn="auto" hangingPunct="1">
              <a:lnSpc>
                <a:spcPct val="80000"/>
              </a:lnSpc>
              <a:buClr>
                <a:schemeClr val="accent1">
                  <a:lumMod val="75000"/>
                </a:schemeClr>
              </a:buClr>
              <a:buFont typeface="Arial"/>
              <a:buChar char="•"/>
              <a:defRPr/>
            </a:pPr>
            <a:endParaRPr lang="pt-BR" altLang="pt-BR" sz="900" dirty="0">
              <a:latin typeface="Arial" charset="0"/>
            </a:endParaRPr>
          </a:p>
        </p:txBody>
      </p:sp>
    </p:spTree>
    <p:extLst>
      <p:ext uri="{BB962C8B-B14F-4D97-AF65-F5344CB8AC3E}">
        <p14:creationId xmlns:p14="http://schemas.microsoft.com/office/powerpoint/2010/main" val="1824562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Livro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88_TF02787940_TF02787940.potx" id="{7706B11B-B88A-4A57-B367-3C7A915AC8F3}" vid="{D8549A6F-83F6-4158-B938-C367CEA2F6A0}"/>
    </a:ext>
  </a:extLst>
</a:theme>
</file>

<file path=ppt/theme/theme2.xml><?xml version="1.0" encoding="utf-8"?>
<a:theme xmlns:a="http://schemas.openxmlformats.org/drawingml/2006/main" name="Tema do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o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purl.org/dc/elements/1.1/"/>
    <ds:schemaRef ds:uri="http://schemas.microsoft.com/office/2006/metadata/properties"/>
    <ds:schemaRef ds:uri="http://schemas.microsoft.com/office/2006/documentManagement/types"/>
    <ds:schemaRef ds:uri="4873beb7-5857-4685-be1f-d57550cc96cc"/>
    <ds:schemaRef ds:uri="http://schemas.openxmlformats.org/package/2006/metadata/core-properties"/>
    <ds:schemaRef ds:uri="http://purl.org/dc/terms/"/>
    <ds:schemaRef ds:uri="http://schemas.microsoft.com/office/infopath/2007/PartnerControls"/>
    <ds:schemaRef ds:uri="http://purl.org/dc/dcmitype/"/>
    <ds:schemaRef ds:uri="http://www.w3.org/XML/1998/namespac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Apresentação com pilha de livros em azul (widescreen)</Template>
  <TotalTime>0</TotalTime>
  <Words>1642</Words>
  <Application>Microsoft Office PowerPoint</Application>
  <PresentationFormat>Personalizar</PresentationFormat>
  <Paragraphs>342</Paragraphs>
  <Slides>45</Slides>
  <Notes>1</Notes>
  <HiddenSlides>0</HiddenSlides>
  <MMClips>0</MMClips>
  <ScaleCrop>false</ScaleCrop>
  <HeadingPairs>
    <vt:vector size="8" baseType="variant">
      <vt:variant>
        <vt:lpstr>Fontes usadas</vt:lpstr>
      </vt:variant>
      <vt:variant>
        <vt:i4>11</vt:i4>
      </vt:variant>
      <vt:variant>
        <vt:lpstr>Tema</vt:lpstr>
      </vt:variant>
      <vt:variant>
        <vt:i4>1</vt:i4>
      </vt:variant>
      <vt:variant>
        <vt:lpstr>Servidores OLE inseridos</vt:lpstr>
      </vt:variant>
      <vt:variant>
        <vt:i4>1</vt:i4>
      </vt:variant>
      <vt:variant>
        <vt:lpstr>Títulos de slides</vt:lpstr>
      </vt:variant>
      <vt:variant>
        <vt:i4>45</vt:i4>
      </vt:variant>
    </vt:vector>
  </HeadingPairs>
  <TitlesOfParts>
    <vt:vector size="58" baseType="lpstr">
      <vt:lpstr>Adobe Hebrew</vt:lpstr>
      <vt:lpstr>Arial</vt:lpstr>
      <vt:lpstr>Arial Black</vt:lpstr>
      <vt:lpstr>Broadway</vt:lpstr>
      <vt:lpstr>Calibri</vt:lpstr>
      <vt:lpstr>Century Gothic</vt:lpstr>
      <vt:lpstr>Corbel</vt:lpstr>
      <vt:lpstr>inherit</vt:lpstr>
      <vt:lpstr>Tahoma</vt:lpstr>
      <vt:lpstr>Times New Roman</vt:lpstr>
      <vt:lpstr>Wingdings</vt:lpstr>
      <vt:lpstr>Livros 16X9</vt:lpstr>
      <vt:lpstr>Imagem de Bitmap</vt:lpstr>
      <vt:lpstr>PALESTRA SOBRE GESTÃO DO PATRIMÔNIO PÚBLICO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Instrumento de planejamento e execução das finanças públicas  Detalhamento de Receitas e Despesas</vt:lpstr>
      <vt:lpstr>Apresentação do PowerPoint</vt:lpstr>
      <vt:lpstr>MATERIAL</vt:lpstr>
      <vt:lpstr>MATERIAL DE CONSUMO</vt:lpstr>
      <vt:lpstr>MATERIAL  PERMANENTE</vt:lpstr>
      <vt:lpstr>Apresentação do PowerPoint</vt:lpstr>
      <vt:lpstr>Apresentação do PowerPoint</vt:lpstr>
      <vt:lpstr>Apresentação do PowerPoint</vt:lpstr>
      <vt:lpstr>DESPESA PÚBLICA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2017-03-01T12:40:26Z</dcterms:created>
  <dcterms:modified xsi:type="dcterms:W3CDTF">2017-03-28T17:11:23Z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